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650" r:id="rId2"/>
    <p:sldId id="629" r:id="rId3"/>
    <p:sldId id="630" r:id="rId4"/>
    <p:sldId id="632" r:id="rId5"/>
    <p:sldId id="631" r:id="rId6"/>
    <p:sldId id="633" r:id="rId7"/>
    <p:sldId id="634" r:id="rId8"/>
    <p:sldId id="635" r:id="rId9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0" autoAdjust="0"/>
    <p:restoredTop sz="94728" autoAdjust="0"/>
  </p:normalViewPr>
  <p:slideViewPr>
    <p:cSldViewPr snapToGrid="0">
      <p:cViewPr varScale="1">
        <p:scale>
          <a:sx n="212" d="100"/>
          <a:sy n="212" d="100"/>
        </p:scale>
        <p:origin x="159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379F-937F-4919-83C5-972AB0B9385E}" type="datetimeFigureOut">
              <a:rPr lang="en-AU" smtClean="0"/>
              <a:t>2/10/20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34B9F-80A5-4BFE-AF17-36279E570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76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7107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7107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7107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7107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7107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7107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710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2B299CD-62D9-4299-BA5B-90FF26755AB5}" type="datetime1">
              <a:rPr lang="en-AU" smtClean="0"/>
              <a:t>2/10/20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329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933374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34280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4063264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3733264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2/10/20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D3EF5D4-5004-F847-984A-1C17689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2301035437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2/10/20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5616400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5282662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6687631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2E139088-8FE6-4FCD-ABD3-BCB189F00056}" type="datetime1">
              <a:rPr lang="en-AU" smtClean="0"/>
              <a:t>2/10/20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927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lIns="9000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761363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32A84E0C-B099-4996-9F62-0EED3015E6DB}" type="datetime1">
              <a:rPr lang="en-AU" smtClean="0"/>
              <a:t>2/10/20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369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1262503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2/10/20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857467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565075-399A-4AAE-A449-ADE93D42FC61}" type="datetime1">
              <a:rPr lang="en-AU" smtClean="0"/>
              <a:t>2/10/20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3054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371173-4CC9-492D-BCC1-34FD37CC3187}" type="datetime1">
              <a:rPr lang="en-AU" smtClean="0"/>
              <a:t>2/10/20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732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003171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E71E48CF-858C-4A31-A9F6-43C4AD660B6D}" type="datetime1">
              <a:rPr lang="en-AU" smtClean="0"/>
              <a:t>2/10/20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075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924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141" y="638269"/>
            <a:ext cx="9144000" cy="36189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7.6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A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Making better decisions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4807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Making Better Decisions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20700" indent="-520700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AU" dirty="0"/>
          </a:p>
          <a:p>
            <a:pPr marL="355600" indent="-355600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AU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AU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</a:t>
            </a:fld>
            <a:endParaRPr lang="en-AU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562225" y="2581275"/>
            <a:ext cx="0" cy="32194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562225" y="5800725"/>
            <a:ext cx="5486400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 rot="11290903">
            <a:off x="2543072" y="659247"/>
            <a:ext cx="8603603" cy="5174734"/>
          </a:xfrm>
          <a:prstGeom prst="arc">
            <a:avLst>
              <a:gd name="adj1" fmla="val 16200000"/>
              <a:gd name="adj2" fmla="val 21341029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1371600" y="2629705"/>
            <a:ext cx="677108" cy="31718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AU" sz="1600" dirty="0"/>
              <a:t>False negative error: reject a good project given that it is good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18640" y="2836247"/>
            <a:ext cx="257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33440" y="5922347"/>
            <a:ext cx="257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48624" y="5385226"/>
            <a:ext cx="2543175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AU" sz="1600" dirty="0"/>
              <a:t>False positive error: accept a bad project given that it is bad</a:t>
            </a:r>
          </a:p>
        </p:txBody>
      </p:sp>
      <p:sp>
        <p:nvSpPr>
          <p:cNvPr id="15" name="Arc 14"/>
          <p:cNvSpPr/>
          <p:nvPr/>
        </p:nvSpPr>
        <p:spPr>
          <a:xfrm rot="11290903">
            <a:off x="2469894" y="696734"/>
            <a:ext cx="6891082" cy="5099759"/>
          </a:xfrm>
          <a:prstGeom prst="arc">
            <a:avLst>
              <a:gd name="adj1" fmla="val 16200000"/>
              <a:gd name="adj2" fmla="val 20742666"/>
            </a:avLst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B593C10-9D04-B744-BEB9-962B93AC59A2}"/>
              </a:ext>
            </a:extLst>
          </p:cNvPr>
          <p:cNvSpPr txBox="1">
            <a:spLocks/>
          </p:cNvSpPr>
          <p:nvPr/>
        </p:nvSpPr>
        <p:spPr>
          <a:xfrm>
            <a:off x="3140241" y="2367093"/>
            <a:ext cx="8137985" cy="342410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AU" sz="1800" dirty="0"/>
              <a:t>Recall our earlier characterisation – how do we get to the dotted line?</a:t>
            </a:r>
          </a:p>
        </p:txBody>
      </p:sp>
    </p:spTree>
    <p:extLst>
      <p:ext uri="{BB962C8B-B14F-4D97-AF65-F5344CB8AC3E}">
        <p14:creationId xmlns:p14="http://schemas.microsoft.com/office/powerpoint/2010/main" val="437219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Making Better Decisions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dirty="0"/>
              <a:t>Doing so is costly and requires investing in some ‘technology’ such as better evaluators.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dirty="0"/>
              <a:t>Consider the example discussed in </a:t>
            </a:r>
            <a:r>
              <a:rPr lang="en-AU" dirty="0" err="1"/>
              <a:t>Lazear</a:t>
            </a:r>
            <a:r>
              <a:rPr lang="en-AU" dirty="0"/>
              <a:t> (pp. 134-36)</a:t>
            </a:r>
          </a:p>
          <a:p>
            <a:pPr>
              <a:buClr>
                <a:srgbClr val="0070C0"/>
              </a:buClr>
              <a:buSzPct val="50000"/>
            </a:pPr>
            <a:r>
              <a:rPr lang="en-AU" dirty="0"/>
              <a:t>Planes can take the ‘quick route’ through a storm but at the risk of an accident.</a:t>
            </a:r>
          </a:p>
          <a:p>
            <a:pPr>
              <a:buClr>
                <a:srgbClr val="0070C0"/>
              </a:buClr>
              <a:buSzPct val="50000"/>
            </a:pPr>
            <a:r>
              <a:rPr lang="en-AU" dirty="0"/>
              <a:t>Alternatively, they can take the long way around the storm.</a:t>
            </a:r>
          </a:p>
          <a:p>
            <a:pPr>
              <a:buClr>
                <a:srgbClr val="0070C0"/>
              </a:buClr>
              <a:buSzPct val="50000"/>
            </a:pPr>
            <a:r>
              <a:rPr lang="en-AU" dirty="0"/>
              <a:t>Assume that a crash is associated with a large loss of $1bn.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dirty="0"/>
              <a:t>We previously suggested that a hierarchical structure works best here because of the large downside risk. But here the situation is a little different.</a:t>
            </a:r>
          </a:p>
          <a:p>
            <a:pPr marL="0" indent="0" algn="ctr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dirty="0"/>
              <a:t>WHY?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dirty="0"/>
              <a:t>Hint: think about the pilots our interests and how they align with that of the airline. </a:t>
            </a:r>
          </a:p>
          <a:p>
            <a:pPr marL="520700" indent="-520700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AU" dirty="0"/>
          </a:p>
          <a:p>
            <a:pPr marL="355600" indent="-355600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AU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AU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740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Making Better Decisions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dirty="0"/>
              <a:t>Consider the expected cost of going through the storm: the cost of the crash (probability weighted) and the fuel.</a:t>
            </a:r>
          </a:p>
          <a:p>
            <a:pPr marL="0" indent="0" algn="ctr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i="1" dirty="0"/>
              <a:t>Expected cost = (10</a:t>
            </a:r>
            <a:r>
              <a:rPr lang="en-AU" i="1" baseline="30000" dirty="0"/>
              <a:t>-5</a:t>
            </a:r>
            <a:r>
              <a:rPr lang="en-AU" i="1" dirty="0"/>
              <a:t>)(-$1bn) + $17,000</a:t>
            </a:r>
            <a:endParaRPr lang="en-AU" dirty="0"/>
          </a:p>
          <a:p>
            <a:pPr marL="0" indent="0" algn="ctr">
              <a:buClr>
                <a:srgbClr val="0070C0"/>
              </a:buClr>
              <a:buSzPct val="50000"/>
              <a:buNone/>
            </a:pPr>
            <a:r>
              <a:rPr lang="en-AU" i="1" dirty="0"/>
              <a:t>= $10,000 + $17,000</a:t>
            </a:r>
          </a:p>
          <a:p>
            <a:pPr marL="0" indent="0" algn="ctr">
              <a:buClr>
                <a:srgbClr val="0070C0"/>
              </a:buClr>
              <a:buSzPct val="50000"/>
              <a:buNone/>
            </a:pPr>
            <a:r>
              <a:rPr lang="en-AU" i="1" dirty="0"/>
              <a:t>= $27,000</a:t>
            </a:r>
            <a:endParaRPr lang="en-AU" dirty="0"/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dirty="0"/>
              <a:t>Consider the expected cost of going around the storm:</a:t>
            </a:r>
          </a:p>
          <a:p>
            <a:pPr marL="0" indent="0" algn="ctr">
              <a:buClr>
                <a:srgbClr val="0070C0"/>
              </a:buClr>
              <a:buSzPct val="50000"/>
              <a:buNone/>
            </a:pPr>
            <a:r>
              <a:rPr lang="en-AU" i="1" dirty="0"/>
              <a:t>Expected cost = (10</a:t>
            </a:r>
            <a:r>
              <a:rPr lang="en-AU" i="1" baseline="30000" dirty="0"/>
              <a:t>-9</a:t>
            </a:r>
            <a:r>
              <a:rPr lang="en-AU" i="1" dirty="0"/>
              <a:t>)(-$1bn) + $20,000 = $20,001</a:t>
            </a:r>
            <a:endParaRPr lang="en-AU" dirty="0"/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dirty="0"/>
              <a:t>Here it is all good and a hierarchical arrangement (where the pilot radios in for instructions) is not needed. A flat structure works fine.</a:t>
            </a:r>
          </a:p>
          <a:p>
            <a:pPr marL="520700" indent="-520700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AU" dirty="0"/>
          </a:p>
          <a:p>
            <a:pPr marL="355600" indent="-355600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AU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AU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3447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Making Better Decisions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sz="1300" dirty="0"/>
              <a:t>Here the probability of a false positive is zero. An unprofitable choice is not taken when it would have resulted in a crash.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sz="1300" dirty="0"/>
              <a:t>But a false negative occurs with probability close to 1. The shorter route is always rejected even when it would not have led to a crash.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sz="1300" dirty="0"/>
              <a:t>Now suppose that the firm can buy some technology that helps determine if it is safe to avoid a storm. Assume that the technology forecasts that the route through the storm be taken 9999/10000. Hence the probability of crash when the a ‘fly through the storm recommendation’ is equal to 1 in 100 million. But if the advice to avoid the storm is rejected, then the probability of a crash is 1 in 10.</a:t>
            </a:r>
          </a:p>
          <a:p>
            <a:pPr marL="542925" indent="-54292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AU" sz="1300" dirty="0"/>
          </a:p>
          <a:p>
            <a:pPr marL="542925" indent="-54292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AU" sz="1300" dirty="0"/>
          </a:p>
          <a:p>
            <a:pPr marL="542925" indent="-54292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AU" sz="1300" dirty="0"/>
          </a:p>
          <a:p>
            <a:pPr marL="542925" indent="-54292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AU" sz="1300" dirty="0"/>
          </a:p>
          <a:p>
            <a:pPr marL="542925" indent="-54292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AU" sz="1300" dirty="0"/>
          </a:p>
          <a:p>
            <a:pPr marL="542925" indent="-54292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AU" sz="1300" dirty="0"/>
          </a:p>
          <a:p>
            <a:pPr marL="542925" indent="-54292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AU" sz="1300" dirty="0"/>
          </a:p>
          <a:p>
            <a:pPr marL="542925" indent="-54292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AU" sz="1300" dirty="0"/>
          </a:p>
          <a:p>
            <a:pPr marL="542925" indent="-54292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AU" sz="1300" dirty="0"/>
          </a:p>
          <a:p>
            <a:pPr marL="520700" indent="-520700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AU" sz="1300" dirty="0"/>
          </a:p>
          <a:p>
            <a:pPr marL="355600" indent="-355600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AU" sz="1300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sz="1300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sz="1300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AU" sz="13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5</a:t>
            </a:fld>
            <a:endParaRPr lang="en-AU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047609"/>
              </p:ext>
            </p:extLst>
          </p:nvPr>
        </p:nvGraphicFramePr>
        <p:xfrm>
          <a:off x="1851024" y="4040102"/>
          <a:ext cx="9064625" cy="17468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8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6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3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9407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AU" dirty="0"/>
                        <a:t>Probability crashing when going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804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Through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Around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958">
                <a:tc rowSpan="2">
                  <a:txBody>
                    <a:bodyPr/>
                    <a:lstStyle/>
                    <a:p>
                      <a:r>
                        <a:rPr lang="en-AU" dirty="0"/>
                        <a:t>Probability recommendation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Go through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0.9999</a:t>
                      </a:r>
                      <a:endParaRPr lang="en-A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  <a:r>
                        <a:rPr lang="en-AU" baseline="30000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/>
                        <a:t>10</a:t>
                      </a:r>
                      <a:r>
                        <a:rPr lang="en-AU" baseline="30000"/>
                        <a:t>-9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804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Avoid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  <a:r>
                        <a:rPr lang="en-AU" baseline="30000" dirty="0"/>
                        <a:t>-4</a:t>
                      </a:r>
                      <a:endParaRPr lang="en-AU" i="1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  <a:r>
                        <a:rPr lang="en-AU" baseline="300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  <a:r>
                        <a:rPr lang="en-AU" baseline="30000" dirty="0"/>
                        <a:t>-9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879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Making Better Decisions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sz="1800" dirty="0"/>
              <a:t>The technology allows better decisions to be made.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sz="1800" dirty="0"/>
              <a:t>With a positive recommendation (fly through the storm) the expected cost of the trip through the storm  is:</a:t>
            </a:r>
          </a:p>
          <a:p>
            <a:pPr marL="0" indent="0" algn="ctr">
              <a:buClr>
                <a:srgbClr val="0070C0"/>
              </a:buClr>
              <a:buSzPct val="50000"/>
              <a:buNone/>
            </a:pPr>
            <a:r>
              <a:rPr lang="en-AU" sz="1800" i="1" dirty="0"/>
              <a:t>Expected cost = (10</a:t>
            </a:r>
            <a:r>
              <a:rPr lang="en-AU" sz="1800" i="1" baseline="30000" dirty="0"/>
              <a:t>-8</a:t>
            </a:r>
            <a:r>
              <a:rPr lang="en-AU" sz="1800" i="1" dirty="0"/>
              <a:t>)(-$1bn) + $17,000 = $17,010</a:t>
            </a:r>
            <a:r>
              <a:rPr lang="en-AU" sz="1800" dirty="0"/>
              <a:t>.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sz="1800" dirty="0"/>
              <a:t>It is still the case that the expected cost of going around the storm:</a:t>
            </a:r>
          </a:p>
          <a:p>
            <a:pPr marL="0" indent="0" algn="ctr">
              <a:buClr>
                <a:srgbClr val="0070C0"/>
              </a:buClr>
              <a:buSzPct val="50000"/>
              <a:buNone/>
            </a:pPr>
            <a:r>
              <a:rPr lang="en-AU" sz="1800" i="1" dirty="0"/>
              <a:t>Expected cost = (10</a:t>
            </a:r>
            <a:r>
              <a:rPr lang="en-AU" sz="1800" i="1" baseline="30000" dirty="0"/>
              <a:t>-9</a:t>
            </a:r>
            <a:r>
              <a:rPr lang="en-AU" sz="1800" i="1" dirty="0"/>
              <a:t>)(-$1bn) + $20,000 = $20,001</a:t>
            </a:r>
            <a:endParaRPr lang="en-AU" sz="1800" dirty="0"/>
          </a:p>
          <a:p>
            <a:pPr marL="355600" indent="-355600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AU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AU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9371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Making Better Decisions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sz="1800" dirty="0"/>
              <a:t>Two questions to consider:</a:t>
            </a:r>
          </a:p>
          <a:p>
            <a:pPr>
              <a:buSzPct val="100000"/>
            </a:pPr>
            <a:r>
              <a:rPr lang="en-AU" sz="1800" dirty="0"/>
              <a:t>Should the technology be purchased? This will depend on its cost.</a:t>
            </a:r>
          </a:p>
          <a:p>
            <a:pPr>
              <a:buSzPct val="100000"/>
            </a:pPr>
            <a:r>
              <a:rPr lang="en-AU" sz="1800" dirty="0"/>
              <a:t>If purchased what type of authority structure should be put in place? No longer necessarily the case that the a flat structure is ideal. The pilot may not make the same assessment as the technology.</a:t>
            </a:r>
          </a:p>
          <a:p>
            <a:pPr marL="542925" indent="447675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endParaRPr lang="en-AU" sz="1800" dirty="0"/>
          </a:p>
          <a:p>
            <a:pPr marL="520700" indent="-520700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AU" sz="1800" dirty="0"/>
          </a:p>
          <a:p>
            <a:pPr marL="355600" indent="-355600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AU" sz="1800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sz="1800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sz="1800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AU" sz="1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5975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Making Better Decisions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dirty="0"/>
              <a:t>The lesson:</a:t>
            </a:r>
          </a:p>
          <a:p>
            <a:pPr>
              <a:buSzPct val="100000"/>
            </a:pPr>
            <a:r>
              <a:rPr lang="en-AU" dirty="0"/>
              <a:t>The interplay between information, decision making structures and incentives is critical. </a:t>
            </a:r>
          </a:p>
          <a:p>
            <a:pPr>
              <a:buSzPct val="100000"/>
            </a:pPr>
            <a:r>
              <a:rPr lang="en-AU" dirty="0"/>
              <a:t>With central information available, a hierarchical structure is more likely to make sense. </a:t>
            </a:r>
          </a:p>
          <a:p>
            <a:pPr>
              <a:buSzPct val="100000"/>
            </a:pPr>
            <a:r>
              <a:rPr lang="en-AU" dirty="0"/>
              <a:t>When not decentralisation is better.</a:t>
            </a:r>
          </a:p>
          <a:p>
            <a:pPr>
              <a:buSzPct val="100000"/>
            </a:pPr>
            <a:r>
              <a:rPr lang="en-AU" dirty="0"/>
              <a:t>But decentralisation works when the interests of the decision maker (the agent) and the principal are aligned.</a:t>
            </a:r>
          </a:p>
          <a:p>
            <a:pPr marL="542925" indent="447675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endParaRPr lang="en-AU" dirty="0"/>
          </a:p>
          <a:p>
            <a:pPr marL="520700" indent="-520700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AU" dirty="0"/>
          </a:p>
          <a:p>
            <a:pPr marL="355600" indent="-355600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AU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AU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75479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256,1,Lecture 7Organisational Architecture &amp; Decision Making 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14908</TotalTime>
  <Words>692</Words>
  <Application>Microsoft Macintosh PowerPoint</Application>
  <PresentationFormat>Widescreen</PresentationFormat>
  <Paragraphs>110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Tw Cen MT</vt:lpstr>
      <vt:lpstr>Wingdings</vt:lpstr>
      <vt:lpstr>Droplet</vt:lpstr>
      <vt:lpstr>Lecture 7.6 Making better decisions</vt:lpstr>
      <vt:lpstr>Making Better Decisions</vt:lpstr>
      <vt:lpstr>Making Better Decisions</vt:lpstr>
      <vt:lpstr>Making Better Decisions</vt:lpstr>
      <vt:lpstr>Making Better Decisions</vt:lpstr>
      <vt:lpstr>Making Better Decisions</vt:lpstr>
      <vt:lpstr>Making Better Decisions</vt:lpstr>
      <vt:lpstr>Making Better Decisions</vt:lpstr>
    </vt:vector>
  </TitlesOfParts>
  <Company>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Econ1040  Principles of Economics</dc:title>
  <dc:creator>Stephen Whelan</dc:creator>
  <cp:lastModifiedBy>Jason Collins</cp:lastModifiedBy>
  <cp:revision>533</cp:revision>
  <dcterms:created xsi:type="dcterms:W3CDTF">2015-02-25T21:48:00Z</dcterms:created>
  <dcterms:modified xsi:type="dcterms:W3CDTF">2020-10-02T10:20:44Z</dcterms:modified>
</cp:coreProperties>
</file>