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37" r:id="rId2"/>
    <p:sldId id="626" r:id="rId3"/>
    <p:sldId id="571" r:id="rId4"/>
    <p:sldId id="641" r:id="rId5"/>
    <p:sldId id="642" r:id="rId6"/>
    <p:sldId id="64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25/10/20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31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88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0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9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57636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3740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784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2274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7663571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64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5118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9375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7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73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25/10/20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11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016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25/10/20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25/10/20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250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25/10/20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9.1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Hiring: Signaling Quality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62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the recruitment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A firm that is hiring needs to:</a:t>
            </a:r>
          </a:p>
          <a:p>
            <a:pPr>
              <a:buSzPct val="100000"/>
            </a:pPr>
            <a:r>
              <a:rPr lang="en-AU" sz="1800" dirty="0"/>
              <a:t>Weed out undesirable applicants</a:t>
            </a:r>
          </a:p>
          <a:p>
            <a:pPr>
              <a:buSzPct val="100000"/>
            </a:pPr>
            <a:r>
              <a:rPr lang="en-AU" sz="1800" dirty="0"/>
              <a:t>Attract the right types of applicants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Firms face a problem of adverse selection. Applicants know what type of person they are, but the firm doesn’t. Adverse selection is a problem of asymmetric information.</a:t>
            </a:r>
            <a:endParaRPr lang="en-AU" sz="1800" i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How to overcome this?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/>
              <a:t>Use credentials: </a:t>
            </a: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CVs – look at education, work experience etc. How costly was the credential to attain?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/>
              <a:t>Screening: Screening tests are imperfect, and can take many forms: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Simple tests – but perhaps these can be gamed.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A probation period – but this might be costly for the firm.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Fixed term contracts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87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HIRING: SIGNALING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Spence, M. (1973), Quarterly Journal of Economics, 87(3), pp. 355-374</a:t>
            </a:r>
          </a:p>
          <a:p>
            <a:pPr marL="0" indent="0">
              <a:buNone/>
            </a:pPr>
            <a:r>
              <a:rPr lang="en-AU" dirty="0"/>
              <a:t>Consider a firm seeking a productive worker. The firm’s production function is g(</a:t>
            </a:r>
            <a:r>
              <a:rPr lang="el-GR" dirty="0"/>
              <a:t>θ), </a:t>
            </a:r>
            <a:r>
              <a:rPr lang="en-AU" dirty="0"/>
              <a:t>where </a:t>
            </a:r>
            <a:r>
              <a:rPr lang="el-GR" dirty="0"/>
              <a:t>θ </a:t>
            </a:r>
            <a:r>
              <a:rPr lang="en-AU" dirty="0"/>
              <a:t>is the productivity of the worker.</a:t>
            </a:r>
          </a:p>
          <a:p>
            <a:r>
              <a:rPr lang="en-AU" dirty="0"/>
              <a:t>productive workers: </a:t>
            </a:r>
            <a:r>
              <a:rPr lang="el-GR" i="1" dirty="0"/>
              <a:t>θ</a:t>
            </a:r>
            <a:r>
              <a:rPr lang="el-GR" dirty="0"/>
              <a:t> = </a:t>
            </a:r>
            <a:r>
              <a:rPr lang="en-AU" i="1" dirty="0"/>
              <a:t>H</a:t>
            </a:r>
          </a:p>
          <a:p>
            <a:r>
              <a:rPr lang="en-AU" dirty="0"/>
              <a:t>unproductive workers: </a:t>
            </a:r>
            <a:r>
              <a:rPr lang="el-GR" i="1" dirty="0"/>
              <a:t>θ</a:t>
            </a:r>
            <a:r>
              <a:rPr lang="el-GR" dirty="0"/>
              <a:t> = </a:t>
            </a:r>
            <a:r>
              <a:rPr lang="en-AU" i="1" dirty="0"/>
              <a:t>L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A more productive worker produces more for the firm</a:t>
            </a:r>
          </a:p>
          <a:p>
            <a:r>
              <a:rPr lang="en-AU" i="1" dirty="0"/>
              <a:t>g</a:t>
            </a:r>
            <a:r>
              <a:rPr lang="en-AU" dirty="0"/>
              <a:t>(</a:t>
            </a:r>
            <a:r>
              <a:rPr lang="en-AU" i="1" dirty="0"/>
              <a:t>H</a:t>
            </a:r>
            <a:r>
              <a:rPr lang="en-AU" dirty="0"/>
              <a:t>) &gt; </a:t>
            </a:r>
            <a:r>
              <a:rPr lang="en-AU" i="1" dirty="0"/>
              <a:t>g</a:t>
            </a:r>
            <a:r>
              <a:rPr lang="en-AU" dirty="0"/>
              <a:t>(</a:t>
            </a:r>
            <a:r>
              <a:rPr lang="en-AU" i="1" dirty="0"/>
              <a:t>L</a:t>
            </a:r>
            <a:r>
              <a:rPr lang="en-AU" dirty="0"/>
              <a:t>), where </a:t>
            </a:r>
            <a:r>
              <a:rPr lang="en-AU" i="1" dirty="0"/>
              <a:t>H</a:t>
            </a:r>
            <a:r>
              <a:rPr lang="en-AU" dirty="0"/>
              <a:t> &gt; </a:t>
            </a:r>
            <a:r>
              <a:rPr lang="en-AU" i="1" dirty="0"/>
              <a:t>L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Workers obtain an education to signal productivity. Timing of the game: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worker chooses an education level, </a:t>
            </a:r>
            <a:r>
              <a:rPr lang="en-AU" i="1" dirty="0"/>
              <a:t>e</a:t>
            </a:r>
            <a:r>
              <a:rPr lang="en-A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employer offers a wage, </a:t>
            </a:r>
            <a:r>
              <a:rPr lang="en-AU" i="1" dirty="0"/>
              <a:t>w</a:t>
            </a:r>
            <a:r>
              <a:rPr lang="en-AU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33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HIRING: SIGNALING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The worker’s payoffs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:r>
                  <a:rPr lang="en-AU" dirty="0"/>
                  <a:t>It is costly to obtain an education. It is less costly for a productive worker.</a:t>
                </a:r>
              </a:p>
              <a:p>
                <a:pPr marL="0" indent="0">
                  <a:buNone/>
                </a:pPr>
                <a:r>
                  <a:rPr lang="en-AU" dirty="0"/>
                  <a:t>The firm’s payoffs are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Comments: </a:t>
                </a:r>
              </a:p>
              <a:p>
                <a:r>
                  <a:rPr lang="en-AU" dirty="0"/>
                  <a:t>Note that education does not influence productivity (this is not an essential feature) </a:t>
                </a:r>
              </a:p>
              <a:p>
                <a:r>
                  <a:rPr lang="en-AU" dirty="0"/>
                  <a:t>We will assume wages are determined in competitive markets 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2" t="-1107" b="-22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32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HIRING: </a:t>
            </a:r>
            <a:r>
              <a:rPr lang="en-AU" dirty="0" err="1">
                <a:solidFill>
                  <a:srgbClr val="002060"/>
                </a:solidFill>
              </a:rPr>
              <a:t>SIGNAlING</a:t>
            </a:r>
            <a:r>
              <a:rPr lang="en-AU" dirty="0">
                <a:solidFill>
                  <a:srgbClr val="002060"/>
                </a:solidFill>
              </a:rPr>
              <a:t>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Consider a separating equilibrium in which the employer can distinguish between </a:t>
                </a:r>
                <a:r>
                  <a:rPr lang="en-AU" i="1" dirty="0"/>
                  <a:t>H</a:t>
                </a:r>
                <a:r>
                  <a:rPr lang="en-AU" dirty="0"/>
                  <a:t> and </a:t>
                </a:r>
                <a:r>
                  <a:rPr lang="en-AU" i="1" dirty="0"/>
                  <a:t>L</a:t>
                </a:r>
                <a:r>
                  <a:rPr lang="en-AU" dirty="0"/>
                  <a:t> type workers by observing their education: </a:t>
                </a:r>
                <a:r>
                  <a:rPr lang="en-AU" i="1" dirty="0" err="1"/>
                  <a:t>e</a:t>
                </a:r>
                <a:r>
                  <a:rPr lang="en-AU" i="1" baseline="-25000" dirty="0" err="1"/>
                  <a:t>H</a:t>
                </a:r>
                <a:r>
                  <a:rPr lang="en-AU" dirty="0"/>
                  <a:t> &gt; </a:t>
                </a:r>
                <a:r>
                  <a:rPr lang="en-AU" i="1" dirty="0" err="1"/>
                  <a:t>e</a:t>
                </a:r>
                <a:r>
                  <a:rPr lang="en-AU" i="1" baseline="-25000" dirty="0" err="1"/>
                  <a:t>L</a:t>
                </a:r>
                <a:r>
                  <a:rPr lang="en-AU" dirty="0"/>
                  <a:t> </a:t>
                </a:r>
              </a:p>
              <a:p>
                <a:r>
                  <a:rPr lang="en-AU" i="1" dirty="0"/>
                  <a:t>L</a:t>
                </a:r>
                <a:r>
                  <a:rPr lang="en-AU" dirty="0"/>
                  <a:t> workers choose </a:t>
                </a:r>
                <a:r>
                  <a:rPr lang="en-AU" i="1" dirty="0"/>
                  <a:t>e</a:t>
                </a:r>
                <a:r>
                  <a:rPr lang="en-AU" dirty="0"/>
                  <a:t> = 0 (why?)</a:t>
                </a:r>
              </a:p>
              <a:p>
                <a:r>
                  <a:rPr lang="en-AU" i="1" dirty="0"/>
                  <a:t>H</a:t>
                </a:r>
                <a:r>
                  <a:rPr lang="en-AU" dirty="0"/>
                  <a:t> workers choose </a:t>
                </a:r>
                <a:r>
                  <a:rPr lang="en-AU" i="1" dirty="0"/>
                  <a:t>e</a:t>
                </a:r>
                <a:r>
                  <a:rPr lang="en-AU" dirty="0"/>
                  <a:t>* &gt; 0</a:t>
                </a:r>
              </a:p>
              <a:p>
                <a:r>
                  <a:rPr lang="en-AU" dirty="0"/>
                  <a:t>The firm offers </a:t>
                </a:r>
                <a:r>
                  <a:rPr lang="en-AU" i="1" dirty="0" err="1"/>
                  <a:t>w</a:t>
                </a:r>
                <a:r>
                  <a:rPr lang="en-AU" i="1" baseline="-25000" dirty="0" err="1"/>
                  <a:t>H</a:t>
                </a:r>
                <a:r>
                  <a:rPr lang="en-AU" dirty="0"/>
                  <a:t> to </a:t>
                </a:r>
                <a:r>
                  <a:rPr lang="en-AU" i="1" dirty="0"/>
                  <a:t>H</a:t>
                </a:r>
                <a:r>
                  <a:rPr lang="en-AU" dirty="0"/>
                  <a:t> types (</a:t>
                </a:r>
                <a:r>
                  <a:rPr lang="en-AU" i="1" dirty="0"/>
                  <a:t>e </a:t>
                </a:r>
                <a:r>
                  <a:rPr lang="en-AU" dirty="0"/>
                  <a:t>= </a:t>
                </a:r>
                <a:r>
                  <a:rPr lang="en-AU" i="1" dirty="0"/>
                  <a:t>e</a:t>
                </a:r>
                <a:r>
                  <a:rPr lang="en-AU" dirty="0"/>
                  <a:t>*) and </a:t>
                </a:r>
                <a:r>
                  <a:rPr lang="en-AU" i="1" dirty="0" err="1"/>
                  <a:t>w</a:t>
                </a:r>
                <a:r>
                  <a:rPr lang="en-AU" i="1" baseline="-25000" dirty="0" err="1"/>
                  <a:t>L</a:t>
                </a:r>
                <a:r>
                  <a:rPr lang="en-AU" dirty="0"/>
                  <a:t> to L types (e &lt; e*) </a:t>
                </a:r>
              </a:p>
              <a:p>
                <a:pPr marL="0" indent="0">
                  <a:buNone/>
                </a:pPr>
                <a:r>
                  <a:rPr lang="en-AU" dirty="0"/>
                  <a:t>The education level </a:t>
                </a:r>
                <a:r>
                  <a:rPr lang="en-AU" i="1" dirty="0"/>
                  <a:t>e</a:t>
                </a:r>
                <a:r>
                  <a:rPr lang="en-AU" dirty="0"/>
                  <a:t>* must satisfy two incentive compatibility constraints. To ensure </a:t>
                </a:r>
                <a:r>
                  <a:rPr lang="en-AU" i="1" dirty="0"/>
                  <a:t>L</a:t>
                </a:r>
                <a:r>
                  <a:rPr lang="en-AU" dirty="0"/>
                  <a:t> workers don’t pretend to be </a:t>
                </a:r>
                <a:r>
                  <a:rPr lang="en-AU" i="1" dirty="0"/>
                  <a:t>H</a:t>
                </a:r>
                <a:r>
                  <a:rPr lang="en-AU" dirty="0"/>
                  <a:t> workers: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To ensure H workers don’t pretend to be L workers: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37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HIRING: </a:t>
            </a:r>
            <a:r>
              <a:rPr lang="en-AU" dirty="0" err="1">
                <a:solidFill>
                  <a:srgbClr val="002060"/>
                </a:solidFill>
              </a:rPr>
              <a:t>SIGNAlING</a:t>
            </a:r>
            <a:r>
              <a:rPr lang="en-AU" dirty="0">
                <a:solidFill>
                  <a:srgbClr val="002060"/>
                </a:solidFill>
              </a:rPr>
              <a:t>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Comments: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AU" dirty="0"/>
                  <a:t>There are multiple equilibria. The education level e∗ must satisfy 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 ≥(</m:t>
                      </m:r>
                      <m:sSub>
                        <m:sSub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dirty="0">
                          <a:latin typeface="Cambria Math" panose="02040503050406030204" pitchFamily="18" charset="0"/>
                        </a:rPr>
                        <m:t> ≤(</m:t>
                      </m:r>
                      <m:sSub>
                        <m:sSub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AU" dirty="0"/>
                  <a:t>The model does not describe how </a:t>
                </a:r>
                <a:r>
                  <a:rPr lang="en-AU" i="1" dirty="0" err="1"/>
                  <a:t>w</a:t>
                </a:r>
                <a:r>
                  <a:rPr lang="en-AU" i="1" baseline="-25000" dirty="0" err="1"/>
                  <a:t>H</a:t>
                </a:r>
                <a:r>
                  <a:rPr lang="en-AU" dirty="0"/>
                  <a:t> and </a:t>
                </a:r>
                <a:r>
                  <a:rPr lang="en-AU" i="1" dirty="0" err="1"/>
                  <a:t>w</a:t>
                </a:r>
                <a:r>
                  <a:rPr lang="en-AU" i="1" baseline="-25000" dirty="0" err="1"/>
                  <a:t>L</a:t>
                </a:r>
                <a:r>
                  <a:rPr lang="en-AU" dirty="0"/>
                  <a:t> are determined. One possibility is that they are determined on competitive markets. In this case, wages are given by the expected productivity of the worker. e.g. </a:t>
                </a:r>
                <a:r>
                  <a:rPr lang="en-AU" i="1" dirty="0" err="1"/>
                  <a:t>w</a:t>
                </a:r>
                <a:r>
                  <a:rPr lang="en-AU" i="1" baseline="-25000" dirty="0" err="1"/>
                  <a:t>H</a:t>
                </a:r>
                <a:r>
                  <a:rPr lang="en-AU" dirty="0"/>
                  <a:t> = </a:t>
                </a:r>
                <a:r>
                  <a:rPr lang="en-AU" i="1" dirty="0"/>
                  <a:t>g</a:t>
                </a:r>
                <a:r>
                  <a:rPr lang="en-AU" dirty="0"/>
                  <a:t>(</a:t>
                </a:r>
                <a:r>
                  <a:rPr lang="en-AU" i="1" dirty="0"/>
                  <a:t>H</a:t>
                </a:r>
                <a:r>
                  <a:rPr lang="en-AU" dirty="0"/>
                  <a:t>) and </a:t>
                </a:r>
                <a:r>
                  <a:rPr lang="en-AU" i="1" dirty="0" err="1"/>
                  <a:t>w</a:t>
                </a:r>
                <a:r>
                  <a:rPr lang="en-AU" i="1" baseline="-25000" dirty="0" err="1"/>
                  <a:t>L</a:t>
                </a:r>
                <a:r>
                  <a:rPr lang="en-AU" dirty="0"/>
                  <a:t> = </a:t>
                </a:r>
                <a:r>
                  <a:rPr lang="en-AU" i="1" dirty="0"/>
                  <a:t>g</a:t>
                </a:r>
                <a:r>
                  <a:rPr lang="en-AU" dirty="0"/>
                  <a:t>(</a:t>
                </a:r>
                <a:r>
                  <a:rPr lang="en-AU" i="1" dirty="0"/>
                  <a:t>L</a:t>
                </a:r>
                <a:r>
                  <a:rPr lang="en-AU" dirty="0"/>
                  <a:t>).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AU" dirty="0"/>
                  <a:t>There may also be a pooling equilibrium: both types of worker choose the same education and have no incentive to adjust their education. In this case, wages would be based on the average productivity of workers.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AU" dirty="0"/>
                  <a:t>This is a cynical view of the role of education: education has value only as a signal. The intuition carries over if education has some productive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860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34,9,First Question – who to hire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11974</TotalTime>
  <Words>624</Words>
  <Application>Microsoft Macintosh PowerPoint</Application>
  <PresentationFormat>Widescreen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Tw Cen MT</vt:lpstr>
      <vt:lpstr>Droplet</vt:lpstr>
      <vt:lpstr>Lecture 9.1 Hiring: Signaling Quality</vt:lpstr>
      <vt:lpstr>the recruitment process</vt:lpstr>
      <vt:lpstr>HIRING: SIGNALING QUALITY</vt:lpstr>
      <vt:lpstr>HIRING: SIGNALING QUALITY</vt:lpstr>
      <vt:lpstr>HIRING: SIGNAlING QUALITY</vt:lpstr>
      <vt:lpstr>HIRING: SIGNAlING QUALITY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555</cp:revision>
  <dcterms:created xsi:type="dcterms:W3CDTF">2015-02-25T21:48:00Z</dcterms:created>
  <dcterms:modified xsi:type="dcterms:W3CDTF">2020-10-25T09:35:29Z</dcterms:modified>
</cp:coreProperties>
</file>