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38" r:id="rId2"/>
    <p:sldId id="640" r:id="rId3"/>
    <p:sldId id="621" r:id="rId4"/>
    <p:sldId id="622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24/10/20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13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24/10/20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Hiring: Risk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2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Who to hire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Consider the problem faced by a bank in hiring someone. There are two candidates: </a:t>
            </a:r>
          </a:p>
          <a:p>
            <a:pPr>
              <a:buSzPct val="100000"/>
            </a:pPr>
            <a:r>
              <a:rPr lang="en-AU" dirty="0"/>
              <a:t>Lars: good pedigree, degree in economics, MBA, summer internship. Certain he can generate $200,000 in revenue per year.</a:t>
            </a:r>
          </a:p>
          <a:p>
            <a:pPr>
              <a:buSzPct val="100000"/>
            </a:pPr>
            <a:r>
              <a:rPr lang="en-AU" dirty="0"/>
              <a:t>Bjork: appears to be extremely talented but you are not sure. She may be a star and generate $500,000 in revenue (probability = 0.5) or be a dud and generate a $100,000 loss each year (probability = 0.5).</a:t>
            </a:r>
          </a:p>
          <a:p>
            <a:pPr>
              <a:buSzPct val="100000"/>
            </a:pPr>
            <a:r>
              <a:rPr lang="en-AU" dirty="0"/>
              <a:t>Salary for either is $100,000 per year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Looking at expected value of revenue generated by each candidate doesn’t help. It is the same.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Suppose talents are revealed at end of first year and either employee is expected to work at firm for 10 years. Who should you hire? </a:t>
            </a:r>
            <a:r>
              <a:rPr lang="en-US" dirty="0"/>
              <a:t>Why?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4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who to hire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4613"/>
            <a:ext cx="10515600" cy="4832350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48936"/>
              </p:ext>
            </p:extLst>
          </p:nvPr>
        </p:nvGraphicFramePr>
        <p:xfrm>
          <a:off x="1460500" y="2323950"/>
          <a:ext cx="9468000" cy="415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Lars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Net payoff $1m (</a:t>
                      </a:r>
                      <a:r>
                        <a:rPr lang="en-AU" i="1" dirty="0"/>
                        <a:t>at end 10 years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Net payoff $4m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Bjork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Net payoff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-$200,000</a:t>
                      </a:r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466850" y="3835568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968794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992731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55343" y="4392780"/>
            <a:ext cx="24884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81787" y="2886641"/>
            <a:ext cx="461963" cy="1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55343" y="5662344"/>
            <a:ext cx="2486025" cy="6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38601" y="5135729"/>
            <a:ext cx="619124" cy="5266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38600" y="2886641"/>
            <a:ext cx="264318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038601" y="4378494"/>
            <a:ext cx="619124" cy="666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7725" y="3992730"/>
            <a:ext cx="9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Retain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45817" y="5214370"/>
            <a:ext cx="18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Fire after year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4725" y="4528748"/>
            <a:ext cx="83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err="1">
                <a:solidFill>
                  <a:srgbClr val="002060"/>
                </a:solidFill>
              </a:rPr>
              <a:t>Prob</a:t>
            </a:r>
            <a:r>
              <a:rPr lang="en-AU" sz="1200" b="1" dirty="0">
                <a:solidFill>
                  <a:srgbClr val="002060"/>
                </a:solidFill>
              </a:rPr>
              <a:t>=1/2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14725" y="5399036"/>
            <a:ext cx="83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err="1">
                <a:solidFill>
                  <a:srgbClr val="002060"/>
                </a:solidFill>
              </a:rPr>
              <a:t>Prob</a:t>
            </a:r>
            <a:r>
              <a:rPr lang="en-AU" sz="1200" b="1" dirty="0">
                <a:solidFill>
                  <a:srgbClr val="002060"/>
                </a:solidFill>
              </a:rPr>
              <a:t>=1/2 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8686800" y="4149893"/>
            <a:ext cx="771525" cy="175260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9458323" y="4860574"/>
            <a:ext cx="25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Expected value = $1.9m (0.5 x $4m + 0.5 x -200k)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4E9AA2F-CE44-EB46-B5E4-51A67B358310}"/>
              </a:ext>
            </a:extLst>
          </p:cNvPr>
          <p:cNvSpPr txBox="1">
            <a:spLocks/>
          </p:cNvSpPr>
          <p:nvPr/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If the bank hires Bjork, they retain her after probation only if she is productive. </a:t>
            </a:r>
          </a:p>
        </p:txBody>
      </p:sp>
    </p:spTree>
    <p:extLst>
      <p:ext uri="{BB962C8B-B14F-4D97-AF65-F5344CB8AC3E}">
        <p14:creationId xmlns:p14="http://schemas.microsoft.com/office/powerpoint/2010/main" val="350767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who to hire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Go for the risky option because you can always fire or ‘let go’. The probation period gives the firm insurance against risk.</a:t>
            </a:r>
          </a:p>
          <a:p>
            <a:pPr marL="0" indent="0">
              <a:buNone/>
            </a:pPr>
            <a:r>
              <a:rPr lang="en-AU" dirty="0"/>
              <a:t>If termination is difficult, the firm may be reluctant to gamble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But this is a simple model. We might need to consider:</a:t>
            </a:r>
          </a:p>
          <a:p>
            <a:pPr>
              <a:buSzPct val="100000"/>
            </a:pPr>
            <a:r>
              <a:rPr lang="en-AU" dirty="0"/>
              <a:t>Terminations costs</a:t>
            </a:r>
            <a:endParaRPr lang="en-AU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The firm may be risk averse.</a:t>
            </a:r>
          </a:p>
          <a:p>
            <a:pPr>
              <a:buSzPct val="100000"/>
            </a:pPr>
            <a:r>
              <a:rPr lang="en-AU" dirty="0"/>
              <a:t>The longer the probation,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the greater the potential risk the firm exposes itself to.</a:t>
            </a:r>
          </a:p>
          <a:p>
            <a:pPr>
              <a:buSzPct val="100000"/>
            </a:pPr>
            <a:r>
              <a:rPr lang="en-AU" dirty="0"/>
              <a:t>Length of employment: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Affects the value of making a hire, a star who stays a long time is valuable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The reliability of the assessment of quality</a:t>
            </a:r>
          </a:p>
          <a:p>
            <a:pPr>
              <a:buSzPct val="100000"/>
            </a:pPr>
            <a:r>
              <a:rPr lang="en-AU" dirty="0"/>
              <a:t>If Bjork is a star, will she stay? Can the firm benefit from asymmetric information and retain the star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? Would </a:t>
            </a:r>
            <a:r>
              <a:rPr lang="en-AU" dirty="0"/>
              <a:t>she be a star elsewhere (firm specific productivity)?</a:t>
            </a:r>
            <a:endParaRPr lang="en-AU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708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393</Words>
  <Application>Microsoft Macintosh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9.2 Hiring: Risk</vt:lpstr>
      <vt:lpstr>Who to hire</vt:lpstr>
      <vt:lpstr>who to hire</vt:lpstr>
      <vt:lpstr>who to hire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553</cp:revision>
  <dcterms:created xsi:type="dcterms:W3CDTF">2015-02-25T21:48:00Z</dcterms:created>
  <dcterms:modified xsi:type="dcterms:W3CDTF">2020-10-24T10:04:33Z</dcterms:modified>
</cp:coreProperties>
</file>