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644" r:id="rId2"/>
    <p:sldId id="619" r:id="rId3"/>
    <p:sldId id="572" r:id="rId4"/>
    <p:sldId id="544" r:id="rId5"/>
    <p:sldId id="597" r:id="rId6"/>
    <p:sldId id="598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4728" autoAdjust="0"/>
  </p:normalViewPr>
  <p:slideViewPr>
    <p:cSldViewPr snapToGrid="0">
      <p:cViewPr varScale="1">
        <p:scale>
          <a:sx n="212" d="100"/>
          <a:sy n="212" d="100"/>
        </p:scale>
        <p:origin x="17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24/10/20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96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698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97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57636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37404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3784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322743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176635716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0643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51182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393756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72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2733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91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81143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50162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24/10/20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6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24/10/20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5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42504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90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1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9.4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Contracts and pay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018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Contracting Objectives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Remember that one perspective of the firm is as a series of contracts. One of the most important of these set of contracts is that between the firm and its employees. 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A good contract will be one that maximizes the size of the pie to be shared, allowing both the firm and employee to be better off. 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The owner of the firm and the employee must each receive at least their reservation level of utility.</a:t>
            </a:r>
            <a:endParaRPr lang="en-AU" dirty="0"/>
          </a:p>
          <a:p>
            <a:pPr>
              <a:buSzPct val="100000"/>
            </a:pPr>
            <a:r>
              <a:rPr lang="en-AU" dirty="0"/>
              <a:t>For the owner of the firm, that is the return on capital of the next most valuable input.</a:t>
            </a:r>
          </a:p>
          <a:p>
            <a:pPr>
              <a:buSzPct val="100000"/>
            </a:pPr>
            <a:r>
              <a:rPr lang="en-AU" dirty="0"/>
              <a:t>For the employee, that is the wage in the next best alternative job.</a:t>
            </a:r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06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The Level of Pay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/>
              <a:t>Consider the basic competitive model. Assume:</a:t>
            </a:r>
          </a:p>
          <a:p>
            <a:pPr>
              <a:buSzPct val="100000"/>
            </a:pPr>
            <a:r>
              <a:rPr lang="en-AU" sz="1800" dirty="0"/>
              <a:t>The firm is a price taker in the labour market</a:t>
            </a:r>
          </a:p>
          <a:p>
            <a:pPr>
              <a:buSzPct val="100000"/>
            </a:pPr>
            <a:r>
              <a:rPr lang="en-AU" sz="1800" dirty="0"/>
              <a:t>Wages are determined in the competitive market</a:t>
            </a:r>
          </a:p>
          <a:p>
            <a:pPr>
              <a:buSzPct val="100000"/>
            </a:pPr>
            <a:r>
              <a:rPr lang="en-AU" sz="1800" dirty="0"/>
              <a:t>No long term contracts, only spot markets</a:t>
            </a:r>
          </a:p>
          <a:p>
            <a:pPr>
              <a:buSzPct val="100000"/>
            </a:pPr>
            <a:r>
              <a:rPr lang="en-AU" sz="1800" dirty="0"/>
              <a:t>Homogeneous workers</a:t>
            </a:r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404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416959" y="1130157"/>
            <a:ext cx="3460" cy="4744228"/>
          </a:xfrm>
          <a:prstGeom prst="line">
            <a:avLst/>
          </a:prstGeom>
          <a:ln w="19050" cmpd="sng">
            <a:solidFill>
              <a:schemeClr val="tx1"/>
            </a:solidFill>
            <a:head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405227" y="5687067"/>
            <a:ext cx="6284728" cy="14458"/>
          </a:xfrm>
          <a:prstGeom prst="line">
            <a:avLst/>
          </a:prstGeom>
          <a:ln w="19050" cmpd="sng">
            <a:solidFill>
              <a:schemeClr val="tx1"/>
            </a:solidFill>
            <a:head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01317" y="766547"/>
            <a:ext cx="147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Wage($)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422157" y="5780802"/>
            <a:ext cx="16939" cy="94357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74816" y="5827980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269762" y="5702630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19480" y="5532248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89094" y="3129735"/>
            <a:ext cx="1178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Wage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689955" y="5554979"/>
            <a:ext cx="155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E, (</a:t>
            </a:r>
            <a:r>
              <a:rPr lang="en-US" sz="1600" i="1" dirty="0" err="1"/>
              <a:t>amt</a:t>
            </a:r>
            <a:r>
              <a:rPr lang="en-US" sz="1600" i="1" dirty="0"/>
              <a:t> </a:t>
            </a:r>
            <a:r>
              <a:rPr lang="en-US" sz="1600" i="1" dirty="0" err="1"/>
              <a:t>labour</a:t>
            </a:r>
            <a:r>
              <a:rPr lang="en-US" sz="1600" i="1" dirty="0"/>
              <a:t>)</a:t>
            </a:r>
          </a:p>
        </p:txBody>
      </p:sp>
      <p:cxnSp>
        <p:nvCxnSpPr>
          <p:cNvPr id="24" name="Straight Connector 23"/>
          <p:cNvCxnSpPr>
            <a:stCxn id="30" idx="3"/>
          </p:cNvCxnSpPr>
          <p:nvPr/>
        </p:nvCxnSpPr>
        <p:spPr>
          <a:xfrm flipV="1">
            <a:off x="3334618" y="3272118"/>
            <a:ext cx="5872135" cy="26894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65331" y="3331721"/>
            <a:ext cx="363" cy="2445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78082" y="3129735"/>
            <a:ext cx="55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w*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27854" y="5742054"/>
            <a:ext cx="474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E*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81601" y="4588016"/>
            <a:ext cx="402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MRP = (MPP)x(MR) = incremental revenue from adding an extra worker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430626" y="1425388"/>
            <a:ext cx="3824228" cy="319248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5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The Level of Pay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/>
              <a:t>Workers are, of course, not homogeneous. The value of an employee to a firm depends on:</a:t>
            </a:r>
          </a:p>
          <a:p>
            <a:pPr>
              <a:buSzPct val="100000"/>
            </a:pPr>
            <a:r>
              <a:rPr lang="en-AU" sz="1800" dirty="0"/>
              <a:t>General human capital: skills and education that is valued equally by an array of firms.</a:t>
            </a:r>
          </a:p>
          <a:p>
            <a:pPr>
              <a:buSzPct val="100000"/>
            </a:pPr>
            <a:r>
              <a:rPr lang="en-AU" sz="1800" dirty="0"/>
              <a:t>Specific human capital: skills and education that is valued more highly by one employer compared to an alternative employer.</a:t>
            </a: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75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The Level of Pay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700" dirty="0"/>
              <a:t>Not all jobs are created equal. Some jobs are dangerous, </a:t>
            </a:r>
            <a:r>
              <a:rPr lang="en-US" sz="1700" dirty="0"/>
              <a:t>unpleasant, boring and repetitive.</a:t>
            </a:r>
            <a:endParaRPr lang="en-AU" sz="1700" dirty="0"/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700" dirty="0"/>
              <a:t>To attract people to these jobs, we need to pay them more: a </a:t>
            </a:r>
            <a:r>
              <a:rPr lang="en-AU" sz="1700" b="1" i="1" dirty="0"/>
              <a:t>compensating differential</a:t>
            </a:r>
            <a:r>
              <a:rPr lang="en-AU" sz="1700" dirty="0"/>
              <a:t>.</a:t>
            </a:r>
          </a:p>
          <a:p>
            <a:pPr>
              <a:buSzPct val="100000"/>
            </a:pPr>
            <a:r>
              <a:rPr lang="en-US" sz="1700" dirty="0"/>
              <a:t>They force employers to make choices about whether to have higher </a:t>
            </a:r>
            <a:r>
              <a:rPr lang="en-US" sz="1700" dirty="0" err="1"/>
              <a:t>labour</a:t>
            </a:r>
            <a:r>
              <a:rPr lang="en-US" sz="1700" dirty="0"/>
              <a:t> costs or make some other type of adjustment such as improving safety.</a:t>
            </a:r>
            <a:endParaRPr lang="en-AU" sz="1700" dirty="0"/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700" dirty="0"/>
              <a:t>Example: Unskilled workers have a choice between two jobs. The first job offers clean and safe working conditions. The second job is in a dirty noisy factory.</a:t>
            </a:r>
          </a:p>
          <a:p>
            <a:pPr>
              <a:buSzPct val="100000"/>
            </a:pPr>
            <a:r>
              <a:rPr lang="en-US" sz="1700" dirty="0"/>
              <a:t>A wage of $15 per hour in both jobs could not be an equilibrium.</a:t>
            </a:r>
          </a:p>
          <a:p>
            <a:pPr>
              <a:buSzPct val="100000"/>
            </a:pPr>
            <a:r>
              <a:rPr lang="en-US" sz="1700" dirty="0"/>
              <a:t>If the second job must pay $17.50 per hour to attract workers, the compensating wage differential is $2.50 per hour.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71562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634,9,First Question – who to hire.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11973</TotalTime>
  <Words>436</Words>
  <Application>Microsoft Macintosh PowerPoint</Application>
  <PresentationFormat>Widescreen</PresentationFormat>
  <Paragraphs>51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Droplet</vt:lpstr>
      <vt:lpstr>Lecture 9.4 Contracts and pay</vt:lpstr>
      <vt:lpstr>Contracting Objectives</vt:lpstr>
      <vt:lpstr>The Level of Pay</vt:lpstr>
      <vt:lpstr>PowerPoint Presentation</vt:lpstr>
      <vt:lpstr>The Level of Pay</vt:lpstr>
      <vt:lpstr>The Level of Pay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551</cp:revision>
  <dcterms:created xsi:type="dcterms:W3CDTF">2015-02-25T21:48:00Z</dcterms:created>
  <dcterms:modified xsi:type="dcterms:W3CDTF">2020-10-24T10:03:23Z</dcterms:modified>
</cp:coreProperties>
</file>