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49" r:id="rId2"/>
    <p:sldId id="600" r:id="rId3"/>
    <p:sldId id="602" r:id="rId4"/>
    <p:sldId id="603" r:id="rId5"/>
    <p:sldId id="605" r:id="rId6"/>
    <p:sldId id="607" r:id="rId7"/>
    <p:sldId id="631" r:id="rId8"/>
    <p:sldId id="609" r:id="rId9"/>
    <p:sldId id="610" r:id="rId10"/>
    <p:sldId id="611" r:id="rId11"/>
    <p:sldId id="613" r:id="rId12"/>
    <p:sldId id="616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25/10/20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569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>
                <a:solidFill>
                  <a:prstClr val="black"/>
                </a:solidFill>
              </a:rPr>
              <a:pPr/>
              <a:t>12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7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4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0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62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72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72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72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25/10/20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markets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87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Job Seniority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800" dirty="0"/>
              <a:t>Rationale for workers:</a:t>
            </a:r>
          </a:p>
          <a:p>
            <a:r>
              <a:rPr lang="en-AU" sz="1800" dirty="0"/>
              <a:t>Workers accept the job because they anticipate future rewards</a:t>
            </a:r>
          </a:p>
          <a:p>
            <a:r>
              <a:rPr lang="en-AU" sz="1800" dirty="0"/>
              <a:t>Workers are motivated to work hard because of future rewards </a:t>
            </a:r>
          </a:p>
          <a:p>
            <a:pPr marL="0" indent="0">
              <a:buNone/>
            </a:pPr>
            <a:r>
              <a:rPr lang="en-AU" sz="1800" dirty="0"/>
              <a:t>Benefits to the firm:</a:t>
            </a:r>
          </a:p>
          <a:p>
            <a:r>
              <a:rPr lang="en-AU" sz="1800" dirty="0"/>
              <a:t>Selection: high future wages attracts workers who are likely to stay</a:t>
            </a:r>
          </a:p>
          <a:p>
            <a:r>
              <a:rPr lang="en-AU" sz="1800" dirty="0"/>
              <a:t>Incentives: workers exert effort, lured by later rewards (possibly reducing monitoring costs)</a:t>
            </a:r>
          </a:p>
          <a:p>
            <a:r>
              <a:rPr lang="en-AU" sz="1800" dirty="0"/>
              <a:t>Incentives: workers are motivated to make firm-specific investments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Potential challenge</a:t>
            </a:r>
          </a:p>
          <a:p>
            <a:pPr>
              <a:buSzPct val="100000"/>
            </a:pPr>
            <a:r>
              <a:rPr lang="en-US" sz="1800" dirty="0"/>
              <a:t>Approach depends crucially on trust. The reputation of the firm will be critical. Will pay really increase with seniority?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3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Promotions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Firms are typically hierarchical. This provides opportunities for individuals to move up.</a:t>
                </a:r>
              </a:p>
              <a:p>
                <a:pPr marL="0" indent="0">
                  <a:buNone/>
                </a:pPr>
                <a:r>
                  <a:rPr lang="en-AU" dirty="0"/>
                  <a:t>Promotion tournaments have the following characteristics: </a:t>
                </a:r>
              </a:p>
              <a:p>
                <a:pPr>
                  <a:buSzPct val="100000"/>
                </a:pPr>
                <a:r>
                  <a:rPr lang="en-US" dirty="0"/>
                  <a:t>Winner is uncertain.</a:t>
                </a:r>
              </a:p>
              <a:p>
                <a:pPr>
                  <a:buSzPct val="100000"/>
                </a:pPr>
                <a:r>
                  <a:rPr lang="en-US" dirty="0"/>
                  <a:t>The winner takes all. </a:t>
                </a:r>
              </a:p>
              <a:p>
                <a:pPr>
                  <a:buSzPct val="100000"/>
                </a:pPr>
                <a:r>
                  <a:rPr lang="en-US" dirty="0"/>
                  <a:t>Promotion is based on </a:t>
                </a:r>
                <a:r>
                  <a:rPr lang="en-US" b="1" dirty="0"/>
                  <a:t>relative</a:t>
                </a:r>
                <a:r>
                  <a:rPr lang="en-US" dirty="0"/>
                  <a:t> performance rather than absolute measure.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Consider the following model:</a:t>
                </a: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The firm encourages effort by linking promotion to effort. </a:t>
                </a:r>
                <a:r>
                  <a:rPr lang="en-US" dirty="0"/>
                  <a:t> For the staff member, they face the following problem:</a:t>
                </a:r>
                <a:br>
                  <a:rPr lang="en-US" dirty="0"/>
                </a:br>
                <a:endParaRPr lang="en-US" dirty="0"/>
              </a:p>
              <a:p>
                <a:pPr marL="35560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</m:mr>
                        <m:m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mr>
                      </m:m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</a:rPr>
                            <m:t>𝑒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AU" i="1">
                          <a:latin typeface="Cambria Math"/>
                        </a:rPr>
                        <m:t>−</m:t>
                      </m:r>
                      <m:r>
                        <a:rPr lang="en-AU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worker effort,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getting promoted,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AU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wage if promoted,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wage if not promoted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the cost of effort.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1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Promotions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AU" sz="1800" dirty="0"/>
              <a:t>Benefits of promotion tournaments: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The prospect of promotion encourages effort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Adjustable: larger prizes can be used for bigger promotions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Commits the firm to performance reviews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Relative performance evaluation filters out firm-wide shocks.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SzPct val="100000"/>
              <a:buNone/>
            </a:pPr>
            <a:r>
              <a:rPr lang="en-AU" sz="1800" dirty="0"/>
              <a:t>Potential drawbacks: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Relative performance evaluation can reduce cooperation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A coarse mechanism: what happens to those who just miss out?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en-AU" sz="1800" dirty="0"/>
              <a:t>Promotion leads to more responsibility; not all workers want this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812800" indent="-4572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>
                <a:solidFill>
                  <a:prstClr val="black">
                    <a:tint val="75000"/>
                  </a:prstClr>
                </a:solidFill>
              </a:rPr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800" dirty="0">
                <a:solidFill>
                  <a:prstClr val="black"/>
                </a:solidFill>
              </a:rPr>
              <a:t> </a:t>
            </a:r>
            <a:endParaRPr lang="en-A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Firms use internal </a:t>
            </a:r>
            <a:r>
              <a:rPr lang="en-US" dirty="0" err="1"/>
              <a:t>labour</a:t>
            </a:r>
            <a:r>
              <a:rPr lang="en-US" dirty="0"/>
              <a:t> markets to fill vacancies within the firm. Why use internal </a:t>
            </a:r>
            <a:r>
              <a:rPr lang="en-US" dirty="0" err="1"/>
              <a:t>labour</a:t>
            </a:r>
            <a:r>
              <a:rPr lang="en-US" dirty="0"/>
              <a:t> markets?</a:t>
            </a:r>
          </a:p>
          <a:p>
            <a:pPr>
              <a:buSzPct val="100000"/>
            </a:pPr>
            <a:r>
              <a:rPr lang="en-AU" dirty="0"/>
              <a:t>Easier than external hiring</a:t>
            </a:r>
          </a:p>
          <a:p>
            <a:pPr>
              <a:buSzPct val="100000"/>
            </a:pPr>
            <a:r>
              <a:rPr lang="en-AU" dirty="0"/>
              <a:t>Information asymmetries are largely resolved</a:t>
            </a:r>
          </a:p>
          <a:p>
            <a:pPr>
              <a:buSzPct val="100000"/>
            </a:pPr>
            <a:r>
              <a:rPr lang="en-US" dirty="0"/>
              <a:t>Provide greater incentive for individuals to invest in firm specific human capital</a:t>
            </a:r>
            <a:endParaRPr lang="en-AU" dirty="0"/>
          </a:p>
          <a:p>
            <a:pPr>
              <a:buSzPct val="100000"/>
            </a:pPr>
            <a:r>
              <a:rPr lang="en-US" dirty="0"/>
              <a:t>Motivation – long term relationships can encourage individuals to work hard</a:t>
            </a:r>
          </a:p>
          <a:p>
            <a:pPr>
              <a:buSzPct val="100000"/>
            </a:pPr>
            <a:r>
              <a:rPr lang="en-US" dirty="0"/>
              <a:t>Learning benefits for the employer and the employee.</a:t>
            </a: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2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In a long-term relationship, employees look beyond their immediate payoff.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Suppose that a firm does not pay the market wage </a:t>
            </a:r>
            <a:r>
              <a:rPr lang="en-US" b="1" i="1" dirty="0"/>
              <a:t>initially</a:t>
            </a:r>
            <a:r>
              <a:rPr lang="en-US" dirty="0"/>
              <a:t>, but that compensation increases over time. What is important is the net present value (NPV) of the earnings profile: the career earnings path.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There are at least three ways that firms can retain workers and encourage effort:</a:t>
            </a:r>
          </a:p>
          <a:p>
            <a:pPr>
              <a:buSzPct val="100000"/>
            </a:pPr>
            <a:r>
              <a:rPr lang="en-US" sz="1900" dirty="0"/>
              <a:t>Efficiency wages: pay above market rates</a:t>
            </a:r>
            <a:endParaRPr lang="en-AU" sz="1900" dirty="0"/>
          </a:p>
          <a:p>
            <a:pPr>
              <a:buSzPct val="100000"/>
            </a:pPr>
            <a:r>
              <a:rPr lang="en-US" sz="1900" dirty="0"/>
              <a:t>Upwards sloping earnings profiles: offer pay rises for seniority to encourage retention</a:t>
            </a:r>
          </a:p>
          <a:p>
            <a:pPr>
              <a:buSzPct val="100000"/>
            </a:pPr>
            <a:r>
              <a:rPr lang="en-US" sz="1900" dirty="0"/>
              <a:t>Promotions: offer promotions to productive workers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28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Efficiency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To encourage effort and loyalty, firms may offer efficiency wages: wages above the market rate. Rationale: </a:t>
            </a:r>
          </a:p>
          <a:p>
            <a:r>
              <a:rPr lang="en-AU" sz="1800" dirty="0"/>
              <a:t>suppose effort is costly to monitor </a:t>
            </a:r>
          </a:p>
          <a:p>
            <a:r>
              <a:rPr lang="en-AU" sz="1800" dirty="0"/>
              <a:t>to induce effort, offer high wages </a:t>
            </a:r>
          </a:p>
          <a:p>
            <a:r>
              <a:rPr lang="en-AU" sz="1800" dirty="0"/>
              <a:t>combine with light or probabilistic monitoring </a:t>
            </a:r>
          </a:p>
          <a:p>
            <a:r>
              <a:rPr lang="en-AU" sz="1800" dirty="0"/>
              <a:t>and threaten termination for poor effort </a:t>
            </a:r>
          </a:p>
          <a:p>
            <a:r>
              <a:rPr lang="en-AU" sz="1800" dirty="0"/>
              <a:t>with above-market wages, workers are motivated to work hard to avoid termination </a:t>
            </a: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85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Efficiency wages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Example:</a:t>
                </a:r>
              </a:p>
              <a:p>
                <a:pPr>
                  <a:buSzPct val="100000"/>
                </a:pPr>
                <a:r>
                  <a:rPr lang="en-US" dirty="0"/>
                  <a:t>One period model.</a:t>
                </a:r>
              </a:p>
              <a:p>
                <a:pPr>
                  <a:buSzPct val="100000"/>
                </a:pPr>
                <a:r>
                  <a:rPr lang="en-US" dirty="0"/>
                  <a:t>Workers prefer to shirk. Cost of working hard is $50. </a:t>
                </a:r>
              </a:p>
              <a:p>
                <a:pPr>
                  <a:buSzPct val="100000"/>
                </a:pPr>
                <a:r>
                  <a:rPr lang="en-US" dirty="0"/>
                  <a:t>The outside market wage is </a:t>
                </a:r>
                <a:r>
                  <a:rPr lang="en-US" i="1" dirty="0"/>
                  <a:t>w</a:t>
                </a:r>
                <a:r>
                  <a:rPr lang="en-US" dirty="0"/>
                  <a:t>. The firm offers wage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b="0" dirty="0"/>
              </a:p>
              <a:p>
                <a:pPr>
                  <a:buSzPct val="100000"/>
                </a:pPr>
                <a:r>
                  <a:rPr lang="en-US" dirty="0"/>
                  <a:t>The firm can detect shirking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Therefore we expect the employee to work hard </a:t>
                </a:r>
                <a:r>
                  <a:rPr lang="en-US"/>
                  <a:t>if.</a:t>
                </a:r>
                <a:br>
                  <a:rPr lang="en-US"/>
                </a:br>
                <a:endParaRPr lang="en-US" dirty="0"/>
              </a:p>
              <a:p>
                <a:pPr marL="35560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−$50&gt;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35560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&gt;$50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So how to discourage shirking? Offer a higher wage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or monitor more carefully.</a:t>
                </a:r>
                <a:endParaRPr lang="en-AU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7" t="-738" b="-1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Efficiency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Benefits of efficiency wages: </a:t>
            </a:r>
          </a:p>
          <a:p>
            <a:pPr>
              <a:buSzPct val="100000"/>
            </a:pPr>
            <a:r>
              <a:rPr lang="en-US" sz="1800" dirty="0"/>
              <a:t>Attracting better employees</a:t>
            </a:r>
            <a:endParaRPr lang="en-US" sz="1800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SzPct val="100000"/>
            </a:pPr>
            <a:r>
              <a:rPr lang="en-US" sz="1800" dirty="0"/>
              <a:t>Building better employee commitment. W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orkers are less likely to quit. Firms may be more likely to offer training.</a:t>
            </a:r>
          </a:p>
          <a:p>
            <a:pPr>
              <a:buSzPct val="100000"/>
            </a:pPr>
            <a:r>
              <a:rPr lang="en-US" sz="1800" dirty="0"/>
              <a:t>Create a greater perception of equity.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Employees may feel that an employer is ‘sharing’ the surplus fairly. </a:t>
            </a:r>
          </a:p>
          <a:p>
            <a:pPr>
              <a:buSzPct val="100000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Greater productivity. </a:t>
            </a:r>
          </a:p>
          <a:p>
            <a:pPr marL="812800" indent="-4572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Efficiency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Is there any evidence that firms pay efficiency wage?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Ford Motor company is often cited as the classic example.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With introduction of assembly lines, large workforce of relatively unskilled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labour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that exhibited high rates of turnover (370%); high absenteeism. In 1913, wages rates were about $2.50 per day. 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From January 1914 wage rates increased to $5.00 per day for workers who had been employed for 6 months or more.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effect?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Quit rate fell by 87%, discharges fell by 90%, and absenteeism fell by 75%.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There were other factors at work, but nonetheless is a lesson in the incentive provided by higher wages. </a:t>
            </a:r>
          </a:p>
          <a:p>
            <a:pPr marL="812800" indent="-4572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Internal Labour Markets – Job Seniority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Another common mechanism is to reward seniority. </a:t>
            </a:r>
          </a:p>
          <a:p>
            <a:pPr>
              <a:buSzPct val="100000"/>
            </a:pPr>
            <a:r>
              <a:rPr lang="en-US" sz="1800" dirty="0"/>
              <a:t>In the initial stages of the employment relationship workers are paid below their MRP (underpaid) </a:t>
            </a:r>
          </a:p>
          <a:p>
            <a:pPr>
              <a:buSzPct val="100000"/>
            </a:pPr>
            <a:r>
              <a:rPr lang="en-US" sz="1800" dirty="0"/>
              <a:t>They are paid more than their MRP (overpaid) in later years.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Compensation increases more rapidly than productivity.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A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7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7" y="5687067"/>
            <a:ext cx="6284728" cy="1445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4071" y="766547"/>
            <a:ext cx="253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compensation and MRP 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08987" y="1252962"/>
            <a:ext cx="193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Compensation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89955" y="5554979"/>
            <a:ext cx="15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Tenure at firm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8056" y="1422239"/>
            <a:ext cx="8602" cy="435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2006" y="3323326"/>
            <a:ext cx="38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3683" y="5741186"/>
            <a:ext cx="47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1601" y="4588016"/>
            <a:ext cx="402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MRP = (MPP)x(MR) = incremental revenue</a:t>
            </a:r>
          </a:p>
        </p:txBody>
      </p:sp>
      <p:sp>
        <p:nvSpPr>
          <p:cNvPr id="2" name="Arc 1"/>
          <p:cNvSpPr/>
          <p:nvPr/>
        </p:nvSpPr>
        <p:spPr>
          <a:xfrm rot="16350277">
            <a:off x="2768038" y="2084829"/>
            <a:ext cx="6209741" cy="4939647"/>
          </a:xfrm>
          <a:prstGeom prst="arc">
            <a:avLst>
              <a:gd name="adj1" fmla="val 16200000"/>
              <a:gd name="adj2" fmla="val 1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/>
          <p:cNvSpPr/>
          <p:nvPr/>
        </p:nvSpPr>
        <p:spPr>
          <a:xfrm rot="17442648">
            <a:off x="2987146" y="1927763"/>
            <a:ext cx="5547289" cy="5006133"/>
          </a:xfrm>
          <a:prstGeom prst="arc">
            <a:avLst>
              <a:gd name="adj1" fmla="val 16200000"/>
              <a:gd name="adj2" fmla="val 20635889"/>
            </a:avLst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956658" y="1554327"/>
            <a:ext cx="193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</a:rPr>
              <a:t>MRP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98564" y="4249462"/>
            <a:ext cx="38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6" name="Freeform 5"/>
          <p:cNvSpPr/>
          <p:nvPr/>
        </p:nvSpPr>
        <p:spPr>
          <a:xfrm>
            <a:off x="3397624" y="2770094"/>
            <a:ext cx="475129" cy="1622612"/>
          </a:xfrm>
          <a:custGeom>
            <a:avLst/>
            <a:gdLst>
              <a:gd name="connsiteX0" fmla="*/ 26894 w 475129"/>
              <a:gd name="connsiteY0" fmla="*/ 1622612 h 1622612"/>
              <a:gd name="connsiteX1" fmla="*/ 8964 w 475129"/>
              <a:gd name="connsiteY1" fmla="*/ 1389530 h 1622612"/>
              <a:gd name="connsiteX2" fmla="*/ 0 w 475129"/>
              <a:gd name="connsiteY2" fmla="*/ 1102659 h 1622612"/>
              <a:gd name="connsiteX3" fmla="*/ 8964 w 475129"/>
              <a:gd name="connsiteY3" fmla="*/ 815788 h 1622612"/>
              <a:gd name="connsiteX4" fmla="*/ 17929 w 475129"/>
              <a:gd name="connsiteY4" fmla="*/ 762000 h 1622612"/>
              <a:gd name="connsiteX5" fmla="*/ 44823 w 475129"/>
              <a:gd name="connsiteY5" fmla="*/ 735106 h 1622612"/>
              <a:gd name="connsiteX6" fmla="*/ 62752 w 475129"/>
              <a:gd name="connsiteY6" fmla="*/ 681318 h 1622612"/>
              <a:gd name="connsiteX7" fmla="*/ 80682 w 475129"/>
              <a:gd name="connsiteY7" fmla="*/ 609600 h 1622612"/>
              <a:gd name="connsiteX8" fmla="*/ 98611 w 475129"/>
              <a:gd name="connsiteY8" fmla="*/ 573741 h 1622612"/>
              <a:gd name="connsiteX9" fmla="*/ 134470 w 475129"/>
              <a:gd name="connsiteY9" fmla="*/ 537882 h 1622612"/>
              <a:gd name="connsiteX10" fmla="*/ 143435 w 475129"/>
              <a:gd name="connsiteY10" fmla="*/ 510988 h 1622612"/>
              <a:gd name="connsiteX11" fmla="*/ 152400 w 475129"/>
              <a:gd name="connsiteY11" fmla="*/ 475130 h 1622612"/>
              <a:gd name="connsiteX12" fmla="*/ 170329 w 475129"/>
              <a:gd name="connsiteY12" fmla="*/ 448235 h 1622612"/>
              <a:gd name="connsiteX13" fmla="*/ 179294 w 475129"/>
              <a:gd name="connsiteY13" fmla="*/ 421341 h 1622612"/>
              <a:gd name="connsiteX14" fmla="*/ 233082 w 475129"/>
              <a:gd name="connsiteY14" fmla="*/ 349624 h 1622612"/>
              <a:gd name="connsiteX15" fmla="*/ 259976 w 475129"/>
              <a:gd name="connsiteY15" fmla="*/ 304800 h 1622612"/>
              <a:gd name="connsiteX16" fmla="*/ 268941 w 475129"/>
              <a:gd name="connsiteY16" fmla="*/ 277906 h 1622612"/>
              <a:gd name="connsiteX17" fmla="*/ 295835 w 475129"/>
              <a:gd name="connsiteY17" fmla="*/ 251012 h 1622612"/>
              <a:gd name="connsiteX18" fmla="*/ 313764 w 475129"/>
              <a:gd name="connsiteY18" fmla="*/ 224118 h 1622612"/>
              <a:gd name="connsiteX19" fmla="*/ 331694 w 475129"/>
              <a:gd name="connsiteY19" fmla="*/ 206188 h 1622612"/>
              <a:gd name="connsiteX20" fmla="*/ 376517 w 475129"/>
              <a:gd name="connsiteY20" fmla="*/ 125506 h 1622612"/>
              <a:gd name="connsiteX21" fmla="*/ 394447 w 475129"/>
              <a:gd name="connsiteY21" fmla="*/ 80682 h 1622612"/>
              <a:gd name="connsiteX22" fmla="*/ 403411 w 475129"/>
              <a:gd name="connsiteY22" fmla="*/ 53788 h 1622612"/>
              <a:gd name="connsiteX23" fmla="*/ 457200 w 475129"/>
              <a:gd name="connsiteY23" fmla="*/ 17930 h 1622612"/>
              <a:gd name="connsiteX24" fmla="*/ 475129 w 475129"/>
              <a:gd name="connsiteY24" fmla="*/ 0 h 1622612"/>
              <a:gd name="connsiteX25" fmla="*/ 439270 w 475129"/>
              <a:gd name="connsiteY25" fmla="*/ 71718 h 1622612"/>
              <a:gd name="connsiteX26" fmla="*/ 430305 w 475129"/>
              <a:gd name="connsiteY26" fmla="*/ 107577 h 1622612"/>
              <a:gd name="connsiteX27" fmla="*/ 394447 w 475129"/>
              <a:gd name="connsiteY27" fmla="*/ 161365 h 1622612"/>
              <a:gd name="connsiteX28" fmla="*/ 385482 w 475129"/>
              <a:gd name="connsiteY28" fmla="*/ 188259 h 1622612"/>
              <a:gd name="connsiteX29" fmla="*/ 367552 w 475129"/>
              <a:gd name="connsiteY29" fmla="*/ 206188 h 1622612"/>
              <a:gd name="connsiteX30" fmla="*/ 349623 w 475129"/>
              <a:gd name="connsiteY30" fmla="*/ 259977 h 1622612"/>
              <a:gd name="connsiteX31" fmla="*/ 322729 w 475129"/>
              <a:gd name="connsiteY31" fmla="*/ 313765 h 1622612"/>
              <a:gd name="connsiteX32" fmla="*/ 304800 w 475129"/>
              <a:gd name="connsiteY32" fmla="*/ 340659 h 1622612"/>
              <a:gd name="connsiteX33" fmla="*/ 295835 w 475129"/>
              <a:gd name="connsiteY33" fmla="*/ 367553 h 1622612"/>
              <a:gd name="connsiteX34" fmla="*/ 259976 w 475129"/>
              <a:gd name="connsiteY34" fmla="*/ 412377 h 1622612"/>
              <a:gd name="connsiteX35" fmla="*/ 242047 w 475129"/>
              <a:gd name="connsiteY35" fmla="*/ 510988 h 1622612"/>
              <a:gd name="connsiteX36" fmla="*/ 215152 w 475129"/>
              <a:gd name="connsiteY36" fmla="*/ 609600 h 1622612"/>
              <a:gd name="connsiteX37" fmla="*/ 197223 w 475129"/>
              <a:gd name="connsiteY37" fmla="*/ 627530 h 1622612"/>
              <a:gd name="connsiteX38" fmla="*/ 188258 w 475129"/>
              <a:gd name="connsiteY38" fmla="*/ 654424 h 1622612"/>
              <a:gd name="connsiteX39" fmla="*/ 170329 w 475129"/>
              <a:gd name="connsiteY39" fmla="*/ 690282 h 1622612"/>
              <a:gd name="connsiteX40" fmla="*/ 152400 w 475129"/>
              <a:gd name="connsiteY40" fmla="*/ 770965 h 1622612"/>
              <a:gd name="connsiteX41" fmla="*/ 134470 w 475129"/>
              <a:gd name="connsiteY41" fmla="*/ 797859 h 1622612"/>
              <a:gd name="connsiteX42" fmla="*/ 125505 w 475129"/>
              <a:gd name="connsiteY42" fmla="*/ 851647 h 1622612"/>
              <a:gd name="connsiteX43" fmla="*/ 116541 w 475129"/>
              <a:gd name="connsiteY43" fmla="*/ 878541 h 1622612"/>
              <a:gd name="connsiteX44" fmla="*/ 98611 w 475129"/>
              <a:gd name="connsiteY44" fmla="*/ 1004047 h 1622612"/>
              <a:gd name="connsiteX45" fmla="*/ 80682 w 475129"/>
              <a:gd name="connsiteY45" fmla="*/ 1057835 h 1622612"/>
              <a:gd name="connsiteX46" fmla="*/ 71717 w 475129"/>
              <a:gd name="connsiteY46" fmla="*/ 1084730 h 1622612"/>
              <a:gd name="connsiteX47" fmla="*/ 62752 w 475129"/>
              <a:gd name="connsiteY47" fmla="*/ 1174377 h 1622612"/>
              <a:gd name="connsiteX48" fmla="*/ 44823 w 475129"/>
              <a:gd name="connsiteY48" fmla="*/ 1228165 h 1622612"/>
              <a:gd name="connsiteX49" fmla="*/ 35858 w 475129"/>
              <a:gd name="connsiteY49" fmla="*/ 1281953 h 1622612"/>
              <a:gd name="connsiteX50" fmla="*/ 26894 w 475129"/>
              <a:gd name="connsiteY50" fmla="*/ 1326777 h 16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75129" h="1622612">
                <a:moveTo>
                  <a:pt x="26894" y="1622612"/>
                </a:moveTo>
                <a:cubicBezTo>
                  <a:pt x="8991" y="1515198"/>
                  <a:pt x="15874" y="1569205"/>
                  <a:pt x="8964" y="1389530"/>
                </a:cubicBezTo>
                <a:cubicBezTo>
                  <a:pt x="5287" y="1293930"/>
                  <a:pt x="2988" y="1198283"/>
                  <a:pt x="0" y="1102659"/>
                </a:cubicBezTo>
                <a:cubicBezTo>
                  <a:pt x="2988" y="1007035"/>
                  <a:pt x="3936" y="911326"/>
                  <a:pt x="8964" y="815788"/>
                </a:cubicBezTo>
                <a:cubicBezTo>
                  <a:pt x="9919" y="797636"/>
                  <a:pt x="10547" y="778610"/>
                  <a:pt x="17929" y="762000"/>
                </a:cubicBezTo>
                <a:cubicBezTo>
                  <a:pt x="23078" y="750415"/>
                  <a:pt x="35858" y="744071"/>
                  <a:pt x="44823" y="735106"/>
                </a:cubicBezTo>
                <a:cubicBezTo>
                  <a:pt x="50799" y="717177"/>
                  <a:pt x="59045" y="699850"/>
                  <a:pt x="62752" y="681318"/>
                </a:cubicBezTo>
                <a:cubicBezTo>
                  <a:pt x="68015" y="655005"/>
                  <a:pt x="70344" y="633723"/>
                  <a:pt x="80682" y="609600"/>
                </a:cubicBezTo>
                <a:cubicBezTo>
                  <a:pt x="85946" y="597317"/>
                  <a:pt x="90593" y="584432"/>
                  <a:pt x="98611" y="573741"/>
                </a:cubicBezTo>
                <a:cubicBezTo>
                  <a:pt x="108753" y="560218"/>
                  <a:pt x="134470" y="537882"/>
                  <a:pt x="134470" y="537882"/>
                </a:cubicBezTo>
                <a:cubicBezTo>
                  <a:pt x="137458" y="528917"/>
                  <a:pt x="140839" y="520074"/>
                  <a:pt x="143435" y="510988"/>
                </a:cubicBezTo>
                <a:cubicBezTo>
                  <a:pt x="146820" y="499142"/>
                  <a:pt x="147547" y="486454"/>
                  <a:pt x="152400" y="475130"/>
                </a:cubicBezTo>
                <a:cubicBezTo>
                  <a:pt x="156644" y="465227"/>
                  <a:pt x="165511" y="457872"/>
                  <a:pt x="170329" y="448235"/>
                </a:cubicBezTo>
                <a:cubicBezTo>
                  <a:pt x="174555" y="439783"/>
                  <a:pt x="174705" y="429601"/>
                  <a:pt x="179294" y="421341"/>
                </a:cubicBezTo>
                <a:cubicBezTo>
                  <a:pt x="204637" y="375722"/>
                  <a:pt x="205878" y="376827"/>
                  <a:pt x="233082" y="349624"/>
                </a:cubicBezTo>
                <a:cubicBezTo>
                  <a:pt x="258478" y="273438"/>
                  <a:pt x="223059" y="366329"/>
                  <a:pt x="259976" y="304800"/>
                </a:cubicBezTo>
                <a:cubicBezTo>
                  <a:pt x="264838" y="296697"/>
                  <a:pt x="263699" y="285769"/>
                  <a:pt x="268941" y="277906"/>
                </a:cubicBezTo>
                <a:cubicBezTo>
                  <a:pt x="275974" y="267357"/>
                  <a:pt x="287719" y="260752"/>
                  <a:pt x="295835" y="251012"/>
                </a:cubicBezTo>
                <a:cubicBezTo>
                  <a:pt x="302732" y="242735"/>
                  <a:pt x="307033" y="232531"/>
                  <a:pt x="313764" y="224118"/>
                </a:cubicBezTo>
                <a:cubicBezTo>
                  <a:pt x="319044" y="217518"/>
                  <a:pt x="326623" y="212950"/>
                  <a:pt x="331694" y="206188"/>
                </a:cubicBezTo>
                <a:cubicBezTo>
                  <a:pt x="376651" y="146245"/>
                  <a:pt x="359046" y="172093"/>
                  <a:pt x="376517" y="125506"/>
                </a:cubicBezTo>
                <a:cubicBezTo>
                  <a:pt x="382168" y="110438"/>
                  <a:pt x="388797" y="95750"/>
                  <a:pt x="394447" y="80682"/>
                </a:cubicBezTo>
                <a:cubicBezTo>
                  <a:pt x="397765" y="71834"/>
                  <a:pt x="396729" y="60470"/>
                  <a:pt x="403411" y="53788"/>
                </a:cubicBezTo>
                <a:cubicBezTo>
                  <a:pt x="418648" y="38551"/>
                  <a:pt x="441963" y="33168"/>
                  <a:pt x="457200" y="17930"/>
                </a:cubicBezTo>
                <a:lnTo>
                  <a:pt x="475129" y="0"/>
                </a:lnTo>
                <a:cubicBezTo>
                  <a:pt x="453230" y="109493"/>
                  <a:pt x="485631" y="-9414"/>
                  <a:pt x="439270" y="71718"/>
                </a:cubicBezTo>
                <a:cubicBezTo>
                  <a:pt x="433157" y="82416"/>
                  <a:pt x="434631" y="96041"/>
                  <a:pt x="430305" y="107577"/>
                </a:cubicBezTo>
                <a:cubicBezTo>
                  <a:pt x="417280" y="142311"/>
                  <a:pt x="416333" y="139478"/>
                  <a:pt x="394447" y="161365"/>
                </a:cubicBezTo>
                <a:cubicBezTo>
                  <a:pt x="391459" y="170330"/>
                  <a:pt x="390344" y="180156"/>
                  <a:pt x="385482" y="188259"/>
                </a:cubicBezTo>
                <a:cubicBezTo>
                  <a:pt x="381133" y="195506"/>
                  <a:pt x="371332" y="198628"/>
                  <a:pt x="367552" y="206188"/>
                </a:cubicBezTo>
                <a:cubicBezTo>
                  <a:pt x="359100" y="223092"/>
                  <a:pt x="360106" y="244252"/>
                  <a:pt x="349623" y="259977"/>
                </a:cubicBezTo>
                <a:cubicBezTo>
                  <a:pt x="298241" y="337051"/>
                  <a:pt x="359844" y="239535"/>
                  <a:pt x="322729" y="313765"/>
                </a:cubicBezTo>
                <a:cubicBezTo>
                  <a:pt x="317911" y="323402"/>
                  <a:pt x="309618" y="331022"/>
                  <a:pt x="304800" y="340659"/>
                </a:cubicBezTo>
                <a:cubicBezTo>
                  <a:pt x="300574" y="349111"/>
                  <a:pt x="300061" y="359101"/>
                  <a:pt x="295835" y="367553"/>
                </a:cubicBezTo>
                <a:cubicBezTo>
                  <a:pt x="284527" y="390169"/>
                  <a:pt x="276651" y="395701"/>
                  <a:pt x="259976" y="412377"/>
                </a:cubicBezTo>
                <a:cubicBezTo>
                  <a:pt x="244437" y="521147"/>
                  <a:pt x="258953" y="434911"/>
                  <a:pt x="242047" y="510988"/>
                </a:cubicBezTo>
                <a:cubicBezTo>
                  <a:pt x="238045" y="528995"/>
                  <a:pt x="227147" y="597604"/>
                  <a:pt x="215152" y="609600"/>
                </a:cubicBezTo>
                <a:lnTo>
                  <a:pt x="197223" y="627530"/>
                </a:lnTo>
                <a:cubicBezTo>
                  <a:pt x="194235" y="636495"/>
                  <a:pt x="191980" y="645738"/>
                  <a:pt x="188258" y="654424"/>
                </a:cubicBezTo>
                <a:cubicBezTo>
                  <a:pt x="182994" y="666707"/>
                  <a:pt x="174169" y="677482"/>
                  <a:pt x="170329" y="690282"/>
                </a:cubicBezTo>
                <a:cubicBezTo>
                  <a:pt x="160004" y="724700"/>
                  <a:pt x="167011" y="741742"/>
                  <a:pt x="152400" y="770965"/>
                </a:cubicBezTo>
                <a:cubicBezTo>
                  <a:pt x="147582" y="780602"/>
                  <a:pt x="140447" y="788894"/>
                  <a:pt x="134470" y="797859"/>
                </a:cubicBezTo>
                <a:cubicBezTo>
                  <a:pt x="131482" y="815788"/>
                  <a:pt x="129448" y="833903"/>
                  <a:pt x="125505" y="851647"/>
                </a:cubicBezTo>
                <a:cubicBezTo>
                  <a:pt x="123455" y="860872"/>
                  <a:pt x="118231" y="869244"/>
                  <a:pt x="116541" y="878541"/>
                </a:cubicBezTo>
                <a:cubicBezTo>
                  <a:pt x="109465" y="917460"/>
                  <a:pt x="108411" y="964849"/>
                  <a:pt x="98611" y="1004047"/>
                </a:cubicBezTo>
                <a:cubicBezTo>
                  <a:pt x="94027" y="1022382"/>
                  <a:pt x="86658" y="1039906"/>
                  <a:pt x="80682" y="1057835"/>
                </a:cubicBezTo>
                <a:lnTo>
                  <a:pt x="71717" y="1084730"/>
                </a:lnTo>
                <a:cubicBezTo>
                  <a:pt x="68729" y="1114612"/>
                  <a:pt x="68286" y="1144860"/>
                  <a:pt x="62752" y="1174377"/>
                </a:cubicBezTo>
                <a:cubicBezTo>
                  <a:pt x="59269" y="1192952"/>
                  <a:pt x="47930" y="1209523"/>
                  <a:pt x="44823" y="1228165"/>
                </a:cubicBezTo>
                <a:cubicBezTo>
                  <a:pt x="41835" y="1246094"/>
                  <a:pt x="39801" y="1264209"/>
                  <a:pt x="35858" y="1281953"/>
                </a:cubicBezTo>
                <a:cubicBezTo>
                  <a:pt x="25004" y="1330796"/>
                  <a:pt x="26894" y="1289101"/>
                  <a:pt x="26894" y="1326777"/>
                </a:cubicBezTo>
              </a:path>
            </a:pathLst>
          </a:cu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4038600" y="1465901"/>
            <a:ext cx="1931971" cy="1067749"/>
          </a:xfrm>
          <a:custGeom>
            <a:avLst/>
            <a:gdLst>
              <a:gd name="connsiteX0" fmla="*/ 0 w 1931971"/>
              <a:gd name="connsiteY0" fmla="*/ 1067749 h 1067749"/>
              <a:gd name="connsiteX1" fmla="*/ 38100 w 1931971"/>
              <a:gd name="connsiteY1" fmla="*/ 1020124 h 1067749"/>
              <a:gd name="connsiteX2" fmla="*/ 57150 w 1931971"/>
              <a:gd name="connsiteY2" fmla="*/ 943924 h 1067749"/>
              <a:gd name="connsiteX3" fmla="*/ 85725 w 1931971"/>
              <a:gd name="connsiteY3" fmla="*/ 924874 h 1067749"/>
              <a:gd name="connsiteX4" fmla="*/ 133350 w 1931971"/>
              <a:gd name="connsiteY4" fmla="*/ 886774 h 1067749"/>
              <a:gd name="connsiteX5" fmla="*/ 161925 w 1931971"/>
              <a:gd name="connsiteY5" fmla="*/ 829624 h 1067749"/>
              <a:gd name="connsiteX6" fmla="*/ 190500 w 1931971"/>
              <a:gd name="connsiteY6" fmla="*/ 801049 h 1067749"/>
              <a:gd name="connsiteX7" fmla="*/ 247650 w 1931971"/>
              <a:gd name="connsiteY7" fmla="*/ 762949 h 1067749"/>
              <a:gd name="connsiteX8" fmla="*/ 257175 w 1931971"/>
              <a:gd name="connsiteY8" fmla="*/ 734374 h 1067749"/>
              <a:gd name="connsiteX9" fmla="*/ 314325 w 1931971"/>
              <a:gd name="connsiteY9" fmla="*/ 705799 h 1067749"/>
              <a:gd name="connsiteX10" fmla="*/ 333375 w 1931971"/>
              <a:gd name="connsiteY10" fmla="*/ 677224 h 1067749"/>
              <a:gd name="connsiteX11" fmla="*/ 361950 w 1931971"/>
              <a:gd name="connsiteY11" fmla="*/ 667699 h 1067749"/>
              <a:gd name="connsiteX12" fmla="*/ 371475 w 1931971"/>
              <a:gd name="connsiteY12" fmla="*/ 639124 h 1067749"/>
              <a:gd name="connsiteX13" fmla="*/ 400050 w 1931971"/>
              <a:gd name="connsiteY13" fmla="*/ 620074 h 1067749"/>
              <a:gd name="connsiteX14" fmla="*/ 466725 w 1931971"/>
              <a:gd name="connsiteY14" fmla="*/ 553399 h 1067749"/>
              <a:gd name="connsiteX15" fmla="*/ 504825 w 1931971"/>
              <a:gd name="connsiteY15" fmla="*/ 496249 h 1067749"/>
              <a:gd name="connsiteX16" fmla="*/ 561975 w 1931971"/>
              <a:gd name="connsiteY16" fmla="*/ 467674 h 1067749"/>
              <a:gd name="connsiteX17" fmla="*/ 590550 w 1931971"/>
              <a:gd name="connsiteY17" fmla="*/ 439099 h 1067749"/>
              <a:gd name="connsiteX18" fmla="*/ 619125 w 1931971"/>
              <a:gd name="connsiteY18" fmla="*/ 429574 h 1067749"/>
              <a:gd name="connsiteX19" fmla="*/ 676275 w 1931971"/>
              <a:gd name="connsiteY19" fmla="*/ 391474 h 1067749"/>
              <a:gd name="connsiteX20" fmla="*/ 704850 w 1931971"/>
              <a:gd name="connsiteY20" fmla="*/ 372424 h 1067749"/>
              <a:gd name="connsiteX21" fmla="*/ 733425 w 1931971"/>
              <a:gd name="connsiteY21" fmla="*/ 362899 h 1067749"/>
              <a:gd name="connsiteX22" fmla="*/ 762000 w 1931971"/>
              <a:gd name="connsiteY22" fmla="*/ 343849 h 1067749"/>
              <a:gd name="connsiteX23" fmla="*/ 790575 w 1931971"/>
              <a:gd name="connsiteY23" fmla="*/ 334324 h 1067749"/>
              <a:gd name="connsiteX24" fmla="*/ 847725 w 1931971"/>
              <a:gd name="connsiteY24" fmla="*/ 296224 h 1067749"/>
              <a:gd name="connsiteX25" fmla="*/ 895350 w 1931971"/>
              <a:gd name="connsiteY25" fmla="*/ 258124 h 1067749"/>
              <a:gd name="connsiteX26" fmla="*/ 981075 w 1931971"/>
              <a:gd name="connsiteY26" fmla="*/ 200974 h 1067749"/>
              <a:gd name="connsiteX27" fmla="*/ 1009650 w 1931971"/>
              <a:gd name="connsiteY27" fmla="*/ 181924 h 1067749"/>
              <a:gd name="connsiteX28" fmla="*/ 1104900 w 1931971"/>
              <a:gd name="connsiteY28" fmla="*/ 153349 h 1067749"/>
              <a:gd name="connsiteX29" fmla="*/ 1162050 w 1931971"/>
              <a:gd name="connsiteY29" fmla="*/ 134299 h 1067749"/>
              <a:gd name="connsiteX30" fmla="*/ 1190625 w 1931971"/>
              <a:gd name="connsiteY30" fmla="*/ 124774 h 1067749"/>
              <a:gd name="connsiteX31" fmla="*/ 1219200 w 1931971"/>
              <a:gd name="connsiteY31" fmla="*/ 105724 h 1067749"/>
              <a:gd name="connsiteX32" fmla="*/ 1295400 w 1931971"/>
              <a:gd name="connsiteY32" fmla="*/ 86674 h 1067749"/>
              <a:gd name="connsiteX33" fmla="*/ 1323975 w 1931971"/>
              <a:gd name="connsiteY33" fmla="*/ 67624 h 1067749"/>
              <a:gd name="connsiteX34" fmla="*/ 1409700 w 1931971"/>
              <a:gd name="connsiteY34" fmla="*/ 58099 h 1067749"/>
              <a:gd name="connsiteX35" fmla="*/ 1476375 w 1931971"/>
              <a:gd name="connsiteY35" fmla="*/ 48574 h 1067749"/>
              <a:gd name="connsiteX36" fmla="*/ 1524000 w 1931971"/>
              <a:gd name="connsiteY36" fmla="*/ 39049 h 1067749"/>
              <a:gd name="connsiteX37" fmla="*/ 1581150 w 1931971"/>
              <a:gd name="connsiteY37" fmla="*/ 19999 h 1067749"/>
              <a:gd name="connsiteX38" fmla="*/ 1704975 w 1931971"/>
              <a:gd name="connsiteY38" fmla="*/ 10474 h 1067749"/>
              <a:gd name="connsiteX39" fmla="*/ 1743075 w 1931971"/>
              <a:gd name="connsiteY39" fmla="*/ 949 h 1067749"/>
              <a:gd name="connsiteX40" fmla="*/ 1905000 w 1931971"/>
              <a:gd name="connsiteY40" fmla="*/ 239074 h 1067749"/>
              <a:gd name="connsiteX41" fmla="*/ 1876425 w 1931971"/>
              <a:gd name="connsiteY41" fmla="*/ 248599 h 1067749"/>
              <a:gd name="connsiteX42" fmla="*/ 1619250 w 1931971"/>
              <a:gd name="connsiteY42" fmla="*/ 258124 h 1067749"/>
              <a:gd name="connsiteX43" fmla="*/ 1447800 w 1931971"/>
              <a:gd name="connsiteY43" fmla="*/ 267649 h 1067749"/>
              <a:gd name="connsiteX44" fmla="*/ 1343025 w 1931971"/>
              <a:gd name="connsiteY44" fmla="*/ 296224 h 1067749"/>
              <a:gd name="connsiteX45" fmla="*/ 1343025 w 1931971"/>
              <a:gd name="connsiteY45" fmla="*/ 296224 h 1067749"/>
              <a:gd name="connsiteX46" fmla="*/ 1304925 w 1931971"/>
              <a:gd name="connsiteY46" fmla="*/ 305749 h 1067749"/>
              <a:gd name="connsiteX47" fmla="*/ 1247775 w 1931971"/>
              <a:gd name="connsiteY47" fmla="*/ 324799 h 1067749"/>
              <a:gd name="connsiteX48" fmla="*/ 1200150 w 1931971"/>
              <a:gd name="connsiteY48" fmla="*/ 334324 h 1067749"/>
              <a:gd name="connsiteX49" fmla="*/ 1171575 w 1931971"/>
              <a:gd name="connsiteY49" fmla="*/ 343849 h 1067749"/>
              <a:gd name="connsiteX50" fmla="*/ 1123950 w 1931971"/>
              <a:gd name="connsiteY50" fmla="*/ 353374 h 1067749"/>
              <a:gd name="connsiteX51" fmla="*/ 1066800 w 1931971"/>
              <a:gd name="connsiteY51" fmla="*/ 372424 h 1067749"/>
              <a:gd name="connsiteX52" fmla="*/ 990600 w 1931971"/>
              <a:gd name="connsiteY52" fmla="*/ 381949 h 1067749"/>
              <a:gd name="connsiteX53" fmla="*/ 933450 w 1931971"/>
              <a:gd name="connsiteY53" fmla="*/ 410524 h 1067749"/>
              <a:gd name="connsiteX54" fmla="*/ 904875 w 1931971"/>
              <a:gd name="connsiteY54" fmla="*/ 420049 h 1067749"/>
              <a:gd name="connsiteX55" fmla="*/ 847725 w 1931971"/>
              <a:gd name="connsiteY55" fmla="*/ 448624 h 1067749"/>
              <a:gd name="connsiteX56" fmla="*/ 828675 w 1931971"/>
              <a:gd name="connsiteY56" fmla="*/ 477199 h 1067749"/>
              <a:gd name="connsiteX57" fmla="*/ 771525 w 1931971"/>
              <a:gd name="connsiteY57" fmla="*/ 496249 h 1067749"/>
              <a:gd name="connsiteX58" fmla="*/ 742950 w 1931971"/>
              <a:gd name="connsiteY58" fmla="*/ 505774 h 1067749"/>
              <a:gd name="connsiteX59" fmla="*/ 714375 w 1931971"/>
              <a:gd name="connsiteY59" fmla="*/ 524824 h 1067749"/>
              <a:gd name="connsiteX60" fmla="*/ 704850 w 1931971"/>
              <a:gd name="connsiteY60" fmla="*/ 553399 h 1067749"/>
              <a:gd name="connsiteX61" fmla="*/ 657225 w 1931971"/>
              <a:gd name="connsiteY61" fmla="*/ 562924 h 1067749"/>
              <a:gd name="connsiteX62" fmla="*/ 600075 w 1931971"/>
              <a:gd name="connsiteY62" fmla="*/ 591499 h 1067749"/>
              <a:gd name="connsiteX63" fmla="*/ 571500 w 1931971"/>
              <a:gd name="connsiteY63" fmla="*/ 601024 h 1067749"/>
              <a:gd name="connsiteX64" fmla="*/ 514350 w 1931971"/>
              <a:gd name="connsiteY64" fmla="*/ 639124 h 1067749"/>
              <a:gd name="connsiteX65" fmla="*/ 428625 w 1931971"/>
              <a:gd name="connsiteY65" fmla="*/ 686749 h 1067749"/>
              <a:gd name="connsiteX66" fmla="*/ 409575 w 1931971"/>
              <a:gd name="connsiteY66" fmla="*/ 715324 h 1067749"/>
              <a:gd name="connsiteX67" fmla="*/ 352425 w 1931971"/>
              <a:gd name="connsiteY67" fmla="*/ 753424 h 1067749"/>
              <a:gd name="connsiteX68" fmla="*/ 342900 w 1931971"/>
              <a:gd name="connsiteY68" fmla="*/ 781999 h 1067749"/>
              <a:gd name="connsiteX69" fmla="*/ 285750 w 1931971"/>
              <a:gd name="connsiteY69" fmla="*/ 801049 h 1067749"/>
              <a:gd name="connsiteX70" fmla="*/ 238125 w 1931971"/>
              <a:gd name="connsiteY70" fmla="*/ 839149 h 1067749"/>
              <a:gd name="connsiteX71" fmla="*/ 219075 w 1931971"/>
              <a:gd name="connsiteY71" fmla="*/ 867724 h 1067749"/>
              <a:gd name="connsiteX72" fmla="*/ 190500 w 1931971"/>
              <a:gd name="connsiteY72" fmla="*/ 886774 h 1067749"/>
              <a:gd name="connsiteX73" fmla="*/ 142875 w 1931971"/>
              <a:gd name="connsiteY73" fmla="*/ 934399 h 1067749"/>
              <a:gd name="connsiteX74" fmla="*/ 123825 w 1931971"/>
              <a:gd name="connsiteY74" fmla="*/ 962974 h 1067749"/>
              <a:gd name="connsiteX75" fmla="*/ 85725 w 1931971"/>
              <a:gd name="connsiteY75" fmla="*/ 972499 h 1067749"/>
              <a:gd name="connsiteX76" fmla="*/ 57150 w 1931971"/>
              <a:gd name="connsiteY76" fmla="*/ 982024 h 106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931971" h="1067749">
                <a:moveTo>
                  <a:pt x="0" y="1067749"/>
                </a:moveTo>
                <a:cubicBezTo>
                  <a:pt x="12700" y="1051874"/>
                  <a:pt x="27325" y="1037364"/>
                  <a:pt x="38100" y="1020124"/>
                </a:cubicBezTo>
                <a:cubicBezTo>
                  <a:pt x="70509" y="968270"/>
                  <a:pt x="17012" y="1014166"/>
                  <a:pt x="57150" y="943924"/>
                </a:cubicBezTo>
                <a:cubicBezTo>
                  <a:pt x="62830" y="933985"/>
                  <a:pt x="76200" y="931224"/>
                  <a:pt x="85725" y="924874"/>
                </a:cubicBezTo>
                <a:cubicBezTo>
                  <a:pt x="140320" y="842982"/>
                  <a:pt x="67625" y="939354"/>
                  <a:pt x="133350" y="886774"/>
                </a:cubicBezTo>
                <a:cubicBezTo>
                  <a:pt x="165466" y="861081"/>
                  <a:pt x="142205" y="859205"/>
                  <a:pt x="161925" y="829624"/>
                </a:cubicBezTo>
                <a:cubicBezTo>
                  <a:pt x="169397" y="818416"/>
                  <a:pt x="179867" y="809319"/>
                  <a:pt x="190500" y="801049"/>
                </a:cubicBezTo>
                <a:cubicBezTo>
                  <a:pt x="208572" y="786993"/>
                  <a:pt x="247650" y="762949"/>
                  <a:pt x="247650" y="762949"/>
                </a:cubicBezTo>
                <a:cubicBezTo>
                  <a:pt x="250825" y="753424"/>
                  <a:pt x="250903" y="742214"/>
                  <a:pt x="257175" y="734374"/>
                </a:cubicBezTo>
                <a:cubicBezTo>
                  <a:pt x="270604" y="717588"/>
                  <a:pt x="295501" y="712074"/>
                  <a:pt x="314325" y="705799"/>
                </a:cubicBezTo>
                <a:cubicBezTo>
                  <a:pt x="320675" y="696274"/>
                  <a:pt x="324436" y="684375"/>
                  <a:pt x="333375" y="677224"/>
                </a:cubicBezTo>
                <a:cubicBezTo>
                  <a:pt x="341215" y="670952"/>
                  <a:pt x="354850" y="674799"/>
                  <a:pt x="361950" y="667699"/>
                </a:cubicBezTo>
                <a:cubicBezTo>
                  <a:pt x="369050" y="660599"/>
                  <a:pt x="365203" y="646964"/>
                  <a:pt x="371475" y="639124"/>
                </a:cubicBezTo>
                <a:cubicBezTo>
                  <a:pt x="378626" y="630185"/>
                  <a:pt x="390525" y="626424"/>
                  <a:pt x="400050" y="620074"/>
                </a:cubicBezTo>
                <a:cubicBezTo>
                  <a:pt x="443719" y="554570"/>
                  <a:pt x="416430" y="570164"/>
                  <a:pt x="466725" y="553399"/>
                </a:cubicBezTo>
                <a:cubicBezTo>
                  <a:pt x="479425" y="534349"/>
                  <a:pt x="483105" y="503489"/>
                  <a:pt x="504825" y="496249"/>
                </a:cubicBezTo>
                <a:cubicBezTo>
                  <a:pt x="533464" y="486703"/>
                  <a:pt x="537356" y="488190"/>
                  <a:pt x="561975" y="467674"/>
                </a:cubicBezTo>
                <a:cubicBezTo>
                  <a:pt x="572323" y="459050"/>
                  <a:pt x="579342" y="446571"/>
                  <a:pt x="590550" y="439099"/>
                </a:cubicBezTo>
                <a:cubicBezTo>
                  <a:pt x="598904" y="433530"/>
                  <a:pt x="610348" y="434450"/>
                  <a:pt x="619125" y="429574"/>
                </a:cubicBezTo>
                <a:cubicBezTo>
                  <a:pt x="639139" y="418455"/>
                  <a:pt x="657225" y="404174"/>
                  <a:pt x="676275" y="391474"/>
                </a:cubicBezTo>
                <a:cubicBezTo>
                  <a:pt x="685800" y="385124"/>
                  <a:pt x="693990" y="376044"/>
                  <a:pt x="704850" y="372424"/>
                </a:cubicBezTo>
                <a:cubicBezTo>
                  <a:pt x="714375" y="369249"/>
                  <a:pt x="724445" y="367389"/>
                  <a:pt x="733425" y="362899"/>
                </a:cubicBezTo>
                <a:cubicBezTo>
                  <a:pt x="743664" y="357779"/>
                  <a:pt x="751761" y="348969"/>
                  <a:pt x="762000" y="343849"/>
                </a:cubicBezTo>
                <a:cubicBezTo>
                  <a:pt x="770980" y="339359"/>
                  <a:pt x="781798" y="339200"/>
                  <a:pt x="790575" y="334324"/>
                </a:cubicBezTo>
                <a:cubicBezTo>
                  <a:pt x="810589" y="323205"/>
                  <a:pt x="847725" y="296224"/>
                  <a:pt x="847725" y="296224"/>
                </a:cubicBezTo>
                <a:cubicBezTo>
                  <a:pt x="882924" y="243426"/>
                  <a:pt x="846636" y="285187"/>
                  <a:pt x="895350" y="258124"/>
                </a:cubicBezTo>
                <a:lnTo>
                  <a:pt x="981075" y="200974"/>
                </a:lnTo>
                <a:cubicBezTo>
                  <a:pt x="990600" y="194624"/>
                  <a:pt x="998544" y="184700"/>
                  <a:pt x="1009650" y="181924"/>
                </a:cubicBezTo>
                <a:cubicBezTo>
                  <a:pt x="1067231" y="167529"/>
                  <a:pt x="1035331" y="176539"/>
                  <a:pt x="1104900" y="153349"/>
                </a:cubicBezTo>
                <a:lnTo>
                  <a:pt x="1162050" y="134299"/>
                </a:lnTo>
                <a:cubicBezTo>
                  <a:pt x="1171575" y="131124"/>
                  <a:pt x="1182271" y="130343"/>
                  <a:pt x="1190625" y="124774"/>
                </a:cubicBezTo>
                <a:cubicBezTo>
                  <a:pt x="1200150" y="118424"/>
                  <a:pt x="1208481" y="109744"/>
                  <a:pt x="1219200" y="105724"/>
                </a:cubicBezTo>
                <a:cubicBezTo>
                  <a:pt x="1262674" y="89421"/>
                  <a:pt x="1260146" y="104301"/>
                  <a:pt x="1295400" y="86674"/>
                </a:cubicBezTo>
                <a:cubicBezTo>
                  <a:pt x="1305639" y="81554"/>
                  <a:pt x="1312869" y="70400"/>
                  <a:pt x="1323975" y="67624"/>
                </a:cubicBezTo>
                <a:cubicBezTo>
                  <a:pt x="1351867" y="60651"/>
                  <a:pt x="1381171" y="61665"/>
                  <a:pt x="1409700" y="58099"/>
                </a:cubicBezTo>
                <a:cubicBezTo>
                  <a:pt x="1431977" y="55314"/>
                  <a:pt x="1454230" y="52265"/>
                  <a:pt x="1476375" y="48574"/>
                </a:cubicBezTo>
                <a:cubicBezTo>
                  <a:pt x="1492344" y="45912"/>
                  <a:pt x="1508381" y="43309"/>
                  <a:pt x="1524000" y="39049"/>
                </a:cubicBezTo>
                <a:cubicBezTo>
                  <a:pt x="1543373" y="33765"/>
                  <a:pt x="1561129" y="21539"/>
                  <a:pt x="1581150" y="19999"/>
                </a:cubicBezTo>
                <a:lnTo>
                  <a:pt x="1704975" y="10474"/>
                </a:lnTo>
                <a:cubicBezTo>
                  <a:pt x="1717675" y="7299"/>
                  <a:pt x="1729984" y="949"/>
                  <a:pt x="1743075" y="949"/>
                </a:cubicBezTo>
                <a:cubicBezTo>
                  <a:pt x="1967494" y="949"/>
                  <a:pt x="1947794" y="-28386"/>
                  <a:pt x="1905000" y="239074"/>
                </a:cubicBezTo>
                <a:cubicBezTo>
                  <a:pt x="1903414" y="248988"/>
                  <a:pt x="1886443" y="247931"/>
                  <a:pt x="1876425" y="248599"/>
                </a:cubicBezTo>
                <a:cubicBezTo>
                  <a:pt x="1790831" y="254305"/>
                  <a:pt x="1704949" y="254315"/>
                  <a:pt x="1619250" y="258124"/>
                </a:cubicBezTo>
                <a:cubicBezTo>
                  <a:pt x="1562068" y="260665"/>
                  <a:pt x="1504950" y="264474"/>
                  <a:pt x="1447800" y="267649"/>
                </a:cubicBezTo>
                <a:cubicBezTo>
                  <a:pt x="1380484" y="281112"/>
                  <a:pt x="1415534" y="272054"/>
                  <a:pt x="1343025" y="296224"/>
                </a:cubicBezTo>
                <a:lnTo>
                  <a:pt x="1343025" y="296224"/>
                </a:lnTo>
                <a:cubicBezTo>
                  <a:pt x="1330325" y="299399"/>
                  <a:pt x="1317464" y="301987"/>
                  <a:pt x="1304925" y="305749"/>
                </a:cubicBezTo>
                <a:cubicBezTo>
                  <a:pt x="1285691" y="311519"/>
                  <a:pt x="1267466" y="320861"/>
                  <a:pt x="1247775" y="324799"/>
                </a:cubicBezTo>
                <a:cubicBezTo>
                  <a:pt x="1231900" y="327974"/>
                  <a:pt x="1215856" y="330397"/>
                  <a:pt x="1200150" y="334324"/>
                </a:cubicBezTo>
                <a:cubicBezTo>
                  <a:pt x="1190410" y="336759"/>
                  <a:pt x="1181315" y="341414"/>
                  <a:pt x="1171575" y="343849"/>
                </a:cubicBezTo>
                <a:cubicBezTo>
                  <a:pt x="1155869" y="347776"/>
                  <a:pt x="1139569" y="349114"/>
                  <a:pt x="1123950" y="353374"/>
                </a:cubicBezTo>
                <a:cubicBezTo>
                  <a:pt x="1104577" y="358658"/>
                  <a:pt x="1086725" y="369933"/>
                  <a:pt x="1066800" y="372424"/>
                </a:cubicBezTo>
                <a:lnTo>
                  <a:pt x="990600" y="381949"/>
                </a:lnTo>
                <a:cubicBezTo>
                  <a:pt x="918776" y="405890"/>
                  <a:pt x="1007308" y="373595"/>
                  <a:pt x="933450" y="410524"/>
                </a:cubicBezTo>
                <a:cubicBezTo>
                  <a:pt x="924470" y="415014"/>
                  <a:pt x="913855" y="415559"/>
                  <a:pt x="904875" y="420049"/>
                </a:cubicBezTo>
                <a:cubicBezTo>
                  <a:pt x="831017" y="456978"/>
                  <a:pt x="919549" y="424683"/>
                  <a:pt x="847725" y="448624"/>
                </a:cubicBezTo>
                <a:cubicBezTo>
                  <a:pt x="841375" y="458149"/>
                  <a:pt x="838383" y="471132"/>
                  <a:pt x="828675" y="477199"/>
                </a:cubicBezTo>
                <a:cubicBezTo>
                  <a:pt x="811647" y="487842"/>
                  <a:pt x="790575" y="489899"/>
                  <a:pt x="771525" y="496249"/>
                </a:cubicBezTo>
                <a:cubicBezTo>
                  <a:pt x="762000" y="499424"/>
                  <a:pt x="751304" y="500205"/>
                  <a:pt x="742950" y="505774"/>
                </a:cubicBezTo>
                <a:lnTo>
                  <a:pt x="714375" y="524824"/>
                </a:lnTo>
                <a:cubicBezTo>
                  <a:pt x="711200" y="534349"/>
                  <a:pt x="713204" y="547830"/>
                  <a:pt x="704850" y="553399"/>
                </a:cubicBezTo>
                <a:cubicBezTo>
                  <a:pt x="691380" y="562379"/>
                  <a:pt x="672931" y="558997"/>
                  <a:pt x="657225" y="562924"/>
                </a:cubicBezTo>
                <a:cubicBezTo>
                  <a:pt x="609342" y="574895"/>
                  <a:pt x="646636" y="568219"/>
                  <a:pt x="600075" y="591499"/>
                </a:cubicBezTo>
                <a:cubicBezTo>
                  <a:pt x="591095" y="595989"/>
                  <a:pt x="581025" y="597849"/>
                  <a:pt x="571500" y="601024"/>
                </a:cubicBezTo>
                <a:cubicBezTo>
                  <a:pt x="534431" y="656627"/>
                  <a:pt x="575857" y="608370"/>
                  <a:pt x="514350" y="639124"/>
                </a:cubicBezTo>
                <a:cubicBezTo>
                  <a:pt x="383342" y="704628"/>
                  <a:pt x="507646" y="660409"/>
                  <a:pt x="428625" y="686749"/>
                </a:cubicBezTo>
                <a:cubicBezTo>
                  <a:pt x="422275" y="696274"/>
                  <a:pt x="418190" y="707786"/>
                  <a:pt x="409575" y="715324"/>
                </a:cubicBezTo>
                <a:cubicBezTo>
                  <a:pt x="392345" y="730401"/>
                  <a:pt x="352425" y="753424"/>
                  <a:pt x="352425" y="753424"/>
                </a:cubicBezTo>
                <a:cubicBezTo>
                  <a:pt x="349250" y="762949"/>
                  <a:pt x="351070" y="776163"/>
                  <a:pt x="342900" y="781999"/>
                </a:cubicBezTo>
                <a:cubicBezTo>
                  <a:pt x="326560" y="793671"/>
                  <a:pt x="285750" y="801049"/>
                  <a:pt x="285750" y="801049"/>
                </a:cubicBezTo>
                <a:cubicBezTo>
                  <a:pt x="231155" y="882941"/>
                  <a:pt x="303850" y="786569"/>
                  <a:pt x="238125" y="839149"/>
                </a:cubicBezTo>
                <a:cubicBezTo>
                  <a:pt x="229186" y="846300"/>
                  <a:pt x="227170" y="859629"/>
                  <a:pt x="219075" y="867724"/>
                </a:cubicBezTo>
                <a:cubicBezTo>
                  <a:pt x="210980" y="875819"/>
                  <a:pt x="200025" y="880424"/>
                  <a:pt x="190500" y="886774"/>
                </a:cubicBezTo>
                <a:cubicBezTo>
                  <a:pt x="139700" y="962974"/>
                  <a:pt x="206375" y="870899"/>
                  <a:pt x="142875" y="934399"/>
                </a:cubicBezTo>
                <a:cubicBezTo>
                  <a:pt x="134780" y="942494"/>
                  <a:pt x="133350" y="956624"/>
                  <a:pt x="123825" y="962974"/>
                </a:cubicBezTo>
                <a:cubicBezTo>
                  <a:pt x="112933" y="970236"/>
                  <a:pt x="98312" y="968903"/>
                  <a:pt x="85725" y="972499"/>
                </a:cubicBezTo>
                <a:cubicBezTo>
                  <a:pt x="76071" y="975257"/>
                  <a:pt x="57150" y="982024"/>
                  <a:pt x="57150" y="982024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7610475" y="2076450"/>
            <a:ext cx="3067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/>
              <a:t>Note that for the compensation package to be competitive, it must be the case that the NPV of the blue area must equal the NPV of the yellow area.</a:t>
            </a:r>
          </a:p>
        </p:txBody>
      </p:sp>
    </p:spTree>
    <p:extLst>
      <p:ext uri="{BB962C8B-B14F-4D97-AF65-F5344CB8AC3E}">
        <p14:creationId xmlns:p14="http://schemas.microsoft.com/office/powerpoint/2010/main" val="2202426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1007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</vt:lpstr>
      <vt:lpstr>Droplet</vt:lpstr>
      <vt:lpstr>Lecture 9.5 Internal Labour markets</vt:lpstr>
      <vt:lpstr>Internal Labour Markets</vt:lpstr>
      <vt:lpstr>Internal Labour Markets</vt:lpstr>
      <vt:lpstr>Internal Labour Markets – Efficiency wages</vt:lpstr>
      <vt:lpstr>Internal Labour Markets – Efficiency wages</vt:lpstr>
      <vt:lpstr>Internal Labour Markets – Efficiency wages</vt:lpstr>
      <vt:lpstr>Internal Labour Markets – Efficiency wages</vt:lpstr>
      <vt:lpstr>Internal Labour Markets – Job Seniority</vt:lpstr>
      <vt:lpstr>PowerPoint Presentation</vt:lpstr>
      <vt:lpstr>Internal Labour Markets – Job Seniority</vt:lpstr>
      <vt:lpstr>Internal Labour Markets – Promotions</vt:lpstr>
      <vt:lpstr>Internal Labour Markets – Promotions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552</cp:revision>
  <dcterms:created xsi:type="dcterms:W3CDTF">2015-02-25T21:48:00Z</dcterms:created>
  <dcterms:modified xsi:type="dcterms:W3CDTF">2020-10-25T11:00:24Z</dcterms:modified>
</cp:coreProperties>
</file>