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650" r:id="rId2"/>
    <p:sldId id="573" r:id="rId3"/>
    <p:sldId id="618" r:id="rId4"/>
    <p:sldId id="632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11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6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23/10/20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08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23/10/20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23/10/20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23/10/20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23/10/20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9.6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Fringe benefits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86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Salary- Fringe Benefit Mix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While health insurance is not a big part of the compensation package offered for Australian employees, other consideration such as superannuation / pensions and leave entitlements are.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In general employees do not value fringe benefits equally to cash in hand – why?</a:t>
            </a:r>
          </a:p>
          <a:p>
            <a:pPr marL="815975" indent="-457200">
              <a:lnSpc>
                <a:spcPct val="120000"/>
              </a:lnSpc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Tax considerations</a:t>
            </a:r>
            <a:endParaRPr lang="en-AU" b="1" i="1" dirty="0">
              <a:solidFill>
                <a:srgbClr val="FF0000"/>
              </a:solidFill>
            </a:endParaRPr>
          </a:p>
          <a:p>
            <a:pPr marL="815975" indent="-457200">
              <a:lnSpc>
                <a:spcPct val="120000"/>
              </a:lnSpc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How an equivalent amount of cash would actually be spent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Employers may or may not be indifferent about the mix of salary and fringe benefits</a:t>
            </a:r>
          </a:p>
          <a:p>
            <a:pPr marL="815975" indent="-457200">
              <a:lnSpc>
                <a:spcPct val="120000"/>
              </a:lnSpc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Tax considerations</a:t>
            </a:r>
            <a:endParaRPr lang="en-AU" b="1" i="1" dirty="0">
              <a:solidFill>
                <a:srgbClr val="FF0000"/>
              </a:solidFill>
            </a:endParaRPr>
          </a:p>
          <a:p>
            <a:pPr marL="815975" indent="-457200">
              <a:lnSpc>
                <a:spcPct val="120000"/>
              </a:lnSpc>
              <a:buClr>
                <a:srgbClr val="0070C0"/>
              </a:buClr>
              <a:buSzPct val="50000"/>
              <a:buBlip>
                <a:blip r:embed="rId3"/>
              </a:buBlip>
            </a:pPr>
            <a:r>
              <a:rPr lang="en-AU" i="1" dirty="0">
                <a:solidFill>
                  <a:schemeClr val="bg2">
                    <a:lumMod val="50000"/>
                  </a:schemeClr>
                </a:solidFill>
              </a:rPr>
              <a:t>Who applies and how they behave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8775" indent="-3587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3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3405226" y="5690802"/>
            <a:ext cx="4663009" cy="10723"/>
          </a:xfrm>
          <a:prstGeom prst="line">
            <a:avLst/>
          </a:prstGeom>
          <a:ln w="19050" cmpd="sng">
            <a:solidFill>
              <a:schemeClr val="tx1"/>
            </a:solidFill>
            <a:head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0444" y="1385112"/>
            <a:ext cx="12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 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725221" y="5690802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527222" y="5893533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912416" y="1385112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3251085" y="157007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912844" y="1415890"/>
            <a:ext cx="364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Reservation utility for employee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199575" y="5538266"/>
            <a:ext cx="155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$, exp. Fringe benefits</a:t>
            </a:r>
          </a:p>
        </p:txBody>
      </p:sp>
      <p:cxnSp>
        <p:nvCxnSpPr>
          <p:cNvPr id="24" name="Straight Connector 23"/>
          <p:cNvCxnSpPr>
            <a:stCxn id="79" idx="3"/>
          </p:cNvCxnSpPr>
          <p:nvPr/>
        </p:nvCxnSpPr>
        <p:spPr>
          <a:xfrm>
            <a:off x="3468952" y="1554389"/>
            <a:ext cx="4256269" cy="414713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/>
          <p:cNvSpPr/>
          <p:nvPr/>
        </p:nvSpPr>
        <p:spPr>
          <a:xfrm rot="10329882">
            <a:off x="4487384" y="-1404321"/>
            <a:ext cx="6503542" cy="5578868"/>
          </a:xfrm>
          <a:prstGeom prst="arc">
            <a:avLst>
              <a:gd name="adj1" fmla="val 16851360"/>
              <a:gd name="adj2" fmla="val 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Arc 64"/>
          <p:cNvSpPr/>
          <p:nvPr/>
        </p:nvSpPr>
        <p:spPr>
          <a:xfrm rot="10800000">
            <a:off x="4023464" y="-471909"/>
            <a:ext cx="6503542" cy="5578868"/>
          </a:xfrm>
          <a:prstGeom prst="arc">
            <a:avLst/>
          </a:prstGeom>
          <a:ln w="25400">
            <a:solidFill>
              <a:srgbClr val="7030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3145478" y="3299012"/>
            <a:ext cx="2134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280212" y="3299012"/>
            <a:ext cx="89647" cy="2571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778082" y="3129735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S*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91591" y="5724256"/>
            <a:ext cx="55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F*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23219" y="4275962"/>
            <a:ext cx="364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/>
              <a:t>Iso</a:t>
            </a:r>
            <a:r>
              <a:rPr lang="en-US" sz="1600" i="1" dirty="0"/>
              <a:t>-cost line for the firm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338043" y="4584907"/>
            <a:ext cx="730192" cy="718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44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The Salary- Fringe Benefit Mix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Of course, the </a:t>
            </a:r>
            <a:r>
              <a:rPr lang="en-AU" dirty="0" err="1"/>
              <a:t>tradeoff</a:t>
            </a:r>
            <a:r>
              <a:rPr lang="en-AU" dirty="0"/>
              <a:t> doesn’t have to be a one-to-one exchange. 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It may be cheaper for firms to offer some types of fringe benefit either for tax reasons or because of discounts associated with the purchase of the item.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US" dirty="0"/>
              <a:t>While the diagram changes a little, the basic idea remains the same – the firms will offer a mix of salary and fringe benefits that minimizes its costs, while ensuring that the reservation utility of the employee is satisfied.</a:t>
            </a:r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5600" indent="-355600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358775" indent="-3587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q"/>
            </a:pPr>
            <a:endParaRPr lang="en-AU" dirty="0"/>
          </a:p>
          <a:p>
            <a:pPr marL="806450" indent="-44767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711200" indent="0"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90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229</Words>
  <Application>Microsoft Macintosh PowerPoint</Application>
  <PresentationFormat>Widescreen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Tw Cen MT</vt:lpstr>
      <vt:lpstr>Wingdings</vt:lpstr>
      <vt:lpstr>Droplet</vt:lpstr>
      <vt:lpstr>Lecture 9.6 Fringe benefits</vt:lpstr>
      <vt:lpstr>The Salary- Fringe Benefit Mix</vt:lpstr>
      <vt:lpstr>PowerPoint Presentation</vt:lpstr>
      <vt:lpstr>The Salary- Fringe Benefit Mix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549</cp:revision>
  <dcterms:created xsi:type="dcterms:W3CDTF">2015-02-25T21:48:00Z</dcterms:created>
  <dcterms:modified xsi:type="dcterms:W3CDTF">2020-10-24T10:01:53Z</dcterms:modified>
</cp:coreProperties>
</file>