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sldIdLst>
    <p:sldId id="277" r:id="rId2"/>
    <p:sldId id="350" r:id="rId3"/>
    <p:sldId id="353" r:id="rId4"/>
    <p:sldId id="354" r:id="rId5"/>
    <p:sldId id="351" r:id="rId6"/>
    <p:sldId id="352" r:id="rId7"/>
    <p:sldId id="356" r:id="rId8"/>
    <p:sldId id="3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lena Woo" initials="HW" lastIdx="1" clrIdx="0">
    <p:extLst>
      <p:ext uri="{19B8F6BF-5375-455C-9EA6-DF929625EA0E}">
        <p15:presenceInfo xmlns:p15="http://schemas.microsoft.com/office/powerpoint/2012/main" userId="S::helena.woo@uts.edu.au::84ffa4a4-9cb2-4822-a498-72962478cf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2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55"/>
    <p:restoredTop sz="83099"/>
  </p:normalViewPr>
  <p:slideViewPr>
    <p:cSldViewPr snapToGrid="0" snapToObjects="1">
      <p:cViewPr varScale="1">
        <p:scale>
          <a:sx n="101" d="100"/>
          <a:sy n="101" d="100"/>
        </p:scale>
        <p:origin x="944" y="200"/>
      </p:cViewPr>
      <p:guideLst/>
    </p:cSldViewPr>
  </p:slideViewPr>
  <p:outlineViewPr>
    <p:cViewPr>
      <p:scale>
        <a:sx n="33" d="100"/>
        <a:sy n="33" d="100"/>
      </p:scale>
      <p:origin x="0" y="-43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228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27BE0-8D26-2C46-B592-87513771FDEF}" type="datetimeFigureOut">
              <a:rPr lang="en-US" smtClean="0"/>
              <a:t>9/20/24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64B19-607B-B942-B14B-DB932692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48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1E1ED748-4D69-8E47-8745-96A1DB414755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" y="1711104"/>
            <a:ext cx="10483912" cy="5146896"/>
          </a:xfrm>
        </p:spPr>
        <p:txBody>
          <a:bodyPr anchor="b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69145" y="2674620"/>
            <a:ext cx="6522855" cy="1000635"/>
          </a:xfrm>
        </p:spPr>
        <p:txBody>
          <a:bodyPr anchor="b">
            <a:noAutofit/>
          </a:bodyPr>
          <a:lstStyle>
            <a:lvl1pPr algn="l">
              <a:defRPr lang="en-AU" sz="3400" b="1" spc="-3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570" y="3943226"/>
            <a:ext cx="6534430" cy="1190089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 err="1"/>
              <a:t>Ligenimus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 7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4D88D99-EB51-FD47-95CE-4A69A947C0B4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231008" y="1271452"/>
            <a:ext cx="5226518" cy="5033558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313907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435921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2481040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ver 7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4D88D99-EB51-FD47-95CE-4A69A947C0B4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231008" y="1271452"/>
            <a:ext cx="5226518" cy="5033558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313907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435921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1115681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8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C6F0645-197D-B84F-B675-88DE6BD5597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2" y="2291617"/>
            <a:ext cx="3550507" cy="2307514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58146" y="2089539"/>
            <a:ext cx="5670619" cy="1220142"/>
          </a:xfrm>
        </p:spPr>
        <p:txBody>
          <a:bodyPr anchor="b">
            <a:noAutofit/>
          </a:bodyPr>
          <a:lstStyle>
            <a:lvl1pPr algn="l">
              <a:defRPr lang="en-AU" sz="2800" b="1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58146" y="3362941"/>
            <a:ext cx="5670619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Intro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1F13B9-1247-F34B-A392-F9E28C093B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70302" y="2291617"/>
            <a:ext cx="1684454" cy="22946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B89A93-1F8F-3447-A5DD-76B2726A6D5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8530" y="0"/>
            <a:ext cx="710973" cy="22916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93C822-ADCD-2D46-9609-52E133B6AA8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66376" y="4586288"/>
            <a:ext cx="1407458" cy="226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53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8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58146" y="973433"/>
            <a:ext cx="5670619" cy="1220142"/>
          </a:xfrm>
        </p:spPr>
        <p:txBody>
          <a:bodyPr anchor="b">
            <a:noAutofit/>
          </a:bodyPr>
          <a:lstStyle>
            <a:lvl1pPr algn="l">
              <a:defRPr lang="en-AU" sz="2800" b="1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Ac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58146" y="2543833"/>
            <a:ext cx="5670619" cy="276539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I would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B2CA02-5619-624F-A973-2319DAB02C15}"/>
              </a:ext>
            </a:extLst>
          </p:cNvPr>
          <p:cNvSpPr/>
          <p:nvPr userDrawn="1"/>
        </p:nvSpPr>
        <p:spPr>
          <a:xfrm>
            <a:off x="6266046" y="5515276"/>
            <a:ext cx="365760" cy="13427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D2F0AF-EA09-B44A-BA29-1E0081E85CDB}"/>
              </a:ext>
            </a:extLst>
          </p:cNvPr>
          <p:cNvCxnSpPr>
            <a:cxnSpLocks/>
          </p:cNvCxnSpPr>
          <p:nvPr userDrawn="1"/>
        </p:nvCxnSpPr>
        <p:spPr>
          <a:xfrm>
            <a:off x="6035675" y="5518150"/>
            <a:ext cx="0" cy="133985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423A92-648F-B041-B3DE-B949C6337207}"/>
              </a:ext>
            </a:extLst>
          </p:cNvPr>
          <p:cNvCxnSpPr>
            <a:cxnSpLocks/>
          </p:cNvCxnSpPr>
          <p:nvPr userDrawn="1"/>
        </p:nvCxnSpPr>
        <p:spPr>
          <a:xfrm>
            <a:off x="6782172" y="5518150"/>
            <a:ext cx="0" cy="133985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0B39B04-92E5-BF44-A749-1972D25D3E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670" y="634393"/>
            <a:ext cx="714116" cy="68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93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ver 7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BAE0ADC-615D-6448-A454-8E3BFDFE3A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alphaModFix amt="8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990" b="10407"/>
          <a:stretch/>
        </p:blipFill>
        <p:spPr>
          <a:xfrm>
            <a:off x="1874133" y="0"/>
            <a:ext cx="8508357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79262" y="2201937"/>
            <a:ext cx="5809126" cy="341762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lang="en-AU" sz="2900" smtClean="0"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35994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771605"/>
            <a:ext cx="10957594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2969208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388298"/>
            <a:ext cx="10957594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640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771605"/>
            <a:ext cx="4769769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err="1">
                <a:effectLst/>
                <a:latin typeface="Helvetica" pitchFamily="2" charset="0"/>
              </a:rPr>
              <a:t>Tiunt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959C1BB-5DB3-4545-BC15-9C1CC6D87E17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5544393" y="3847315"/>
            <a:ext cx="3945836" cy="1976435"/>
          </a:xfrm>
          <a:solidFill>
            <a:schemeClr val="tx2"/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1F96B60-C3E6-1E43-A1EF-B695A728B08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9490229" y="3842720"/>
            <a:ext cx="1991767" cy="1976435"/>
          </a:xfrm>
          <a:solidFill>
            <a:schemeClr val="accent1"/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424C1E3-128E-1F4F-A796-DB00C9C8B749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5544393" y="1882718"/>
            <a:ext cx="1980337" cy="1976435"/>
          </a:xfrm>
          <a:solidFill>
            <a:schemeClr val="bg2"/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F9D2F31-417C-334D-B0FD-273964A68049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7524730" y="1878123"/>
            <a:ext cx="3957267" cy="197643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053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771605"/>
            <a:ext cx="10335070" cy="72626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80FFF11-A66E-3743-A5B6-B27679EAC2F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16479" y="2507743"/>
            <a:ext cx="10756142" cy="3123623"/>
          </a:xfrm>
          <a:noFill/>
        </p:spPr>
        <p:txBody>
          <a:bodyPr tIns="90000" bIns="46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dirty="0"/>
              <a:t>Click to insert table</a:t>
            </a:r>
            <a:endParaRPr lang="en-AU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648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478598" y="2182197"/>
            <a:ext cx="4213990" cy="3359257"/>
          </a:xfrm>
        </p:spPr>
        <p:txBody>
          <a:bodyPr tIns="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Ro </a:t>
            </a:r>
            <a:r>
              <a:rPr lang="en-US" dirty="0" err="1"/>
              <a:t>consed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5101147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80FFF11-A66E-3743-A5B6-B27679EAC2F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947646" y="2182197"/>
            <a:ext cx="4213990" cy="3515695"/>
          </a:xfrm>
          <a:noFill/>
        </p:spPr>
        <p:txBody>
          <a:bodyPr tIns="0" bIns="468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1500"/>
              </a:spcAft>
              <a:buClrTx/>
              <a:buSzTx/>
              <a:buFont typeface="Arial" panose="020B0604020202020204" pitchFamily="34" charset="0"/>
              <a:buNone/>
              <a:tabLst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Ro </a:t>
            </a:r>
            <a:r>
              <a:rPr lang="en-US" dirty="0" err="1"/>
              <a:t>consed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6F96D124-1F00-DC4C-9384-D7CA80EA6C5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916478" y="1137921"/>
            <a:ext cx="5101147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850596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18520DE-9604-514D-9A44-1CC3729B9F82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UTS CRICOS 00099F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8416" y="2272421"/>
            <a:ext cx="5113662" cy="1186004"/>
          </a:xfrm>
        </p:spPr>
        <p:txBody>
          <a:bodyPr anchor="b"/>
          <a:lstStyle>
            <a:lvl1pPr>
              <a:defRPr sz="3400" b="1" spc="-3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658416" y="3745828"/>
            <a:ext cx="5113662" cy="13284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6DC7C851-CFFF-5142-B698-9A19B56DBC1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12191999" cy="6858000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1674321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9475705F-056C-E84F-941D-51846364E08B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008966" y="1846729"/>
            <a:ext cx="5463655" cy="3953434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478598" y="2182197"/>
            <a:ext cx="4213990" cy="3359257"/>
          </a:xfrm>
        </p:spPr>
        <p:txBody>
          <a:bodyPr tIns="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text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7569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763310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834846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5503">
              <a:spcBef>
                <a:spcPts val="139"/>
              </a:spcBef>
            </a:pPr>
            <a:fld id="{81D60167-4931-47E6-BA6A-407CBD079E47}" type="slidenum">
              <a:rPr lang="en-AU" spc="-10" smtClean="0"/>
              <a:pPr marL="75503">
                <a:spcBef>
                  <a:spcPts val="139"/>
                </a:spcBef>
              </a:pPr>
              <a:t>‹#›</a:t>
            </a:fld>
            <a:r>
              <a:rPr lang="en-AU" spc="-139"/>
              <a:t> </a:t>
            </a:r>
            <a:r>
              <a:rPr lang="en-AU" spc="-10"/>
              <a:t>/</a:t>
            </a:r>
            <a:r>
              <a:rPr lang="en-AU" spc="-139"/>
              <a:t> </a:t>
            </a:r>
            <a:r>
              <a:rPr lang="en-AU" spc="-10"/>
              <a:t>1</a:t>
            </a:r>
            <a:endParaRPr lang="en-AU" spc="-10" dirty="0"/>
          </a:p>
        </p:txBody>
      </p:sp>
    </p:spTree>
    <p:extLst>
      <p:ext uri="{BB962C8B-B14F-4D97-AF65-F5344CB8AC3E}">
        <p14:creationId xmlns:p14="http://schemas.microsoft.com/office/powerpoint/2010/main" val="35110280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8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84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5503">
              <a:spcBef>
                <a:spcPts val="139"/>
              </a:spcBef>
            </a:pPr>
            <a:fld id="{81D60167-4931-47E6-BA6A-407CBD079E47}" type="slidenum">
              <a:rPr lang="en-AU" spc="-10" smtClean="0"/>
              <a:pPr marL="75503">
                <a:spcBef>
                  <a:spcPts val="139"/>
                </a:spcBef>
              </a:pPr>
              <a:t>‹#›</a:t>
            </a:fld>
            <a:r>
              <a:rPr lang="en-AU" spc="-139"/>
              <a:t> </a:t>
            </a:r>
            <a:r>
              <a:rPr lang="en-AU" spc="-10"/>
              <a:t>/</a:t>
            </a:r>
            <a:r>
              <a:rPr lang="en-AU" spc="-139"/>
              <a:t> </a:t>
            </a:r>
            <a:r>
              <a:rPr lang="en-AU" spc="-10"/>
              <a:t>1</a:t>
            </a:r>
            <a:endParaRPr lang="en-AU" spc="-10" dirty="0"/>
          </a:p>
        </p:txBody>
      </p:sp>
    </p:spTree>
    <p:extLst>
      <p:ext uri="{BB962C8B-B14F-4D97-AF65-F5344CB8AC3E}">
        <p14:creationId xmlns:p14="http://schemas.microsoft.com/office/powerpoint/2010/main" val="28365098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8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5503">
              <a:spcBef>
                <a:spcPts val="139"/>
              </a:spcBef>
            </a:pPr>
            <a:fld id="{81D60167-4931-47E6-BA6A-407CBD079E47}" type="slidenum">
              <a:rPr lang="en-AU" spc="-10" smtClean="0"/>
              <a:pPr marL="75503">
                <a:spcBef>
                  <a:spcPts val="139"/>
                </a:spcBef>
              </a:pPr>
              <a:t>‹#›</a:t>
            </a:fld>
            <a:r>
              <a:rPr lang="en-AU" spc="-139"/>
              <a:t> </a:t>
            </a:r>
            <a:r>
              <a:rPr lang="en-AU" spc="-10"/>
              <a:t>/</a:t>
            </a:r>
            <a:r>
              <a:rPr lang="en-AU" spc="-139"/>
              <a:t> </a:t>
            </a:r>
            <a:r>
              <a:rPr lang="en-AU" spc="-10"/>
              <a:t>1</a:t>
            </a:r>
            <a:endParaRPr lang="en-AU" spc="-10" dirty="0"/>
          </a:p>
        </p:txBody>
      </p:sp>
    </p:spTree>
    <p:extLst>
      <p:ext uri="{BB962C8B-B14F-4D97-AF65-F5344CB8AC3E}">
        <p14:creationId xmlns:p14="http://schemas.microsoft.com/office/powerpoint/2010/main" val="26406778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259A-862A-C714-8B37-4C741E001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4404A-6330-1D79-193F-67117B5C9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EA5DF-5671-B96A-34B9-F29612996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6AAF-4C5E-E547-8420-8ED8389F8055}" type="datetimeFigureOut">
              <a:rPr lang="en-AU" smtClean="0"/>
              <a:t>20/9/2024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3DA8B-42A5-B989-6F4C-19A3AC2D5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9936F-8CF8-4D5D-85A8-22C2D218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949E-BB66-2742-87B9-7A31AE9D54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5868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1CDC8335-2624-9446-A90D-6DDFCA9AC2FF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12191999" cy="6858000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35118" y="2181652"/>
            <a:ext cx="4232797" cy="1247348"/>
          </a:xfrm>
        </p:spPr>
        <p:txBody>
          <a:bodyPr anchor="t"/>
          <a:lstStyle>
            <a:lvl1pPr>
              <a:defRPr sz="3400" b="1" spc="-3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535118" y="3429000"/>
            <a:ext cx="4232797" cy="21851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0D74A7-5BDD-6A4F-B249-910440AD9E9A}"/>
              </a:ext>
            </a:extLst>
          </p:cNvPr>
          <p:cNvSpPr txBox="1"/>
          <p:nvPr userDrawn="1"/>
        </p:nvSpPr>
        <p:spPr>
          <a:xfrm>
            <a:off x="619685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UTS CRICOS 00099F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A5829D-0D3F-904D-9EA2-9538BC4D25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670" y="634393"/>
            <a:ext cx="714116" cy="68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23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A3F461D9-7978-1349-866D-E5697B7D998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12191999" cy="6858000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A1FD67-3299-CA49-B972-E63A734FFB5E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UTS CRICOS 00099F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F084B7-6B12-EB47-8096-902B752E3A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670" y="634393"/>
            <a:ext cx="714116" cy="6825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12788" y="2382129"/>
            <a:ext cx="4814292" cy="1157029"/>
          </a:xfrm>
        </p:spPr>
        <p:txBody>
          <a:bodyPr anchor="ctr">
            <a:noAutofit/>
          </a:bodyPr>
          <a:lstStyle>
            <a:lvl1pPr algn="l">
              <a:defRPr lang="en-AU" sz="3400" b="1" spc="-30" baseline="0" smtClean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F3B029A-70EF-BD40-862C-C1426A0C7BD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308489" y="3494333"/>
            <a:ext cx="4018641" cy="132912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3701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5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85B35B0-7E16-6347-9ABB-1E71DBC12D5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6391175" cy="68580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3B5CED-F544-F742-9789-3164A6A500D5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2"/>
                </a:solidFill>
              </a:rPr>
              <a:t>UTS CRICOS 00099F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20890" y="3301566"/>
            <a:ext cx="5071110" cy="1201854"/>
          </a:xfrm>
        </p:spPr>
        <p:txBody>
          <a:bodyPr anchor="b">
            <a:noAutofit/>
          </a:bodyPr>
          <a:lstStyle>
            <a:lvl1pPr algn="l">
              <a:defRPr lang="en-AU" sz="3400" b="1" spc="-30" baseline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20890" y="4670298"/>
            <a:ext cx="5071110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 err="1"/>
              <a:t>Ligenimus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8520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EA0ED4D8-6F83-E64C-B78D-18D8732B4209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191188" y="-766482"/>
            <a:ext cx="6561492" cy="6561492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6999" y="3036761"/>
            <a:ext cx="5592436" cy="1220142"/>
          </a:xfrm>
        </p:spPr>
        <p:txBody>
          <a:bodyPr anchor="b"/>
          <a:lstStyle>
            <a:lvl1pPr>
              <a:defRPr sz="3400" b="1" spc="-3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158429" y="4663440"/>
            <a:ext cx="5592436" cy="176262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B7304E-0E27-AF47-BD7A-0A8B3B31AC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2849" y="707332"/>
            <a:ext cx="748146" cy="7091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F341A3-F22A-8F43-98A2-33A1DF177A05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UTS CRICOS 00099F</a:t>
            </a:r>
          </a:p>
        </p:txBody>
      </p:sp>
    </p:spTree>
    <p:extLst>
      <p:ext uri="{BB962C8B-B14F-4D97-AF65-F5344CB8AC3E}">
        <p14:creationId xmlns:p14="http://schemas.microsoft.com/office/powerpoint/2010/main" val="311428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6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6999" y="3036761"/>
            <a:ext cx="5592436" cy="1220142"/>
          </a:xfrm>
        </p:spPr>
        <p:txBody>
          <a:bodyPr anchor="b"/>
          <a:lstStyle>
            <a:lvl1pPr>
              <a:defRPr sz="3400" b="1" spc="-3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</p:spTree>
    <p:extLst>
      <p:ext uri="{BB962C8B-B14F-4D97-AF65-F5344CB8AC3E}">
        <p14:creationId xmlns:p14="http://schemas.microsoft.com/office/powerpoint/2010/main" val="2601354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7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895C320-85D8-7946-80F1-AF205B05ECD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1476397" y="1714500"/>
            <a:ext cx="4117985" cy="4105255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244184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366198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180960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895C320-85D8-7946-80F1-AF205B05ECD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1476397" y="1714500"/>
            <a:ext cx="4117985" cy="4105255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244184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366198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3195905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1063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1063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1FA37-3D95-DD4F-A79E-5508DFB6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86" r:id="rId3"/>
    <p:sldLayoutId id="2147483707" r:id="rId4"/>
    <p:sldLayoutId id="2147483708" r:id="rId5"/>
    <p:sldLayoutId id="2147483685" r:id="rId6"/>
    <p:sldLayoutId id="2147483716" r:id="rId7"/>
    <p:sldLayoutId id="2147483715" r:id="rId8"/>
    <p:sldLayoutId id="2147483726" r:id="rId9"/>
    <p:sldLayoutId id="2147483718" r:id="rId10"/>
    <p:sldLayoutId id="2147483728" r:id="rId11"/>
    <p:sldLayoutId id="2147483688" r:id="rId12"/>
    <p:sldLayoutId id="2147483729" r:id="rId13"/>
    <p:sldLayoutId id="2147483720" r:id="rId14"/>
    <p:sldLayoutId id="2147483703" r:id="rId15"/>
    <p:sldLayoutId id="2147483727" r:id="rId16"/>
    <p:sldLayoutId id="2147483721" r:id="rId17"/>
    <p:sldLayoutId id="2147483723" r:id="rId18"/>
    <p:sldLayoutId id="2147483724" r:id="rId19"/>
    <p:sldLayoutId id="2147483722" r:id="rId20"/>
    <p:sldLayoutId id="2147483725" r:id="rId21"/>
    <p:sldLayoutId id="2147483730" r:id="rId22"/>
    <p:sldLayoutId id="2147483731" r:id="rId23"/>
    <p:sldLayoutId id="2147483732" r:id="rId24"/>
    <p:sldLayoutId id="2147483733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5" Type="http://schemas.openxmlformats.org/officeDocument/2006/relationships/image" Target="../media/image8.png"/><Relationship Id="rId4" Type="http://schemas.openxmlformats.org/officeDocument/2006/relationships/image" Target="../media/image7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5" Type="http://schemas.openxmlformats.org/officeDocument/2006/relationships/image" Target="../media/image9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5" Type="http://schemas.openxmlformats.org/officeDocument/2006/relationships/image" Target="../media/image8.png"/><Relationship Id="rId4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758E506-6248-D58E-EA86-8A56C2A86BE8}"/>
              </a:ext>
            </a:extLst>
          </p:cNvPr>
          <p:cNvSpPr txBox="1"/>
          <p:nvPr/>
        </p:nvSpPr>
        <p:spPr>
          <a:xfrm>
            <a:off x="749696" y="953856"/>
            <a:ext cx="63702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dirty="0"/>
              <a:t>Preferences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D8F90F-A8DA-E166-40D9-DA72817DF913}"/>
              </a:ext>
            </a:extLst>
          </p:cNvPr>
          <p:cNvSpPr txBox="1"/>
          <p:nvPr/>
        </p:nvSpPr>
        <p:spPr>
          <a:xfrm>
            <a:off x="749694" y="2431183"/>
            <a:ext cx="47227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  <a:p>
            <a:r>
              <a:rPr lang="en-AU" sz="2400" dirty="0"/>
              <a:t>Notes on Behavioural Economics</a:t>
            </a:r>
          </a:p>
          <a:p>
            <a:endParaRPr lang="en-AU" sz="2400" dirty="0"/>
          </a:p>
          <a:p>
            <a:r>
              <a:rPr lang="en-AU" sz="2400"/>
              <a:t>Jason Collins</a:t>
            </a:r>
            <a:endParaRPr lang="en-AU" sz="2400" dirty="0"/>
          </a:p>
        </p:txBody>
      </p:sp>
      <p:pic>
        <p:nvPicPr>
          <p:cNvPr id="2" name="Picture 1" descr="A picture containing scissors&#10;&#10;Description automatically generated">
            <a:extLst>
              <a:ext uri="{FF2B5EF4-FFF2-40B4-BE49-F238E27FC236}">
                <a16:creationId xmlns:a16="http://schemas.microsoft.com/office/drawing/2014/main" id="{B045320E-3EC6-6889-D6D8-0DE2B60FC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030" y="1754966"/>
            <a:ext cx="5103034" cy="5103034"/>
          </a:xfrm>
          <a:prstGeom prst="rect">
            <a:avLst/>
          </a:prstGeom>
        </p:spPr>
      </p:pic>
      <p:pic>
        <p:nvPicPr>
          <p:cNvPr id="3" name="ElevenLabs_2023-09-29T02_44_50_Charlie_pre_s50_sb75_m1">
            <a:hlinkClick r:id="" action="ppaction://media"/>
            <a:extLst>
              <a:ext uri="{FF2B5EF4-FFF2-40B4-BE49-F238E27FC236}">
                <a16:creationId xmlns:a16="http://schemas.microsoft.com/office/drawing/2014/main" id="{5203569A-BDBE-175D-5859-B4588C91F87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1225550" y="141056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3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27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F611F07-ACB2-8FD6-1A1C-E7FB482C37AA}"/>
              </a:ext>
            </a:extLst>
          </p:cNvPr>
          <p:cNvSpPr txBox="1"/>
          <p:nvPr/>
        </p:nvSpPr>
        <p:spPr>
          <a:xfrm>
            <a:off x="1287227" y="1662545"/>
            <a:ext cx="20008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/>
              <a:t>Strong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0237EA-897F-49F1-0F6A-0752772A664C}"/>
              </a:ext>
            </a:extLst>
          </p:cNvPr>
          <p:cNvSpPr txBox="1"/>
          <p:nvPr/>
        </p:nvSpPr>
        <p:spPr>
          <a:xfrm>
            <a:off x="1913199" y="2921168"/>
            <a:ext cx="7489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tx1"/>
                </a:solidFill>
                <a:cs typeface="Arial"/>
              </a:rPr>
              <a:t>≻</a:t>
            </a:r>
            <a:endParaRPr lang="en-AU" sz="6000" dirty="0"/>
          </a:p>
        </p:txBody>
      </p:sp>
      <p:pic>
        <p:nvPicPr>
          <p:cNvPr id="2" name="ElevenLabs_2023-09-29T02_46_02_Charlie_pre_s50_sb75_m1">
            <a:hlinkClick r:id="" action="ppaction://media"/>
            <a:extLst>
              <a:ext uri="{FF2B5EF4-FFF2-40B4-BE49-F238E27FC236}">
                <a16:creationId xmlns:a16="http://schemas.microsoft.com/office/drawing/2014/main" id="{76DF5BCB-5427-5F97-954E-0364281B54F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1338262" y="674688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99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595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F611F07-ACB2-8FD6-1A1C-E7FB482C37AA}"/>
              </a:ext>
            </a:extLst>
          </p:cNvPr>
          <p:cNvSpPr txBox="1"/>
          <p:nvPr/>
        </p:nvSpPr>
        <p:spPr>
          <a:xfrm>
            <a:off x="1287227" y="1662545"/>
            <a:ext cx="20008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/>
              <a:t>Strong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98930C-F4C2-3D48-0ACF-E26CC08AF6E4}"/>
              </a:ext>
            </a:extLst>
          </p:cNvPr>
          <p:cNvSpPr txBox="1"/>
          <p:nvPr/>
        </p:nvSpPr>
        <p:spPr>
          <a:xfrm>
            <a:off x="4524768" y="1662545"/>
            <a:ext cx="17477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/>
              <a:t>Weak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9B6A48-7194-15F6-0759-6E703D7D3383}"/>
              </a:ext>
            </a:extLst>
          </p:cNvPr>
          <p:cNvSpPr txBox="1"/>
          <p:nvPr/>
        </p:nvSpPr>
        <p:spPr>
          <a:xfrm>
            <a:off x="5024167" y="2921167"/>
            <a:ext cx="7489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tx1"/>
                </a:solidFill>
                <a:cs typeface="Arial"/>
              </a:rPr>
              <a:t>≽</a:t>
            </a:r>
            <a:endParaRPr lang="en-AU" sz="6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0237EA-897F-49F1-0F6A-0752772A664C}"/>
              </a:ext>
            </a:extLst>
          </p:cNvPr>
          <p:cNvSpPr txBox="1"/>
          <p:nvPr/>
        </p:nvSpPr>
        <p:spPr>
          <a:xfrm>
            <a:off x="1913199" y="2921168"/>
            <a:ext cx="7489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tx1"/>
                </a:solidFill>
                <a:cs typeface="Arial"/>
              </a:rPr>
              <a:t>≻</a:t>
            </a:r>
            <a:endParaRPr lang="en-AU" sz="6000" dirty="0"/>
          </a:p>
        </p:txBody>
      </p:sp>
      <p:pic>
        <p:nvPicPr>
          <p:cNvPr id="2" name="ElevenLabs_2023-09-29T02_46_56_Charlie_pre_s50_sb75_m1">
            <a:hlinkClick r:id="" action="ppaction://media"/>
            <a:extLst>
              <a:ext uri="{FF2B5EF4-FFF2-40B4-BE49-F238E27FC236}">
                <a16:creationId xmlns:a16="http://schemas.microsoft.com/office/drawing/2014/main" id="{B80E5E55-5CA9-53C1-0DD0-A650A4728C9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1316037" y="458788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7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23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F611F07-ACB2-8FD6-1A1C-E7FB482C37AA}"/>
              </a:ext>
            </a:extLst>
          </p:cNvPr>
          <p:cNvSpPr txBox="1"/>
          <p:nvPr/>
        </p:nvSpPr>
        <p:spPr>
          <a:xfrm>
            <a:off x="1287227" y="1662545"/>
            <a:ext cx="20008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/>
              <a:t>Strong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98930C-F4C2-3D48-0ACF-E26CC08AF6E4}"/>
              </a:ext>
            </a:extLst>
          </p:cNvPr>
          <p:cNvSpPr txBox="1"/>
          <p:nvPr/>
        </p:nvSpPr>
        <p:spPr>
          <a:xfrm>
            <a:off x="4524768" y="1662545"/>
            <a:ext cx="17477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/>
              <a:t>Weak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0FE1A9-7CDC-D517-31E6-86CD8A7A9346}"/>
              </a:ext>
            </a:extLst>
          </p:cNvPr>
          <p:cNvSpPr txBox="1"/>
          <p:nvPr/>
        </p:nvSpPr>
        <p:spPr>
          <a:xfrm>
            <a:off x="7509163" y="1662545"/>
            <a:ext cx="33956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/>
              <a:t>Indifference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9B6A48-7194-15F6-0759-6E703D7D3383}"/>
              </a:ext>
            </a:extLst>
          </p:cNvPr>
          <p:cNvSpPr txBox="1"/>
          <p:nvPr/>
        </p:nvSpPr>
        <p:spPr>
          <a:xfrm>
            <a:off x="5024167" y="2921167"/>
            <a:ext cx="7489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tx1"/>
                </a:solidFill>
                <a:cs typeface="Arial"/>
              </a:rPr>
              <a:t>≽</a:t>
            </a:r>
            <a:endParaRPr lang="en-AU" sz="6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0237EA-897F-49F1-0F6A-0752772A664C}"/>
              </a:ext>
            </a:extLst>
          </p:cNvPr>
          <p:cNvSpPr txBox="1"/>
          <p:nvPr/>
        </p:nvSpPr>
        <p:spPr>
          <a:xfrm>
            <a:off x="1913199" y="2921168"/>
            <a:ext cx="7489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tx1"/>
                </a:solidFill>
                <a:cs typeface="Arial"/>
              </a:rPr>
              <a:t>≻</a:t>
            </a:r>
            <a:endParaRPr lang="en-AU" sz="6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C340964-8246-5C35-409E-E98A6D6E98B9}"/>
                  </a:ext>
                </a:extLst>
              </p:cNvPr>
              <p:cNvSpPr txBox="1"/>
              <p:nvPr/>
            </p:nvSpPr>
            <p:spPr>
              <a:xfrm>
                <a:off x="8733922" y="2921166"/>
                <a:ext cx="946092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∼</m:t>
                      </m:r>
                    </m:oMath>
                  </m:oMathPara>
                </a14:m>
                <a:endParaRPr lang="en-AU" sz="6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C340964-8246-5C35-409E-E98A6D6E9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3922" y="2921166"/>
                <a:ext cx="946092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ElevenLabs_2023-09-29T02_47_31_Charlie_pre_s50_sb75_m1">
            <a:hlinkClick r:id="" action="ppaction://media"/>
            <a:extLst>
              <a:ext uri="{FF2B5EF4-FFF2-40B4-BE49-F238E27FC236}">
                <a16:creationId xmlns:a16="http://schemas.microsoft.com/office/drawing/2014/main" id="{F6EE19DB-60A1-5762-444D-175EFD9633B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1258887" y="561975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94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47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1100DDA-6B55-90FF-F3C5-93DA34AB43AB}"/>
              </a:ext>
            </a:extLst>
          </p:cNvPr>
          <p:cNvSpPr txBox="1"/>
          <p:nvPr/>
        </p:nvSpPr>
        <p:spPr>
          <a:xfrm>
            <a:off x="4821382" y="53478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7B82C9-A687-3111-2ABE-72F6187D8885}"/>
              </a:ext>
            </a:extLst>
          </p:cNvPr>
          <p:cNvSpPr txBox="1"/>
          <p:nvPr/>
        </p:nvSpPr>
        <p:spPr>
          <a:xfrm>
            <a:off x="3515806" y="3013501"/>
            <a:ext cx="51603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cs typeface="Arial"/>
              </a:rPr>
              <a:t>bananas ≻ apples</a:t>
            </a:r>
            <a:endParaRPr lang="en-AU" sz="4800" dirty="0"/>
          </a:p>
        </p:txBody>
      </p:sp>
      <p:pic>
        <p:nvPicPr>
          <p:cNvPr id="2" name="ElevenLabs_2023-09-29T02_48_28_Charlie_pre_s50_sb75_m1">
            <a:hlinkClick r:id="" action="ppaction://media"/>
            <a:extLst>
              <a:ext uri="{FF2B5EF4-FFF2-40B4-BE49-F238E27FC236}">
                <a16:creationId xmlns:a16="http://schemas.microsoft.com/office/drawing/2014/main" id="{DF1620F7-CCA9-CA99-D6ED-2E7437B9E5E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1363662" y="446088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251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5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1100DDA-6B55-90FF-F3C5-93DA34AB43AB}"/>
              </a:ext>
            </a:extLst>
          </p:cNvPr>
          <p:cNvSpPr txBox="1"/>
          <p:nvPr/>
        </p:nvSpPr>
        <p:spPr>
          <a:xfrm>
            <a:off x="4821382" y="53478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7B82C9-A687-3111-2ABE-72F6187D8885}"/>
              </a:ext>
            </a:extLst>
          </p:cNvPr>
          <p:cNvSpPr txBox="1"/>
          <p:nvPr/>
        </p:nvSpPr>
        <p:spPr>
          <a:xfrm>
            <a:off x="3355506" y="3013501"/>
            <a:ext cx="54809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cs typeface="Arial"/>
              </a:rPr>
              <a:t>bananas ~ oranges</a:t>
            </a:r>
            <a:endParaRPr lang="en-AU" sz="4800" dirty="0"/>
          </a:p>
        </p:txBody>
      </p:sp>
      <p:pic>
        <p:nvPicPr>
          <p:cNvPr id="2" name="ElevenLabs_2023-09-29T02_49_12_Charlie_pre_s50_sb75_m1">
            <a:hlinkClick r:id="" action="ppaction://media"/>
            <a:extLst>
              <a:ext uri="{FF2B5EF4-FFF2-40B4-BE49-F238E27FC236}">
                <a16:creationId xmlns:a16="http://schemas.microsoft.com/office/drawing/2014/main" id="{3755FF5B-D9B3-2CE1-DC6E-EB36B6E36DE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1273175" y="663575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49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27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ACCAE34-1BD5-4B65-D2F7-34156DDD5F53}"/>
                  </a:ext>
                </a:extLst>
              </p:cNvPr>
              <p:cNvSpPr txBox="1"/>
              <p:nvPr/>
            </p:nvSpPr>
            <p:spPr>
              <a:xfrm>
                <a:off x="1455691" y="3013501"/>
                <a:ext cx="928061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800" i="1" dirty="0" smtClean="0">
                        <a:latin typeface="Cambria Math" panose="02040503050406030204" pitchFamily="18" charset="0"/>
                        <a:cs typeface="Arial"/>
                      </a:rPr>
                      <m:t>𝑥</m:t>
                    </m:r>
                    <m:r>
                      <a:rPr lang="en-AU" sz="4800" b="0" i="1" dirty="0" smtClean="0">
                        <a:latin typeface="Cambria Math" panose="02040503050406030204" pitchFamily="18" charset="0"/>
                        <a:cs typeface="Arial"/>
                      </a:rPr>
                      <m:t>~</m:t>
                    </m:r>
                    <m:r>
                      <a:rPr lang="en-US" sz="4800" i="1" dirty="0">
                        <a:latin typeface="Cambria Math" panose="02040503050406030204" pitchFamily="18" charset="0"/>
                        <a:cs typeface="Arial"/>
                      </a:rPr>
                      <m:t>𝑦</m:t>
                    </m:r>
                    <m:r>
                      <a:rPr lang="en-US" sz="4800" i="1" dirty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en-US" sz="4800" dirty="0">
                    <a:cs typeface="Arial"/>
                  </a:rPr>
                  <a:t>i</a:t>
                </a:r>
                <a:r>
                  <a:rPr lang="en-US" sz="4800" dirty="0">
                    <a:solidFill>
                      <a:schemeClr val="tx1"/>
                    </a:solidFill>
                    <a:cs typeface="Arial"/>
                  </a:rPr>
                  <a:t>f and only if </a:t>
                </a:r>
                <a14:m>
                  <m:oMath xmlns:m="http://schemas.openxmlformats.org/officeDocument/2006/math">
                    <m:r>
                      <a:rPr lang="en-US" sz="4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𝑥</m:t>
                    </m:r>
                    <m:r>
                      <a:rPr lang="en-US" sz="4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≽</m:t>
                    </m:r>
                    <m:r>
                      <a:rPr lang="en-US" sz="4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𝑦</m:t>
                    </m:r>
                  </m:oMath>
                </a14:m>
                <a:r>
                  <a:rPr lang="en-US" sz="4800" dirty="0">
                    <a:solidFill>
                      <a:schemeClr val="tx1"/>
                    </a:solidFill>
                    <a:cs typeface="Arial"/>
                  </a:rPr>
                  <a:t> </a:t>
                </a:r>
                <a:r>
                  <a:rPr lang="en-US" sz="4800" dirty="0">
                    <a:cs typeface="Arial"/>
                  </a:rPr>
                  <a:t>and</a:t>
                </a:r>
                <a:r>
                  <a:rPr lang="en-US" sz="4800" dirty="0">
                    <a:solidFill>
                      <a:schemeClr val="tx1"/>
                    </a:solidFill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4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𝑦</m:t>
                    </m:r>
                    <m:r>
                      <a:rPr lang="en-US" sz="4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≽</m:t>
                    </m:r>
                    <m:r>
                      <a:rPr lang="en-US" sz="4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𝑥</m:t>
                    </m:r>
                  </m:oMath>
                </a14:m>
                <a:endParaRPr lang="en-AU" sz="4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ACCAE34-1BD5-4B65-D2F7-34156DDD5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691" y="3013501"/>
                <a:ext cx="9280618" cy="830997"/>
              </a:xfrm>
              <a:prstGeom prst="rect">
                <a:avLst/>
              </a:prstGeom>
              <a:blipFill>
                <a:blip r:embed="rId4"/>
                <a:stretch>
                  <a:fillRect l="-683" t="-16667" b="-3939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ElevenLabs_2023-09-29T02_50_29_Charlie_pre_s50_sb75_m1">
            <a:hlinkClick r:id="" action="ppaction://media"/>
            <a:extLst>
              <a:ext uri="{FF2B5EF4-FFF2-40B4-BE49-F238E27FC236}">
                <a16:creationId xmlns:a16="http://schemas.microsoft.com/office/drawing/2014/main" id="{D920233E-3999-BA8A-6D3D-87871162FBD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1466850" y="100965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934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10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ACCAE34-1BD5-4B65-D2F7-34156DDD5F53}"/>
                  </a:ext>
                </a:extLst>
              </p:cNvPr>
              <p:cNvSpPr txBox="1"/>
              <p:nvPr/>
            </p:nvSpPr>
            <p:spPr>
              <a:xfrm>
                <a:off x="730557" y="3013501"/>
                <a:ext cx="1073088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4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bananas</m:t>
                    </m:r>
                    <m:r>
                      <a:rPr lang="en-US" sz="4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≽</m:t>
                    </m:r>
                    <m:r>
                      <m:rPr>
                        <m:sty m:val="p"/>
                      </m:rPr>
                      <a:rPr lang="en-AU" sz="4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oranges</m:t>
                    </m:r>
                  </m:oMath>
                </a14:m>
                <a:r>
                  <a:rPr lang="en-US" sz="4400" dirty="0">
                    <a:solidFill>
                      <a:schemeClr val="tx1"/>
                    </a:solidFill>
                    <a:cs typeface="Arial"/>
                  </a:rPr>
                  <a:t> </a:t>
                </a:r>
                <a:r>
                  <a:rPr lang="en-US" sz="4400" dirty="0">
                    <a:cs typeface="Arial"/>
                  </a:rPr>
                  <a:t>and</a:t>
                </a:r>
                <a:r>
                  <a:rPr lang="en-US" sz="4400" dirty="0">
                    <a:solidFill>
                      <a:schemeClr val="tx1"/>
                    </a:solidFill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4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oranges</m:t>
                    </m:r>
                    <m:r>
                      <a:rPr lang="en-US" sz="4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≽</m:t>
                    </m:r>
                    <m:r>
                      <m:rPr>
                        <m:sty m:val="p"/>
                      </m:rPr>
                      <a:rPr lang="en-AU" sz="4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/>
                      </a:rPr>
                      <m:t>bananas</m:t>
                    </m:r>
                  </m:oMath>
                </a14:m>
                <a:endParaRPr lang="en-AU" sz="4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ACCAE34-1BD5-4B65-D2F7-34156DDD5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7" y="3013501"/>
                <a:ext cx="10730886" cy="769441"/>
              </a:xfrm>
              <a:prstGeom prst="rect">
                <a:avLst/>
              </a:prstGeom>
              <a:blipFill>
                <a:blip r:embed="rId4"/>
                <a:stretch>
                  <a:fillRect l="-1064" t="-16129" b="-3548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ElevenLabs_2023-09-29T02_51_10_Charlie_pre_s50_sb75_m1">
            <a:hlinkClick r:id="" action="ppaction://media"/>
            <a:extLst>
              <a:ext uri="{FF2B5EF4-FFF2-40B4-BE49-F238E27FC236}">
                <a16:creationId xmlns:a16="http://schemas.microsoft.com/office/drawing/2014/main" id="{3F51E1D7-7B2D-ADFE-7926-8873FC63EDB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1184275" y="676275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11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71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211">
      <a:dk1>
        <a:srgbClr val="000000"/>
      </a:dk1>
      <a:lt1>
        <a:srgbClr val="FFFFFF"/>
      </a:lt1>
      <a:dk2>
        <a:srgbClr val="323232"/>
      </a:dk2>
      <a:lt2>
        <a:srgbClr val="B2B2B2"/>
      </a:lt2>
      <a:accent1>
        <a:srgbClr val="0F4BEB"/>
      </a:accent1>
      <a:accent2>
        <a:srgbClr val="FF2305"/>
      </a:accent2>
      <a:accent3>
        <a:srgbClr val="000000"/>
      </a:accent3>
      <a:accent4>
        <a:srgbClr val="FAF528"/>
      </a:accent4>
      <a:accent5>
        <a:srgbClr val="09D369"/>
      </a:accent5>
      <a:accent6>
        <a:srgbClr val="FF9600"/>
      </a:accent6>
      <a:hlink>
        <a:srgbClr val="00B7E0"/>
      </a:hlink>
      <a:folHlink>
        <a:srgbClr val="00B7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1 UTS Powerpoint template_16x9_C" id="{EA956CE0-7F49-FD41-9C98-C395F5454CD1}" vid="{8DF70025-42FC-C04B-AAEE-317C2426C9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20192</TotalTime>
  <Words>46</Words>
  <Application>Microsoft Macintosh PowerPoint</Application>
  <PresentationFormat>Widescreen</PresentationFormat>
  <Paragraphs>21</Paragraphs>
  <Slides>8</Slides>
  <Notes>0</Notes>
  <HiddenSlides>0</HiddenSlides>
  <MMClips>8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 Math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Behavioural Economics 23005</dc:title>
  <dc:creator>Jason Collins</dc:creator>
  <cp:lastModifiedBy>Jason Collins</cp:lastModifiedBy>
  <cp:revision>71</cp:revision>
  <dcterms:created xsi:type="dcterms:W3CDTF">2022-02-14T06:08:26Z</dcterms:created>
  <dcterms:modified xsi:type="dcterms:W3CDTF">2024-09-20T06:28:20Z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a4f0713-8a76-46fc-9033-3e1b6c45971d_Enabled">
    <vt:lpwstr>true</vt:lpwstr>
  </property>
  <property fmtid="{D5CDD505-2E9C-101B-9397-08002B2CF9AE}" pid="3" name="MSIP_Label_ba4f0713-8a76-46fc-9033-3e1b6c45971d_SetDate">
    <vt:lpwstr>2021-06-10T03:39:58Z</vt:lpwstr>
  </property>
  <property fmtid="{D5CDD505-2E9C-101B-9397-08002B2CF9AE}" pid="4" name="MSIP_Label_ba4f0713-8a76-46fc-9033-3e1b6c45971d_Method">
    <vt:lpwstr>Privileged</vt:lpwstr>
  </property>
  <property fmtid="{D5CDD505-2E9C-101B-9397-08002B2CF9AE}" pid="5" name="MSIP_Label_ba4f0713-8a76-46fc-9033-3e1b6c45971d_Name">
    <vt:lpwstr>UTS-Public</vt:lpwstr>
  </property>
  <property fmtid="{D5CDD505-2E9C-101B-9397-08002B2CF9AE}" pid="6" name="MSIP_Label_ba4f0713-8a76-46fc-9033-3e1b6c45971d_SiteId">
    <vt:lpwstr>e8911c26-cf9f-4a9c-878e-527807be8791</vt:lpwstr>
  </property>
  <property fmtid="{D5CDD505-2E9C-101B-9397-08002B2CF9AE}" pid="7" name="MSIP_Label_ba4f0713-8a76-46fc-9033-3e1b6c45971d_ActionId">
    <vt:lpwstr>6ab3b3b8-caa6-4a18-863c-f302df8f3726</vt:lpwstr>
  </property>
  <property fmtid="{D5CDD505-2E9C-101B-9397-08002B2CF9AE}" pid="8" name="MSIP_Label_ba4f0713-8a76-46fc-9033-3e1b6c45971d_ContentBits">
    <vt:lpwstr>0</vt:lpwstr>
  </property>
</Properties>
</file>