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77" r:id="rId2"/>
    <p:sldId id="286" r:id="rId3"/>
    <p:sldId id="402" r:id="rId4"/>
    <p:sldId id="408" r:id="rId5"/>
    <p:sldId id="409" r:id="rId6"/>
    <p:sldId id="410" r:id="rId7"/>
    <p:sldId id="411" r:id="rId8"/>
    <p:sldId id="412" r:id="rId9"/>
    <p:sldId id="413" r:id="rId10"/>
    <p:sldId id="414" r:id="rId11"/>
    <p:sldId id="403" r:id="rId12"/>
    <p:sldId id="404" r:id="rId13"/>
    <p:sldId id="40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a Woo" initials="HW" lastIdx="1" clrIdx="0">
    <p:extLst>
      <p:ext uri="{19B8F6BF-5375-455C-9EA6-DF929625EA0E}">
        <p15:presenceInfo xmlns:p15="http://schemas.microsoft.com/office/powerpoint/2012/main" userId="S::helena.woo@uts.edu.au::84ffa4a4-9cb2-4822-a498-72962478cf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F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8"/>
    <p:restoredTop sz="96327"/>
  </p:normalViewPr>
  <p:slideViewPr>
    <p:cSldViewPr snapToGrid="0" snapToObjects="1">
      <p:cViewPr varScale="1">
        <p:scale>
          <a:sx n="124" d="100"/>
          <a:sy n="124" d="100"/>
        </p:scale>
        <p:origin x="656" y="168"/>
      </p:cViewPr>
      <p:guideLst/>
    </p:cSldViewPr>
  </p:slideViewPr>
  <p:outlineViewPr>
    <p:cViewPr>
      <p:scale>
        <a:sx n="33" d="100"/>
        <a:sy n="33" d="100"/>
      </p:scale>
      <p:origin x="0" y="-13608"/>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1" d="100"/>
          <a:sy n="111" d="100"/>
        </p:scale>
        <p:origin x="228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27BE0-8D26-2C46-B592-87513771FDEF}" type="datetimeFigureOut">
              <a:rPr lang="en-US" smtClean="0"/>
              <a:t>4/28/23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64B19-607B-B942-B14B-DB932692D378}" type="slidenum">
              <a:rPr lang="en-US" smtClean="0"/>
              <a:t>‹#›</a:t>
            </a:fld>
            <a:endParaRPr lang="en-US"/>
          </a:p>
        </p:txBody>
      </p:sp>
    </p:spTree>
    <p:extLst>
      <p:ext uri="{BB962C8B-B14F-4D97-AF65-F5344CB8AC3E}">
        <p14:creationId xmlns:p14="http://schemas.microsoft.com/office/powerpoint/2010/main" val="10151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Layout 4">
    <p:bg>
      <p:bgRef idx="1001">
        <a:schemeClr val="bg1"/>
      </p:bgRef>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E0ADE0A-0058-F840-B5C2-8007274D77F5}"/>
              </a:ext>
            </a:extLst>
          </p:cNvPr>
          <p:cNvSpPr>
            <a:spLocks noGrp="1"/>
          </p:cNvSpPr>
          <p:nvPr>
            <p:ph type="title" hasCustomPrompt="1"/>
          </p:nvPr>
        </p:nvSpPr>
        <p:spPr>
          <a:xfrm>
            <a:off x="627854" y="589218"/>
            <a:ext cx="10326658" cy="467226"/>
          </a:xfrm>
        </p:spPr>
        <p:txBody>
          <a:bodyPr anchor="b"/>
          <a:lstStyle>
            <a:lvl1pPr>
              <a:defRPr sz="2400" b="1">
                <a:solidFill>
                  <a:schemeClr val="accent1"/>
                </a:solidFill>
              </a:defRPr>
            </a:lvl1pPr>
          </a:lstStyle>
          <a:p>
            <a:r>
              <a:rPr lang="en-US" dirty="0"/>
              <a:t>Heading</a:t>
            </a:r>
          </a:p>
        </p:txBody>
      </p:sp>
      <p:sp>
        <p:nvSpPr>
          <p:cNvPr id="13" name="Text Placeholder 2">
            <a:extLst>
              <a:ext uri="{FF2B5EF4-FFF2-40B4-BE49-F238E27FC236}">
                <a16:creationId xmlns:a16="http://schemas.microsoft.com/office/drawing/2014/main" id="{C88A8D42-146D-E24F-BAAC-E035BD58A1AC}"/>
              </a:ext>
            </a:extLst>
          </p:cNvPr>
          <p:cNvSpPr>
            <a:spLocks noGrp="1"/>
          </p:cNvSpPr>
          <p:nvPr>
            <p:ph type="body" idx="12" hasCustomPrompt="1"/>
          </p:nvPr>
        </p:nvSpPr>
        <p:spPr>
          <a:xfrm>
            <a:off x="627854" y="1388298"/>
            <a:ext cx="10957594" cy="4081404"/>
          </a:xfrm>
        </p:spPr>
        <p:txBody>
          <a:bodyPr/>
          <a:lstStyle>
            <a:lvl1pPr marL="0" indent="0">
              <a:lnSpc>
                <a:spcPct val="100000"/>
              </a:lnSpc>
              <a:spcBef>
                <a:spcPts val="0"/>
              </a:spcBef>
              <a:spcAft>
                <a:spcPts val="1500"/>
              </a:spcAft>
              <a:buFont typeface="Arial" panose="020B0604020202020204" pitchFamily="34" charset="0"/>
              <a:buNone/>
              <a:defRPr lang="en-AU" sz="1800" smtClean="0">
                <a:effectLs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err="1"/>
              <a:t>Pelignis</a:t>
            </a:r>
            <a:endParaRPr lang="en-AU" dirty="0">
              <a:effectLst/>
              <a:latin typeface="Helvetica" pitchFamily="2" charset="0"/>
            </a:endParaRPr>
          </a:p>
        </p:txBody>
      </p:sp>
    </p:spTree>
    <p:extLst>
      <p:ext uri="{BB962C8B-B14F-4D97-AF65-F5344CB8AC3E}">
        <p14:creationId xmlns:p14="http://schemas.microsoft.com/office/powerpoint/2010/main" val="50164004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259A-862A-C714-8B37-4C741E0015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AU"/>
          </a:p>
        </p:txBody>
      </p:sp>
      <p:sp>
        <p:nvSpPr>
          <p:cNvPr id="3" name="Subtitle 2">
            <a:extLst>
              <a:ext uri="{FF2B5EF4-FFF2-40B4-BE49-F238E27FC236}">
                <a16:creationId xmlns:a16="http://schemas.microsoft.com/office/drawing/2014/main" id="{F354404A-6330-1D79-193F-67117B5C9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AU"/>
          </a:p>
        </p:txBody>
      </p:sp>
      <p:sp>
        <p:nvSpPr>
          <p:cNvPr id="4" name="Date Placeholder 3">
            <a:extLst>
              <a:ext uri="{FF2B5EF4-FFF2-40B4-BE49-F238E27FC236}">
                <a16:creationId xmlns:a16="http://schemas.microsoft.com/office/drawing/2014/main" id="{B6AEA5DF-5671-B96A-34B9-F29612996E3D}"/>
              </a:ext>
            </a:extLst>
          </p:cNvPr>
          <p:cNvSpPr>
            <a:spLocks noGrp="1"/>
          </p:cNvSpPr>
          <p:nvPr>
            <p:ph type="dt" sz="half" idx="10"/>
          </p:nvPr>
        </p:nvSpPr>
        <p:spPr/>
        <p:txBody>
          <a:bodyPr/>
          <a:lstStyle/>
          <a:p>
            <a:fld id="{6C876AAF-4C5E-E547-8420-8ED8389F8055}" type="datetimeFigureOut">
              <a:rPr lang="en-AU" smtClean="0"/>
              <a:t>27/4/2023</a:t>
            </a:fld>
            <a:endParaRPr lang="en-AU"/>
          </a:p>
        </p:txBody>
      </p:sp>
      <p:sp>
        <p:nvSpPr>
          <p:cNvPr id="5" name="Footer Placeholder 4">
            <a:extLst>
              <a:ext uri="{FF2B5EF4-FFF2-40B4-BE49-F238E27FC236}">
                <a16:creationId xmlns:a16="http://schemas.microsoft.com/office/drawing/2014/main" id="{1A03DA8B-42A5-B989-6F4C-19A3AC2D55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9936F-8CF8-4D5D-85A8-22C2D218213B}"/>
              </a:ext>
            </a:extLst>
          </p:cNvPr>
          <p:cNvSpPr>
            <a:spLocks noGrp="1"/>
          </p:cNvSpPr>
          <p:nvPr>
            <p:ph type="sldNum" sz="quarter" idx="12"/>
          </p:nvPr>
        </p:nvSpPr>
        <p:spPr/>
        <p:txBody>
          <a:bodyPr/>
          <a:lstStyle/>
          <a:p>
            <a:fld id="{C998949E-BB66-2742-87B9-7A31AE9D54A2}" type="slidenum">
              <a:rPr lang="en-AU" smtClean="0"/>
              <a:t>‹#›</a:t>
            </a:fld>
            <a:endParaRPr lang="en-AU"/>
          </a:p>
        </p:txBody>
      </p:sp>
    </p:spTree>
    <p:extLst>
      <p:ext uri="{BB962C8B-B14F-4D97-AF65-F5344CB8AC3E}">
        <p14:creationId xmlns:p14="http://schemas.microsoft.com/office/powerpoint/2010/main" val="1863198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838200" y="71063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98E1AB-6A0A-AC44-83B9-9FAC961E3C28}" type="datetimeFigureOut">
              <a:rPr lang="en-US" smtClean="0"/>
              <a:t>4/28/23</a:t>
            </a:fld>
            <a:endParaRPr lang="en-US"/>
          </a:p>
        </p:txBody>
      </p:sp>
      <p:sp>
        <p:nvSpPr>
          <p:cNvPr id="5" name="Footer Placeholder 4"/>
          <p:cNvSpPr>
            <a:spLocks noGrp="1"/>
          </p:cNvSpPr>
          <p:nvPr>
            <p:ph type="ftr" sz="quarter" idx="3"/>
          </p:nvPr>
        </p:nvSpPr>
        <p:spPr>
          <a:xfrm>
            <a:off x="4038600" y="71063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1FA37-3D95-DD4F-A79E-5508DFB6D295}"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727" r:id="rId1"/>
    <p:sldLayoutId id="2147483733" r:id="rId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1.xm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scissors&#10;&#10;Description automatically generated">
            <a:extLst>
              <a:ext uri="{FF2B5EF4-FFF2-40B4-BE49-F238E27FC236}">
                <a16:creationId xmlns:a16="http://schemas.microsoft.com/office/drawing/2014/main" id="{16105EC4-C0D7-DE54-AC00-A7E315088D77}"/>
              </a:ext>
            </a:extLst>
          </p:cNvPr>
          <p:cNvPicPr>
            <a:picLocks noChangeAspect="1"/>
          </p:cNvPicPr>
          <p:nvPr/>
        </p:nvPicPr>
        <p:blipFill>
          <a:blip r:embed="rId2"/>
          <a:stretch>
            <a:fillRect/>
          </a:stretch>
        </p:blipFill>
        <p:spPr>
          <a:xfrm>
            <a:off x="6705030" y="1754966"/>
            <a:ext cx="5103034" cy="5103034"/>
          </a:xfrm>
          <a:prstGeom prst="rect">
            <a:avLst/>
          </a:prstGeom>
        </p:spPr>
      </p:pic>
      <p:sp>
        <p:nvSpPr>
          <p:cNvPr id="18" name="TextBox 17">
            <a:extLst>
              <a:ext uri="{FF2B5EF4-FFF2-40B4-BE49-F238E27FC236}">
                <a16:creationId xmlns:a16="http://schemas.microsoft.com/office/drawing/2014/main" id="{8758E506-6248-D58E-EA86-8A56C2A86BE8}"/>
              </a:ext>
            </a:extLst>
          </p:cNvPr>
          <p:cNvSpPr txBox="1"/>
          <p:nvPr/>
        </p:nvSpPr>
        <p:spPr>
          <a:xfrm>
            <a:off x="749696" y="953856"/>
            <a:ext cx="6088426" cy="1107996"/>
          </a:xfrm>
          <a:prstGeom prst="rect">
            <a:avLst/>
          </a:prstGeom>
          <a:noFill/>
        </p:spPr>
        <p:txBody>
          <a:bodyPr wrap="square" rtlCol="0">
            <a:spAutoFit/>
          </a:bodyPr>
          <a:lstStyle/>
          <a:p>
            <a:r>
              <a:rPr lang="en-AU" sz="6600" dirty="0"/>
              <a:t>Emotions</a:t>
            </a:r>
          </a:p>
        </p:txBody>
      </p:sp>
      <p:sp>
        <p:nvSpPr>
          <p:cNvPr id="19" name="TextBox 18">
            <a:extLst>
              <a:ext uri="{FF2B5EF4-FFF2-40B4-BE49-F238E27FC236}">
                <a16:creationId xmlns:a16="http://schemas.microsoft.com/office/drawing/2014/main" id="{C0D8F90F-A8DA-E166-40D9-DA72817DF913}"/>
              </a:ext>
            </a:extLst>
          </p:cNvPr>
          <p:cNvSpPr txBox="1"/>
          <p:nvPr/>
        </p:nvSpPr>
        <p:spPr>
          <a:xfrm>
            <a:off x="749694" y="2431183"/>
            <a:ext cx="4252383" cy="1477328"/>
          </a:xfrm>
          <a:prstGeom prst="rect">
            <a:avLst/>
          </a:prstGeom>
          <a:noFill/>
        </p:spPr>
        <p:txBody>
          <a:bodyPr wrap="none" rtlCol="0">
            <a:spAutoFit/>
          </a:bodyPr>
          <a:lstStyle/>
          <a:p>
            <a:endParaRPr lang="en-AU" dirty="0"/>
          </a:p>
          <a:p>
            <a:r>
              <a:rPr lang="en-AU" sz="2400" dirty="0"/>
              <a:t>Notes on Behavioural Economics</a:t>
            </a:r>
          </a:p>
          <a:p>
            <a:endParaRPr lang="en-AU" sz="2400" dirty="0"/>
          </a:p>
          <a:p>
            <a:r>
              <a:rPr lang="en-AU" sz="2400" dirty="0"/>
              <a:t>Jason Collins</a:t>
            </a:r>
          </a:p>
        </p:txBody>
      </p:sp>
    </p:spTree>
    <p:extLst>
      <p:ext uri="{BB962C8B-B14F-4D97-AF65-F5344CB8AC3E}">
        <p14:creationId xmlns:p14="http://schemas.microsoft.com/office/powerpoint/2010/main" val="230183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nvGraphicFramePr>
        <p:xfrm>
          <a:off x="1596000" y="1088999"/>
          <a:ext cx="9000000" cy="4680001"/>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Straight</a:t>
                      </a:r>
                    </a:p>
                  </a:txBody>
                  <a:tcPr anchor="ctr"/>
                </a:tc>
                <a:tc>
                  <a:txBody>
                    <a:bodyPr/>
                    <a:lstStyle/>
                    <a:p>
                      <a:pPr algn="ctr"/>
                      <a:r>
                        <a:rPr lang="en-AU" sz="3200" dirty="0"/>
                        <a:t>Swerve</a:t>
                      </a:r>
                    </a:p>
                  </a:txBody>
                  <a:tcPr anchor="ctr"/>
                </a:tc>
                <a:extLst>
                  <a:ext uri="{0D108BD9-81ED-4DB2-BD59-A6C34878D82A}">
                    <a16:rowId xmlns:a16="http://schemas.microsoft.com/office/drawing/2014/main" val="346916963"/>
                  </a:ext>
                </a:extLst>
              </a:tr>
              <a:tr h="1296339">
                <a:tc rowSpan="2">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Straight</a:t>
                      </a:r>
                    </a:p>
                  </a:txBody>
                  <a:tcPr anchor="ctr"/>
                </a:tc>
                <a:tc>
                  <a:txBody>
                    <a:bodyPr/>
                    <a:lstStyle/>
                    <a:p>
                      <a:pPr algn="ctr"/>
                      <a:r>
                        <a:rPr lang="en-AU" sz="3200" dirty="0"/>
                        <a:t>-100,-100</a:t>
                      </a:r>
                    </a:p>
                  </a:txBody>
                  <a:tcPr anchor="ctr"/>
                </a:tc>
                <a:tc>
                  <a:txBody>
                    <a:bodyPr/>
                    <a:lstStyle/>
                    <a:p>
                      <a:pPr algn="ctr"/>
                      <a:r>
                        <a:rPr lang="en-AU" sz="3200" dirty="0"/>
                        <a:t>10, 0</a:t>
                      </a:r>
                    </a:p>
                  </a:txBody>
                  <a:tcPr anchor="ctr"/>
                </a:tc>
                <a:extLst>
                  <a:ext uri="{0D108BD9-81ED-4DB2-BD59-A6C34878D82A}">
                    <a16:rowId xmlns:a16="http://schemas.microsoft.com/office/drawing/2014/main" val="760569646"/>
                  </a:ext>
                </a:extLst>
              </a:tr>
              <a:tr h="1296339">
                <a:tc vMerge="1">
                  <a:txBody>
                    <a:bodyPr/>
                    <a:lstStyle/>
                    <a:p>
                      <a:endParaRPr lang="en-AU" dirty="0"/>
                    </a:p>
                  </a:txBody>
                  <a:tcPr/>
                </a:tc>
                <a:tc>
                  <a:txBody>
                    <a:bodyPr/>
                    <a:lstStyle/>
                    <a:p>
                      <a:pPr algn="ctr"/>
                      <a:r>
                        <a:rPr lang="en-AU" sz="3200" dirty="0"/>
                        <a:t>Swerve</a:t>
                      </a:r>
                    </a:p>
                  </a:txBody>
                  <a:tcPr anchor="ctr"/>
                </a:tc>
                <a:tc>
                  <a:txBody>
                    <a:bodyPr/>
                    <a:lstStyle/>
                    <a:p>
                      <a:pPr algn="ctr"/>
                      <a:r>
                        <a:rPr lang="en-AU" sz="3200" dirty="0"/>
                        <a:t>0, 10</a:t>
                      </a:r>
                    </a:p>
                  </a:txBody>
                  <a:tcPr anchor="ctr"/>
                </a:tc>
                <a:tc>
                  <a:txBody>
                    <a:bodyPr/>
                    <a:lstStyle/>
                    <a:p>
                      <a:pPr algn="ctr"/>
                      <a:r>
                        <a:rPr lang="en-AU" sz="3200" dirty="0"/>
                        <a:t>1, 1</a:t>
                      </a:r>
                    </a:p>
                  </a:txBody>
                  <a:tcPr anchor="ctr"/>
                </a:tc>
                <a:extLst>
                  <a:ext uri="{0D108BD9-81ED-4DB2-BD59-A6C34878D82A}">
                    <a16:rowId xmlns:a16="http://schemas.microsoft.com/office/drawing/2014/main" val="317172294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extLst>
              <p:ext uri="{D42A27DB-BD31-4B8C-83A1-F6EECF244321}">
                <p14:modId xmlns:p14="http://schemas.microsoft.com/office/powerpoint/2010/main" val="2496447972"/>
              </p:ext>
            </p:extLst>
          </p:nvPr>
        </p:nvGraphicFramePr>
        <p:xfrm>
          <a:off x="1596000" y="1088999"/>
          <a:ext cx="9000000" cy="4680001"/>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Straight</a:t>
                      </a:r>
                    </a:p>
                  </a:txBody>
                  <a:tcPr anchor="ctr"/>
                </a:tc>
                <a:tc>
                  <a:txBody>
                    <a:bodyPr/>
                    <a:lstStyle/>
                    <a:p>
                      <a:pPr algn="ctr"/>
                      <a:r>
                        <a:rPr lang="en-AU" sz="3200" dirty="0"/>
                        <a:t>Swerve</a:t>
                      </a:r>
                    </a:p>
                  </a:txBody>
                  <a:tcPr anchor="ctr"/>
                </a:tc>
                <a:extLst>
                  <a:ext uri="{0D108BD9-81ED-4DB2-BD59-A6C34878D82A}">
                    <a16:rowId xmlns:a16="http://schemas.microsoft.com/office/drawing/2014/main" val="346916963"/>
                  </a:ext>
                </a:extLst>
              </a:tr>
              <a:tr h="1296339">
                <a:tc rowSpan="2">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Straight</a:t>
                      </a:r>
                    </a:p>
                  </a:txBody>
                  <a:tcPr anchor="ctr"/>
                </a:tc>
                <a:tc>
                  <a:txBody>
                    <a:bodyPr/>
                    <a:lstStyle/>
                    <a:p>
                      <a:pPr algn="ctr"/>
                      <a:r>
                        <a:rPr lang="en-AU" sz="3200" dirty="0"/>
                        <a:t>-100,-100</a:t>
                      </a:r>
                    </a:p>
                  </a:txBody>
                  <a:tcPr anchor="ctr"/>
                </a:tc>
                <a:tc>
                  <a:txBody>
                    <a:bodyPr/>
                    <a:lstStyle/>
                    <a:p>
                      <a:pPr algn="ctr"/>
                      <a:r>
                        <a:rPr lang="en-AU" sz="3200" dirty="0"/>
                        <a:t>10, 0</a:t>
                      </a:r>
                    </a:p>
                  </a:txBody>
                  <a:tcPr anchor="ctr"/>
                </a:tc>
                <a:extLst>
                  <a:ext uri="{0D108BD9-81ED-4DB2-BD59-A6C34878D82A}">
                    <a16:rowId xmlns:a16="http://schemas.microsoft.com/office/drawing/2014/main" val="760569646"/>
                  </a:ext>
                </a:extLst>
              </a:tr>
              <a:tr h="1296339">
                <a:tc vMerge="1">
                  <a:txBody>
                    <a:bodyPr/>
                    <a:lstStyle/>
                    <a:p>
                      <a:endParaRPr lang="en-AU" dirty="0"/>
                    </a:p>
                  </a:txBody>
                  <a:tcPr/>
                </a:tc>
                <a:tc>
                  <a:txBody>
                    <a:bodyPr/>
                    <a:lstStyle/>
                    <a:p>
                      <a:pPr algn="ctr"/>
                      <a:r>
                        <a:rPr lang="en-AU" sz="3200" dirty="0"/>
                        <a:t>Swerve</a:t>
                      </a:r>
                    </a:p>
                  </a:txBody>
                  <a:tcPr anchor="ctr"/>
                </a:tc>
                <a:tc>
                  <a:txBody>
                    <a:bodyPr/>
                    <a:lstStyle/>
                    <a:p>
                      <a:pPr algn="ctr"/>
                      <a:r>
                        <a:rPr lang="en-AU" sz="3200" dirty="0"/>
                        <a:t>0, 10</a:t>
                      </a:r>
                    </a:p>
                  </a:txBody>
                  <a:tcPr anchor="ctr"/>
                </a:tc>
                <a:tc>
                  <a:txBody>
                    <a:bodyPr/>
                    <a:lstStyle/>
                    <a:p>
                      <a:pPr algn="ctr"/>
                      <a:r>
                        <a:rPr lang="en-AU" sz="3200" dirty="0"/>
                        <a:t>1, 1</a:t>
                      </a:r>
                    </a:p>
                  </a:txBody>
                  <a:tcPr anchor="ctr"/>
                </a:tc>
                <a:extLst>
                  <a:ext uri="{0D108BD9-81ED-4DB2-BD59-A6C34878D82A}">
                    <a16:rowId xmlns:a16="http://schemas.microsoft.com/office/drawing/2014/main" val="3171722940"/>
                  </a:ext>
                </a:extLst>
              </a:tr>
            </a:tbl>
          </a:graphicData>
        </a:graphic>
      </p:graphicFrame>
      <p:sp>
        <p:nvSpPr>
          <p:cNvPr id="5" name="Oval 4">
            <a:extLst>
              <a:ext uri="{FF2B5EF4-FFF2-40B4-BE49-F238E27FC236}">
                <a16:creationId xmlns:a16="http://schemas.microsoft.com/office/drawing/2014/main" id="{0205B382-50CB-0782-0A55-05BA50637FA0}"/>
              </a:ext>
            </a:extLst>
          </p:cNvPr>
          <p:cNvSpPr/>
          <p:nvPr/>
        </p:nvSpPr>
        <p:spPr>
          <a:xfrm>
            <a:off x="8816092" y="347009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2CFD20CF-19D8-438B-E84E-ED7DB62C36E3}"/>
              </a:ext>
            </a:extLst>
          </p:cNvPr>
          <p:cNvSpPr/>
          <p:nvPr/>
        </p:nvSpPr>
        <p:spPr>
          <a:xfrm>
            <a:off x="9453900" y="347009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Oval 6">
            <a:extLst>
              <a:ext uri="{FF2B5EF4-FFF2-40B4-BE49-F238E27FC236}">
                <a16:creationId xmlns:a16="http://schemas.microsoft.com/office/drawing/2014/main" id="{A911459B-4D7A-8E41-1A3A-E8A835B29233}"/>
              </a:ext>
            </a:extLst>
          </p:cNvPr>
          <p:cNvSpPr/>
          <p:nvPr/>
        </p:nvSpPr>
        <p:spPr>
          <a:xfrm>
            <a:off x="6370843" y="476768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756ED229-0CDC-5BE9-7C92-1BD624EFEFF6}"/>
              </a:ext>
            </a:extLst>
          </p:cNvPr>
          <p:cNvSpPr/>
          <p:nvPr/>
        </p:nvSpPr>
        <p:spPr>
          <a:xfrm>
            <a:off x="7090843" y="476768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12307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nvGraphicFramePr>
        <p:xfrm>
          <a:off x="1596000" y="1088999"/>
          <a:ext cx="9000000" cy="3383662"/>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Straight</a:t>
                      </a:r>
                    </a:p>
                  </a:txBody>
                  <a:tcPr anchor="ctr"/>
                </a:tc>
                <a:tc>
                  <a:txBody>
                    <a:bodyPr/>
                    <a:lstStyle/>
                    <a:p>
                      <a:pPr algn="ctr"/>
                      <a:r>
                        <a:rPr lang="en-AU" sz="3200" dirty="0"/>
                        <a:t>Swerve</a:t>
                      </a:r>
                    </a:p>
                  </a:txBody>
                  <a:tcPr anchor="ctr"/>
                </a:tc>
                <a:extLst>
                  <a:ext uri="{0D108BD9-81ED-4DB2-BD59-A6C34878D82A}">
                    <a16:rowId xmlns:a16="http://schemas.microsoft.com/office/drawing/2014/main" val="346916963"/>
                  </a:ext>
                </a:extLst>
              </a:tr>
              <a:tr h="1296339">
                <a:tc>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Straight</a:t>
                      </a:r>
                    </a:p>
                  </a:txBody>
                  <a:tcPr anchor="ctr"/>
                </a:tc>
                <a:tc>
                  <a:txBody>
                    <a:bodyPr/>
                    <a:lstStyle/>
                    <a:p>
                      <a:pPr algn="ctr"/>
                      <a:r>
                        <a:rPr lang="en-AU" sz="3200" dirty="0"/>
                        <a:t>-100,-100</a:t>
                      </a:r>
                    </a:p>
                  </a:txBody>
                  <a:tcPr anchor="ctr"/>
                </a:tc>
                <a:tc>
                  <a:txBody>
                    <a:bodyPr/>
                    <a:lstStyle/>
                    <a:p>
                      <a:pPr algn="ctr"/>
                      <a:r>
                        <a:rPr lang="en-AU" sz="3200" dirty="0"/>
                        <a:t>10, 0</a:t>
                      </a:r>
                    </a:p>
                  </a:txBody>
                  <a:tcPr anchor="ctr"/>
                </a:tc>
                <a:extLst>
                  <a:ext uri="{0D108BD9-81ED-4DB2-BD59-A6C34878D82A}">
                    <a16:rowId xmlns:a16="http://schemas.microsoft.com/office/drawing/2014/main" val="760569646"/>
                  </a:ext>
                </a:extLst>
              </a:tr>
            </a:tbl>
          </a:graphicData>
        </a:graphic>
      </p:graphicFrame>
    </p:spTree>
    <p:extLst>
      <p:ext uri="{BB962C8B-B14F-4D97-AF65-F5344CB8AC3E}">
        <p14:creationId xmlns:p14="http://schemas.microsoft.com/office/powerpoint/2010/main" val="1660092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9">
            <a:extLst>
              <a:ext uri="{FF2B5EF4-FFF2-40B4-BE49-F238E27FC236}">
                <a16:creationId xmlns:a16="http://schemas.microsoft.com/office/drawing/2014/main" id="{48343635-3625-4C4F-BA0E-DA2B029F9875}"/>
              </a:ext>
            </a:extLst>
          </p:cNvPr>
          <p:cNvGraphicFramePr>
            <a:graphicFrameLocks noGrp="1"/>
          </p:cNvGraphicFramePr>
          <p:nvPr>
            <p:extLst>
              <p:ext uri="{D42A27DB-BD31-4B8C-83A1-F6EECF244321}">
                <p14:modId xmlns:p14="http://schemas.microsoft.com/office/powerpoint/2010/main" val="2296027621"/>
              </p:ext>
            </p:extLst>
          </p:nvPr>
        </p:nvGraphicFramePr>
        <p:xfrm>
          <a:off x="1596000" y="1088999"/>
          <a:ext cx="9000000" cy="3383662"/>
        </p:xfrm>
        <a:graphic>
          <a:graphicData uri="http://schemas.openxmlformats.org/drawingml/2006/table">
            <a:tbl>
              <a:tblPr firstRow="1" bandRow="1">
                <a:tableStyleId>{5940675A-B579-460E-94D1-54222C63F5DA}</a:tableStyleId>
              </a:tblPr>
              <a:tblGrid>
                <a:gridCol w="2079642">
                  <a:extLst>
                    <a:ext uri="{9D8B030D-6E8A-4147-A177-3AD203B41FA5}">
                      <a16:colId xmlns:a16="http://schemas.microsoft.com/office/drawing/2014/main" val="1749691553"/>
                    </a:ext>
                  </a:extLst>
                </a:gridCol>
                <a:gridCol w="2306786">
                  <a:extLst>
                    <a:ext uri="{9D8B030D-6E8A-4147-A177-3AD203B41FA5}">
                      <a16:colId xmlns:a16="http://schemas.microsoft.com/office/drawing/2014/main" val="2798250081"/>
                    </a:ext>
                  </a:extLst>
                </a:gridCol>
                <a:gridCol w="2306786">
                  <a:extLst>
                    <a:ext uri="{9D8B030D-6E8A-4147-A177-3AD203B41FA5}">
                      <a16:colId xmlns:a16="http://schemas.microsoft.com/office/drawing/2014/main" val="279386115"/>
                    </a:ext>
                  </a:extLst>
                </a:gridCol>
                <a:gridCol w="2306786">
                  <a:extLst>
                    <a:ext uri="{9D8B030D-6E8A-4147-A177-3AD203B41FA5}">
                      <a16:colId xmlns:a16="http://schemas.microsoft.com/office/drawing/2014/main" val="3764468409"/>
                    </a:ext>
                  </a:extLst>
                </a:gridCol>
              </a:tblGrid>
              <a:tr h="790984">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algn="ctr"/>
                      <a:r>
                        <a:rPr lang="en-AU" sz="3200" dirty="0"/>
                        <a:t>Player 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hMerge="1">
                  <a:txBody>
                    <a:bodyPr/>
                    <a:lstStyle/>
                    <a:p>
                      <a:pPr algn="ctr"/>
                      <a:endParaRPr lang="en-AU" dirty="0"/>
                    </a:p>
                  </a:txBody>
                  <a:tcPr/>
                </a:tc>
                <a:extLst>
                  <a:ext uri="{0D108BD9-81ED-4DB2-BD59-A6C34878D82A}">
                    <a16:rowId xmlns:a16="http://schemas.microsoft.com/office/drawing/2014/main" val="3606522360"/>
                  </a:ext>
                </a:extLst>
              </a:tr>
              <a:tr h="1296339">
                <a:tc>
                  <a:txBody>
                    <a:bodyPr/>
                    <a:lstStyle/>
                    <a:p>
                      <a:endParaRPr lang="en-AU" sz="3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AU" sz="3200"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algn="ctr"/>
                      <a:r>
                        <a:rPr lang="en-AU" sz="3200" dirty="0"/>
                        <a:t>Straight</a:t>
                      </a:r>
                    </a:p>
                  </a:txBody>
                  <a:tcPr anchor="ctr"/>
                </a:tc>
                <a:tc>
                  <a:txBody>
                    <a:bodyPr/>
                    <a:lstStyle/>
                    <a:p>
                      <a:pPr algn="ctr"/>
                      <a:r>
                        <a:rPr lang="en-AU" sz="3200" dirty="0"/>
                        <a:t>Swerve</a:t>
                      </a:r>
                    </a:p>
                  </a:txBody>
                  <a:tcPr anchor="ctr"/>
                </a:tc>
                <a:extLst>
                  <a:ext uri="{0D108BD9-81ED-4DB2-BD59-A6C34878D82A}">
                    <a16:rowId xmlns:a16="http://schemas.microsoft.com/office/drawing/2014/main" val="346916963"/>
                  </a:ext>
                </a:extLst>
              </a:tr>
              <a:tr h="1296339">
                <a:tc>
                  <a:txBody>
                    <a:bodyPr/>
                    <a:lstStyle/>
                    <a:p>
                      <a:pPr algn="r"/>
                      <a:r>
                        <a:rPr lang="en-AU" sz="3200" dirty="0"/>
                        <a:t>Player A</a:t>
                      </a:r>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AU" sz="3200" dirty="0"/>
                        <a:t>Straight</a:t>
                      </a:r>
                    </a:p>
                  </a:txBody>
                  <a:tcPr anchor="ctr"/>
                </a:tc>
                <a:tc>
                  <a:txBody>
                    <a:bodyPr/>
                    <a:lstStyle/>
                    <a:p>
                      <a:pPr algn="ctr"/>
                      <a:r>
                        <a:rPr lang="en-AU" sz="3200" dirty="0"/>
                        <a:t>-100,-100</a:t>
                      </a:r>
                    </a:p>
                  </a:txBody>
                  <a:tcPr anchor="ctr"/>
                </a:tc>
                <a:tc>
                  <a:txBody>
                    <a:bodyPr/>
                    <a:lstStyle/>
                    <a:p>
                      <a:pPr algn="ctr"/>
                      <a:r>
                        <a:rPr lang="en-AU" sz="3200" dirty="0"/>
                        <a:t>10, 0</a:t>
                      </a:r>
                    </a:p>
                  </a:txBody>
                  <a:tcPr anchor="ctr"/>
                </a:tc>
                <a:extLst>
                  <a:ext uri="{0D108BD9-81ED-4DB2-BD59-A6C34878D82A}">
                    <a16:rowId xmlns:a16="http://schemas.microsoft.com/office/drawing/2014/main" val="760569646"/>
                  </a:ext>
                </a:extLst>
              </a:tr>
            </a:tbl>
          </a:graphicData>
        </a:graphic>
      </p:graphicFrame>
      <p:sp>
        <p:nvSpPr>
          <p:cNvPr id="2" name="Oval 1">
            <a:extLst>
              <a:ext uri="{FF2B5EF4-FFF2-40B4-BE49-F238E27FC236}">
                <a16:creationId xmlns:a16="http://schemas.microsoft.com/office/drawing/2014/main" id="{D52C00A3-F963-1083-172A-2E288056BEBA}"/>
              </a:ext>
            </a:extLst>
          </p:cNvPr>
          <p:cNvSpPr/>
          <p:nvPr/>
        </p:nvSpPr>
        <p:spPr>
          <a:xfrm>
            <a:off x="8816092" y="347009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Oval 3">
            <a:extLst>
              <a:ext uri="{FF2B5EF4-FFF2-40B4-BE49-F238E27FC236}">
                <a16:creationId xmlns:a16="http://schemas.microsoft.com/office/drawing/2014/main" id="{06DAA8FB-6D7F-E310-1AAD-7BE4A19E296E}"/>
              </a:ext>
            </a:extLst>
          </p:cNvPr>
          <p:cNvSpPr/>
          <p:nvPr/>
        </p:nvSpPr>
        <p:spPr>
          <a:xfrm>
            <a:off x="9453900" y="347009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Oval 4">
            <a:extLst>
              <a:ext uri="{FF2B5EF4-FFF2-40B4-BE49-F238E27FC236}">
                <a16:creationId xmlns:a16="http://schemas.microsoft.com/office/drawing/2014/main" id="{AF8E57C4-CD99-C3A0-B78C-445F7EEC2559}"/>
              </a:ext>
            </a:extLst>
          </p:cNvPr>
          <p:cNvSpPr/>
          <p:nvPr/>
        </p:nvSpPr>
        <p:spPr>
          <a:xfrm>
            <a:off x="6401721" y="3470095"/>
            <a:ext cx="720000" cy="720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3442633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 Placeholder 39">
            <a:extLst>
              <a:ext uri="{FF2B5EF4-FFF2-40B4-BE49-F238E27FC236}">
                <a16:creationId xmlns:a16="http://schemas.microsoft.com/office/drawing/2014/main" id="{14EC6037-8274-9CA7-829D-AA65601865AF}"/>
              </a:ext>
            </a:extLst>
          </p:cNvPr>
          <p:cNvSpPr>
            <a:spLocks noGrp="1"/>
          </p:cNvSpPr>
          <p:nvPr>
            <p:ph type="body" idx="12"/>
          </p:nvPr>
        </p:nvSpPr>
        <p:spPr/>
        <p:txBody>
          <a:bodyPr/>
          <a:lstStyle/>
          <a:p>
            <a:pPr>
              <a:lnSpc>
                <a:spcPct val="110000"/>
              </a:lnSpc>
              <a:spcAft>
                <a:spcPts val="1200"/>
              </a:spcAft>
              <a:buClr>
                <a:srgbClr val="0000FF"/>
              </a:buClr>
              <a:tabLst>
                <a:tab pos="288169" algn="l"/>
              </a:tabLst>
            </a:pPr>
            <a:r>
              <a:rPr lang="en-AU" sz="3200" i="1" dirty="0"/>
              <a:t>I call it the Madman Theory, Bob. I want the North Vietnamese to believe I've reached the point where I might do anything to stop the war. We'll just slip the word to them that, "for God's sake, you know Nixon is obsessed about communism. We can't restrain him when he's angry—and he has his hand on the nuclear button" and Ho Chi Minh himself will be in Paris in two days begging for peace.</a:t>
            </a:r>
          </a:p>
          <a:p>
            <a:pPr algn="r">
              <a:lnSpc>
                <a:spcPct val="110000"/>
              </a:lnSpc>
              <a:spcAft>
                <a:spcPts val="1200"/>
              </a:spcAft>
              <a:buClr>
                <a:srgbClr val="0000FF"/>
              </a:buClr>
              <a:tabLst>
                <a:tab pos="288169" algn="l"/>
              </a:tabLst>
            </a:pPr>
            <a:r>
              <a:rPr lang="en-AU" sz="3200" dirty="0"/>
              <a:t>Richard Nixon</a:t>
            </a:r>
          </a:p>
          <a:p>
            <a:pPr>
              <a:lnSpc>
                <a:spcPct val="110000"/>
              </a:lnSpc>
              <a:spcAft>
                <a:spcPts val="1200"/>
              </a:spcAft>
              <a:buClr>
                <a:srgbClr val="0000FF"/>
              </a:buClr>
              <a:tabLst>
                <a:tab pos="288169" algn="l"/>
              </a:tabLst>
            </a:pPr>
            <a:endParaRPr lang="en-AU" sz="3200" dirty="0"/>
          </a:p>
          <a:p>
            <a:pPr>
              <a:lnSpc>
                <a:spcPct val="110000"/>
              </a:lnSpc>
              <a:spcAft>
                <a:spcPts val="1200"/>
              </a:spcAft>
              <a:buClr>
                <a:srgbClr val="0000FF"/>
              </a:buClr>
              <a:tabLst>
                <a:tab pos="288169" algn="l"/>
              </a:tabLst>
            </a:pPr>
            <a:endParaRPr lang="en-AU" sz="3200" dirty="0"/>
          </a:p>
        </p:txBody>
      </p:sp>
      <p:sp>
        <p:nvSpPr>
          <p:cNvPr id="4" name="TextBox 3">
            <a:extLst>
              <a:ext uri="{FF2B5EF4-FFF2-40B4-BE49-F238E27FC236}">
                <a16:creationId xmlns:a16="http://schemas.microsoft.com/office/drawing/2014/main" id="{E90F9C60-17E4-384B-23C2-A118CB5557B7}"/>
              </a:ext>
            </a:extLst>
          </p:cNvPr>
          <p:cNvSpPr txBox="1"/>
          <p:nvPr/>
        </p:nvSpPr>
        <p:spPr>
          <a:xfrm>
            <a:off x="11805007" y="6236413"/>
            <a:ext cx="184731" cy="369332"/>
          </a:xfrm>
          <a:prstGeom prst="rect">
            <a:avLst/>
          </a:prstGeom>
          <a:noFill/>
        </p:spPr>
        <p:txBody>
          <a:bodyPr wrap="none" rtlCol="0">
            <a:spAutoFit/>
          </a:bodyPr>
          <a:lstStyle/>
          <a:p>
            <a:endParaRPr lang="en-A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130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130438"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130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130438"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
        <p:nvSpPr>
          <p:cNvPr id="2" name="Oval 1">
            <a:extLst>
              <a:ext uri="{FF2B5EF4-FFF2-40B4-BE49-F238E27FC236}">
                <a16:creationId xmlns:a16="http://schemas.microsoft.com/office/drawing/2014/main" id="{9F16AFF3-0B96-58FB-899F-F8094263C414}"/>
              </a:ext>
            </a:extLst>
          </p:cNvPr>
          <p:cNvSpPr/>
          <p:nvPr/>
        </p:nvSpPr>
        <p:spPr>
          <a:xfrm>
            <a:off x="9475570" y="2731927"/>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0692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130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130438"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
        <p:nvSpPr>
          <p:cNvPr id="2" name="Oval 1">
            <a:extLst>
              <a:ext uri="{FF2B5EF4-FFF2-40B4-BE49-F238E27FC236}">
                <a16:creationId xmlns:a16="http://schemas.microsoft.com/office/drawing/2014/main" id="{9F16AFF3-0B96-58FB-899F-F8094263C414}"/>
              </a:ext>
            </a:extLst>
          </p:cNvPr>
          <p:cNvSpPr/>
          <p:nvPr/>
        </p:nvSpPr>
        <p:spPr>
          <a:xfrm>
            <a:off x="9475570" y="2731927"/>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C644DBFF-0ED6-E69E-3598-82253C38776B}"/>
              </a:ext>
            </a:extLst>
          </p:cNvPr>
          <p:cNvSpPr/>
          <p:nvPr/>
        </p:nvSpPr>
        <p:spPr>
          <a:xfrm>
            <a:off x="9785462" y="2731927"/>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63AB1645-A266-4241-FD9E-B4EBAECBDC62}"/>
              </a:ext>
            </a:extLst>
          </p:cNvPr>
          <p:cNvSpPr/>
          <p:nvPr/>
        </p:nvSpPr>
        <p:spPr>
          <a:xfrm>
            <a:off x="6788368" y="3948885"/>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785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13043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130438"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xmlns="">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
        <p:nvSpPr>
          <p:cNvPr id="2" name="Oval 1">
            <a:extLst>
              <a:ext uri="{FF2B5EF4-FFF2-40B4-BE49-F238E27FC236}">
                <a16:creationId xmlns:a16="http://schemas.microsoft.com/office/drawing/2014/main" id="{9F16AFF3-0B96-58FB-899F-F8094263C414}"/>
              </a:ext>
            </a:extLst>
          </p:cNvPr>
          <p:cNvSpPr/>
          <p:nvPr/>
        </p:nvSpPr>
        <p:spPr>
          <a:xfrm>
            <a:off x="9475570" y="2731927"/>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C644DBFF-0ED6-E69E-3598-82253C38776B}"/>
              </a:ext>
            </a:extLst>
          </p:cNvPr>
          <p:cNvSpPr/>
          <p:nvPr/>
        </p:nvSpPr>
        <p:spPr>
          <a:xfrm>
            <a:off x="9785462" y="2731927"/>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63AB1645-A266-4241-FD9E-B4EBAECBDC62}"/>
              </a:ext>
            </a:extLst>
          </p:cNvPr>
          <p:cNvSpPr/>
          <p:nvPr/>
        </p:nvSpPr>
        <p:spPr>
          <a:xfrm>
            <a:off x="6788368" y="3948885"/>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A0FCC518-E7E0-2566-BFD8-5632E6E028F8}"/>
              </a:ext>
            </a:extLst>
          </p:cNvPr>
          <p:cNvSpPr/>
          <p:nvPr/>
        </p:nvSpPr>
        <p:spPr>
          <a:xfrm>
            <a:off x="6451526" y="3947516"/>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5354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9639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(−1+3=2</m:t>
                      </m:r>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963999"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Tree>
    <p:extLst>
      <p:ext uri="{BB962C8B-B14F-4D97-AF65-F5344CB8AC3E}">
        <p14:creationId xmlns:p14="http://schemas.microsoft.com/office/powerpoint/2010/main" val="219653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9639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(−1+3=2,−1)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963999"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
        <p:nvSpPr>
          <p:cNvPr id="2" name="Oval 1">
            <a:extLst>
              <a:ext uri="{FF2B5EF4-FFF2-40B4-BE49-F238E27FC236}">
                <a16:creationId xmlns:a16="http://schemas.microsoft.com/office/drawing/2014/main" id="{AC3B2728-35DA-1657-3C15-48AAC84FB812}"/>
              </a:ext>
            </a:extLst>
          </p:cNvPr>
          <p:cNvSpPr/>
          <p:nvPr/>
        </p:nvSpPr>
        <p:spPr>
          <a:xfrm>
            <a:off x="10467958" y="1225031"/>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90414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7574EF83-E412-6F48-CEE9-2A9A0E10FE1B}"/>
              </a:ext>
            </a:extLst>
          </p:cNvPr>
          <p:cNvCxnSpPr>
            <a:cxnSpLocks/>
          </p:cNvCxnSpPr>
          <p:nvPr/>
        </p:nvCxnSpPr>
        <p:spPr>
          <a:xfrm flipV="1">
            <a:off x="1790731" y="2960505"/>
            <a:ext cx="1846156" cy="9040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9FFFA9D-598C-3A1C-AC00-9364B4D99409}"/>
              </a:ext>
            </a:extLst>
          </p:cNvPr>
          <p:cNvSpPr txBox="1"/>
          <p:nvPr/>
        </p:nvSpPr>
        <p:spPr>
          <a:xfrm>
            <a:off x="690169" y="368902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CCA8FB27-6BAC-C262-544A-3F72A979D101}"/>
                  </a:ext>
                </a:extLst>
              </p:cNvPr>
              <p:cNvSpPr txBox="1"/>
              <p:nvPr/>
            </p:nvSpPr>
            <p:spPr>
              <a:xfrm>
                <a:off x="6451526" y="3948885"/>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36" name="TextBox 35">
                <a:extLst>
                  <a:ext uri="{FF2B5EF4-FFF2-40B4-BE49-F238E27FC236}">
                    <a16:creationId xmlns:a16="http://schemas.microsoft.com/office/drawing/2014/main" id="{CCA8FB27-6BAC-C262-544A-3F72A979D101}"/>
                  </a:ext>
                </a:extLst>
              </p:cNvPr>
              <p:cNvSpPr txBox="1">
                <a:spLocks noRot="1" noChangeAspect="1" noMove="1" noResize="1" noEditPoints="1" noAdjustHandles="1" noChangeArrowheads="1" noChangeShapeType="1" noTextEdit="1"/>
              </p:cNvSpPr>
              <p:nvPr/>
            </p:nvSpPr>
            <p:spPr>
              <a:xfrm>
                <a:off x="6451526" y="3948885"/>
                <a:ext cx="745717" cy="369332"/>
              </a:xfrm>
              <a:prstGeom prst="rect">
                <a:avLst/>
              </a:prstGeom>
              <a:blipFill>
                <a:blip r:embed="rId2"/>
                <a:stretch>
                  <a:fillRect b="-20690"/>
                </a:stretch>
              </a:blipFill>
            </p:spPr>
            <p:txBody>
              <a:bodyPr/>
              <a:lstStyle/>
              <a:p>
                <a:r>
                  <a:rPr lang="en-AU">
                    <a:noFill/>
                  </a:rPr>
                  <a:t> </a:t>
                </a:r>
              </a:p>
            </p:txBody>
          </p:sp>
        </mc:Fallback>
      </mc:AlternateContent>
      <p:cxnSp>
        <p:nvCxnSpPr>
          <p:cNvPr id="37" name="Straight Connector 36">
            <a:extLst>
              <a:ext uri="{FF2B5EF4-FFF2-40B4-BE49-F238E27FC236}">
                <a16:creationId xmlns:a16="http://schemas.microsoft.com/office/drawing/2014/main" id="{38FFE169-01A3-F322-985C-2FE27DFB429B}"/>
              </a:ext>
            </a:extLst>
          </p:cNvPr>
          <p:cNvCxnSpPr>
            <a:cxnSpLocks/>
          </p:cNvCxnSpPr>
          <p:nvPr/>
        </p:nvCxnSpPr>
        <p:spPr>
          <a:xfrm>
            <a:off x="1790731" y="3851060"/>
            <a:ext cx="1846156" cy="10080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07EA385-E507-C53B-AC3C-BDCE818BA5B2}"/>
              </a:ext>
            </a:extLst>
          </p:cNvPr>
          <p:cNvSpPr txBox="1"/>
          <p:nvPr/>
        </p:nvSpPr>
        <p:spPr>
          <a:xfrm>
            <a:off x="1945780" y="4493388"/>
            <a:ext cx="102944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No threat</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9" name="TextBox 38">
            <a:extLst>
              <a:ext uri="{FF2B5EF4-FFF2-40B4-BE49-F238E27FC236}">
                <a16:creationId xmlns:a16="http://schemas.microsoft.com/office/drawing/2014/main" id="{66F87D1F-FCCB-ED63-DB6B-7D883755A0F9}"/>
              </a:ext>
            </a:extLst>
          </p:cNvPr>
          <p:cNvSpPr txBox="1"/>
          <p:nvPr/>
        </p:nvSpPr>
        <p:spPr>
          <a:xfrm>
            <a:off x="4709704" y="2096669"/>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0" name="TextBox 39">
            <a:extLst>
              <a:ext uri="{FF2B5EF4-FFF2-40B4-BE49-F238E27FC236}">
                <a16:creationId xmlns:a16="http://schemas.microsoft.com/office/drawing/2014/main" id="{93F5AFCC-7BB3-A953-E885-B4A91367D8F1}"/>
              </a:ext>
            </a:extLst>
          </p:cNvPr>
          <p:cNvSpPr txBox="1"/>
          <p:nvPr/>
        </p:nvSpPr>
        <p:spPr>
          <a:xfrm>
            <a:off x="3629322" y="2731927"/>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1" name="Straight Connector 40">
            <a:extLst>
              <a:ext uri="{FF2B5EF4-FFF2-40B4-BE49-F238E27FC236}">
                <a16:creationId xmlns:a16="http://schemas.microsoft.com/office/drawing/2014/main" id="{9ED3D747-C53B-3E69-D0E1-7920E0940FDA}"/>
              </a:ext>
            </a:extLst>
          </p:cNvPr>
          <p:cNvCxnSpPr>
            <a:cxnSpLocks/>
          </p:cNvCxnSpPr>
          <p:nvPr/>
        </p:nvCxnSpPr>
        <p:spPr>
          <a:xfrm flipV="1">
            <a:off x="4753607" y="2197780"/>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F4590D9-763A-9BC7-A191-1A0E5850B330}"/>
              </a:ext>
            </a:extLst>
          </p:cNvPr>
          <p:cNvCxnSpPr>
            <a:cxnSpLocks/>
          </p:cNvCxnSpPr>
          <p:nvPr/>
        </p:nvCxnSpPr>
        <p:spPr>
          <a:xfrm>
            <a:off x="4753607" y="291914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E7A55DA9-39A9-7222-25D6-390A0065E962}"/>
              </a:ext>
            </a:extLst>
          </p:cNvPr>
          <p:cNvSpPr txBox="1"/>
          <p:nvPr/>
        </p:nvSpPr>
        <p:spPr>
          <a:xfrm>
            <a:off x="1877153" y="2581989"/>
            <a:ext cx="150478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Threatens to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4" name="TextBox 43">
            <a:extLst>
              <a:ext uri="{FF2B5EF4-FFF2-40B4-BE49-F238E27FC236}">
                <a16:creationId xmlns:a16="http://schemas.microsoft.com/office/drawing/2014/main" id="{841F22B7-3449-0AD7-7994-BC28CF59BF9C}"/>
              </a:ext>
            </a:extLst>
          </p:cNvPr>
          <p:cNvSpPr txBox="1"/>
          <p:nvPr/>
        </p:nvSpPr>
        <p:spPr>
          <a:xfrm>
            <a:off x="4718686" y="3393017"/>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27D419E-7CDA-2FA1-3F67-B975865503D4}"/>
                  </a:ext>
                </a:extLst>
              </p:cNvPr>
              <p:cNvSpPr txBox="1"/>
              <p:nvPr/>
            </p:nvSpPr>
            <p:spPr>
              <a:xfrm>
                <a:off x="6451526" y="3439938"/>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45" name="TextBox 44">
                <a:extLst>
                  <a:ext uri="{FF2B5EF4-FFF2-40B4-BE49-F238E27FC236}">
                    <a16:creationId xmlns:a16="http://schemas.microsoft.com/office/drawing/2014/main" id="{B27D419E-7CDA-2FA1-3F67-B975865503D4}"/>
                  </a:ext>
                </a:extLst>
              </p:cNvPr>
              <p:cNvSpPr txBox="1">
                <a:spLocks noRot="1" noChangeAspect="1" noMove="1" noResize="1" noEditPoints="1" noAdjustHandles="1" noChangeArrowheads="1" noChangeShapeType="1" noTextEdit="1"/>
              </p:cNvSpPr>
              <p:nvPr/>
            </p:nvSpPr>
            <p:spPr>
              <a:xfrm>
                <a:off x="6451526" y="3439938"/>
                <a:ext cx="745717" cy="369332"/>
              </a:xfrm>
              <a:prstGeom prst="rect">
                <a:avLst/>
              </a:prstGeom>
              <a:blipFill>
                <a:blip r:embed="rId3"/>
                <a:stretch>
                  <a:fillRect b="-20000"/>
                </a:stretch>
              </a:blipFill>
            </p:spPr>
            <p:txBody>
              <a:bodyPr/>
              <a:lstStyle/>
              <a:p>
                <a:r>
                  <a:rPr lang="en-AU">
                    <a:noFill/>
                  </a:rPr>
                  <a:t> </a:t>
                </a:r>
              </a:p>
            </p:txBody>
          </p:sp>
        </mc:Fallback>
      </mc:AlternateContent>
      <p:sp>
        <p:nvSpPr>
          <p:cNvPr id="46" name="TextBox 45">
            <a:extLst>
              <a:ext uri="{FF2B5EF4-FFF2-40B4-BE49-F238E27FC236}">
                <a16:creationId xmlns:a16="http://schemas.microsoft.com/office/drawing/2014/main" id="{890B98B6-5C89-5C7D-E2AC-741882384FCC}"/>
              </a:ext>
            </a:extLst>
          </p:cNvPr>
          <p:cNvSpPr txBox="1"/>
          <p:nvPr/>
        </p:nvSpPr>
        <p:spPr>
          <a:xfrm>
            <a:off x="7741673" y="1351795"/>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47" name="TextBox 46">
            <a:extLst>
              <a:ext uri="{FF2B5EF4-FFF2-40B4-BE49-F238E27FC236}">
                <a16:creationId xmlns:a16="http://schemas.microsoft.com/office/drawing/2014/main" id="{8EA53B5B-2D33-6DA6-74D2-C132C5DBC3D2}"/>
              </a:ext>
            </a:extLst>
          </p:cNvPr>
          <p:cNvSpPr txBox="1"/>
          <p:nvPr/>
        </p:nvSpPr>
        <p:spPr>
          <a:xfrm>
            <a:off x="6617388" y="2000751"/>
            <a:ext cx="1184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Customer</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48" name="Straight Connector 47">
            <a:extLst>
              <a:ext uri="{FF2B5EF4-FFF2-40B4-BE49-F238E27FC236}">
                <a16:creationId xmlns:a16="http://schemas.microsoft.com/office/drawing/2014/main" id="{1E565CE8-D4B7-6E85-7D02-FEE3A7323CAC}"/>
              </a:ext>
            </a:extLst>
          </p:cNvPr>
          <p:cNvCxnSpPr>
            <a:cxnSpLocks/>
          </p:cNvCxnSpPr>
          <p:nvPr/>
        </p:nvCxnSpPr>
        <p:spPr>
          <a:xfrm flipV="1">
            <a:off x="7741673" y="1466604"/>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AB1CD51-389F-43F8-49B9-C2E2D8C562DE}"/>
              </a:ext>
            </a:extLst>
          </p:cNvPr>
          <p:cNvCxnSpPr>
            <a:cxnSpLocks/>
          </p:cNvCxnSpPr>
          <p:nvPr/>
        </p:nvCxnSpPr>
        <p:spPr>
          <a:xfrm>
            <a:off x="7741673" y="2187973"/>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A7F4000-0C6C-F9B5-D782-4ECDF1128FFC}"/>
              </a:ext>
            </a:extLst>
          </p:cNvPr>
          <p:cNvSpPr txBox="1"/>
          <p:nvPr/>
        </p:nvSpPr>
        <p:spPr>
          <a:xfrm>
            <a:off x="7966252" y="2615723"/>
            <a:ext cx="1184940"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Does not complain</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35154CC4-C787-E0EB-89C1-EFBF36FF16EE}"/>
                  </a:ext>
                </a:extLst>
              </p:cNvPr>
              <p:cNvSpPr txBox="1"/>
              <p:nvPr/>
            </p:nvSpPr>
            <p:spPr>
              <a:xfrm>
                <a:off x="9455751" y="2737942"/>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(1,2)</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1" name="TextBox 50">
                <a:extLst>
                  <a:ext uri="{FF2B5EF4-FFF2-40B4-BE49-F238E27FC236}">
                    <a16:creationId xmlns:a16="http://schemas.microsoft.com/office/drawing/2014/main" id="{35154CC4-C787-E0EB-89C1-EFBF36FF16EE}"/>
                  </a:ext>
                </a:extLst>
              </p:cNvPr>
              <p:cNvSpPr txBox="1">
                <a:spLocks noRot="1" noChangeAspect="1" noMove="1" noResize="1" noEditPoints="1" noAdjustHandles="1" noChangeArrowheads="1" noChangeShapeType="1" noTextEdit="1"/>
              </p:cNvSpPr>
              <p:nvPr/>
            </p:nvSpPr>
            <p:spPr>
              <a:xfrm>
                <a:off x="9455751" y="2737942"/>
                <a:ext cx="745717" cy="369332"/>
              </a:xfrm>
              <a:prstGeom prst="rect">
                <a:avLst/>
              </a:prstGeom>
              <a:blipFill>
                <a:blip r:embed="rId4"/>
                <a:stretch>
                  <a:fillRect b="-2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5E90604-A5F2-08C0-AC10-980B16AD0BB6}"/>
                  </a:ext>
                </a:extLst>
              </p:cNvPr>
              <p:cNvSpPr txBox="1"/>
              <p:nvPr/>
            </p:nvSpPr>
            <p:spPr>
              <a:xfrm>
                <a:off x="9455751" y="1225031"/>
                <a:ext cx="196399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(−1+3=2,−1)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2" name="TextBox 51">
                <a:extLst>
                  <a:ext uri="{FF2B5EF4-FFF2-40B4-BE49-F238E27FC236}">
                    <a16:creationId xmlns:a16="http://schemas.microsoft.com/office/drawing/2014/main" id="{45E90604-A5F2-08C0-AC10-980B16AD0BB6}"/>
                  </a:ext>
                </a:extLst>
              </p:cNvPr>
              <p:cNvSpPr txBox="1">
                <a:spLocks noRot="1" noChangeAspect="1" noMove="1" noResize="1" noEditPoints="1" noAdjustHandles="1" noChangeArrowheads="1" noChangeShapeType="1" noTextEdit="1"/>
              </p:cNvSpPr>
              <p:nvPr/>
            </p:nvSpPr>
            <p:spPr>
              <a:xfrm>
                <a:off x="9455751" y="1225031"/>
                <a:ext cx="1963999" cy="369332"/>
              </a:xfrm>
              <a:prstGeom prst="rect">
                <a:avLst/>
              </a:prstGeom>
              <a:blipFill>
                <a:blip r:embed="rId5"/>
                <a:stretch>
                  <a:fillRect b="-16667"/>
                </a:stretch>
              </a:blipFill>
            </p:spPr>
            <p:txBody>
              <a:bodyPr/>
              <a:lstStyle/>
              <a:p>
                <a:r>
                  <a:rPr lang="en-AU">
                    <a:noFill/>
                  </a:rPr>
                  <a:t> </a:t>
                </a:r>
              </a:p>
            </p:txBody>
          </p:sp>
        </mc:Fallback>
      </mc:AlternateContent>
      <p:sp>
        <p:nvSpPr>
          <p:cNvPr id="53" name="TextBox 52">
            <a:extLst>
              <a:ext uri="{FF2B5EF4-FFF2-40B4-BE49-F238E27FC236}">
                <a16:creationId xmlns:a16="http://schemas.microsoft.com/office/drawing/2014/main" id="{53C75DB7-B655-6258-21F7-760A6BB45396}"/>
              </a:ext>
            </a:extLst>
          </p:cNvPr>
          <p:cNvSpPr txBox="1"/>
          <p:nvPr/>
        </p:nvSpPr>
        <p:spPr>
          <a:xfrm>
            <a:off x="4693546" y="4037118"/>
            <a:ext cx="151076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Bad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4" name="TextBox 53">
            <a:extLst>
              <a:ext uri="{FF2B5EF4-FFF2-40B4-BE49-F238E27FC236}">
                <a16:creationId xmlns:a16="http://schemas.microsoft.com/office/drawing/2014/main" id="{1AF8759E-299F-8E6E-1E69-47B92CE6D7B6}"/>
              </a:ext>
            </a:extLst>
          </p:cNvPr>
          <p:cNvSpPr txBox="1"/>
          <p:nvPr/>
        </p:nvSpPr>
        <p:spPr>
          <a:xfrm>
            <a:off x="3613164" y="4672376"/>
            <a:ext cx="11721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solidFill>
                  <a:srgbClr val="000000"/>
                </a:solidFill>
                <a:latin typeface="Arial" panose="020B0604020202020204"/>
              </a:rPr>
              <a:t>Company</a:t>
            </a:r>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55" name="Straight Connector 54">
            <a:extLst>
              <a:ext uri="{FF2B5EF4-FFF2-40B4-BE49-F238E27FC236}">
                <a16:creationId xmlns:a16="http://schemas.microsoft.com/office/drawing/2014/main" id="{8A32C257-F4AD-E067-5A08-F4838482009D}"/>
              </a:ext>
            </a:extLst>
          </p:cNvPr>
          <p:cNvCxnSpPr>
            <a:cxnSpLocks/>
          </p:cNvCxnSpPr>
          <p:nvPr/>
        </p:nvCxnSpPr>
        <p:spPr>
          <a:xfrm flipV="1">
            <a:off x="4737449" y="4138229"/>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ABEA1-D364-0978-DB07-3412D104AF6B}"/>
              </a:ext>
            </a:extLst>
          </p:cNvPr>
          <p:cNvCxnSpPr>
            <a:cxnSpLocks/>
          </p:cNvCxnSpPr>
          <p:nvPr/>
        </p:nvCxnSpPr>
        <p:spPr>
          <a:xfrm>
            <a:off x="4737449" y="4859598"/>
            <a:ext cx="180000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323B9CF-1789-BF00-E2B4-4FB20F19FAF1}"/>
              </a:ext>
            </a:extLst>
          </p:cNvPr>
          <p:cNvSpPr txBox="1"/>
          <p:nvPr/>
        </p:nvSpPr>
        <p:spPr>
          <a:xfrm>
            <a:off x="4702528" y="5333466"/>
            <a:ext cx="157643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1600" dirty="0">
                <a:solidFill>
                  <a:srgbClr val="000000"/>
                </a:solidFill>
                <a:latin typeface="Arial" panose="020B0604020202020204"/>
              </a:rPr>
              <a:t>Good service</a:t>
            </a:r>
            <a:endParaRPr kumimoji="0" lang="en-AU" sz="16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42B66EC2-D8C9-7326-641F-98C278581C88}"/>
                  </a:ext>
                </a:extLst>
              </p:cNvPr>
              <p:cNvSpPr txBox="1"/>
              <p:nvPr/>
            </p:nvSpPr>
            <p:spPr>
              <a:xfrm>
                <a:off x="6451527" y="5409567"/>
                <a:ext cx="74571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AU"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(2,1)</m:t>
                      </m:r>
                    </m:oMath>
                  </m:oMathPara>
                </a14:m>
                <a:endParaRPr kumimoji="0" lang="en-AU"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mc:Choice>
        <mc:Fallback>
          <p:sp>
            <p:nvSpPr>
              <p:cNvPr id="58" name="TextBox 57">
                <a:extLst>
                  <a:ext uri="{FF2B5EF4-FFF2-40B4-BE49-F238E27FC236}">
                    <a16:creationId xmlns:a16="http://schemas.microsoft.com/office/drawing/2014/main" id="{42B66EC2-D8C9-7326-641F-98C278581C88}"/>
                  </a:ext>
                </a:extLst>
              </p:cNvPr>
              <p:cNvSpPr txBox="1">
                <a:spLocks noRot="1" noChangeAspect="1" noMove="1" noResize="1" noEditPoints="1" noAdjustHandles="1" noChangeArrowheads="1" noChangeShapeType="1" noTextEdit="1"/>
              </p:cNvSpPr>
              <p:nvPr/>
            </p:nvSpPr>
            <p:spPr>
              <a:xfrm>
                <a:off x="6451527" y="5409567"/>
                <a:ext cx="745717" cy="369332"/>
              </a:xfrm>
              <a:prstGeom prst="rect">
                <a:avLst/>
              </a:prstGeom>
              <a:blipFill>
                <a:blip r:embed="rId3"/>
                <a:stretch>
                  <a:fillRect b="-16129"/>
                </a:stretch>
              </a:blipFill>
            </p:spPr>
            <p:txBody>
              <a:bodyPr/>
              <a:lstStyle/>
              <a:p>
                <a:r>
                  <a:rPr lang="en-AU">
                    <a:noFill/>
                  </a:rPr>
                  <a:t> </a:t>
                </a:r>
              </a:p>
            </p:txBody>
          </p:sp>
        </mc:Fallback>
      </mc:AlternateContent>
      <p:sp>
        <p:nvSpPr>
          <p:cNvPr id="2" name="Oval 1">
            <a:extLst>
              <a:ext uri="{FF2B5EF4-FFF2-40B4-BE49-F238E27FC236}">
                <a16:creationId xmlns:a16="http://schemas.microsoft.com/office/drawing/2014/main" id="{AC3B2728-35DA-1657-3C15-48AAC84FB812}"/>
              </a:ext>
            </a:extLst>
          </p:cNvPr>
          <p:cNvSpPr/>
          <p:nvPr/>
        </p:nvSpPr>
        <p:spPr>
          <a:xfrm>
            <a:off x="10467958" y="1225031"/>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Oval 2">
            <a:extLst>
              <a:ext uri="{FF2B5EF4-FFF2-40B4-BE49-F238E27FC236}">
                <a16:creationId xmlns:a16="http://schemas.microsoft.com/office/drawing/2014/main" id="{19C4FA36-7E90-5AD2-0BF1-A1ACC0B2D2FE}"/>
              </a:ext>
            </a:extLst>
          </p:cNvPr>
          <p:cNvSpPr/>
          <p:nvPr/>
        </p:nvSpPr>
        <p:spPr>
          <a:xfrm>
            <a:off x="6763334" y="3429000"/>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0EEFC471-D3E9-6E96-9C3F-EB0364C6E430}"/>
              </a:ext>
            </a:extLst>
          </p:cNvPr>
          <p:cNvSpPr/>
          <p:nvPr/>
        </p:nvSpPr>
        <p:spPr>
          <a:xfrm>
            <a:off x="6784668" y="3960536"/>
            <a:ext cx="396000" cy="396000"/>
          </a:xfrm>
          <a:prstGeom prst="ellipse">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581395017"/>
      </p:ext>
    </p:extLst>
  </p:cSld>
  <p:clrMapOvr>
    <a:masterClrMapping/>
  </p:clrMapOvr>
</p:sld>
</file>

<file path=ppt/theme/theme1.xml><?xml version="1.0" encoding="utf-8"?>
<a:theme xmlns:a="http://schemas.openxmlformats.org/drawingml/2006/main" name="Office Theme">
  <a:themeElements>
    <a:clrScheme name="211">
      <a:dk1>
        <a:srgbClr val="000000"/>
      </a:dk1>
      <a:lt1>
        <a:srgbClr val="FFFFFF"/>
      </a:lt1>
      <a:dk2>
        <a:srgbClr val="323232"/>
      </a:dk2>
      <a:lt2>
        <a:srgbClr val="B2B2B2"/>
      </a:lt2>
      <a:accent1>
        <a:srgbClr val="0F4BEB"/>
      </a:accent1>
      <a:accent2>
        <a:srgbClr val="FF2305"/>
      </a:accent2>
      <a:accent3>
        <a:srgbClr val="000000"/>
      </a:accent3>
      <a:accent4>
        <a:srgbClr val="FAF528"/>
      </a:accent4>
      <a:accent5>
        <a:srgbClr val="09D369"/>
      </a:accent5>
      <a:accent6>
        <a:srgbClr val="FF9600"/>
      </a:accent6>
      <a:hlink>
        <a:srgbClr val="00B7E0"/>
      </a:hlink>
      <a:folHlink>
        <a:srgbClr val="00B7E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 UTS Powerpoint template_16x9_C" id="{EA956CE0-7F49-FD41-9C98-C395F5454CD1}" vid="{8DF70025-42FC-C04B-AAEE-317C2426C9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5661</TotalTime>
  <Words>445</Words>
  <Application>Microsoft Macintosh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Behavioural Economics 23005</dc:title>
  <dc:creator>Jason Collins</dc:creator>
  <cp:lastModifiedBy>Jason Collins</cp:lastModifiedBy>
  <cp:revision>28</cp:revision>
  <dcterms:created xsi:type="dcterms:W3CDTF">2022-02-14T06:08:26Z</dcterms:created>
  <dcterms:modified xsi:type="dcterms:W3CDTF">2023-04-28T05:50:55Z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a4f0713-8a76-46fc-9033-3e1b6c45971d_Enabled">
    <vt:lpwstr>true</vt:lpwstr>
  </property>
  <property fmtid="{D5CDD505-2E9C-101B-9397-08002B2CF9AE}" pid="3" name="MSIP_Label_ba4f0713-8a76-46fc-9033-3e1b6c45971d_SetDate">
    <vt:lpwstr>2021-06-10T03:39:58Z</vt:lpwstr>
  </property>
  <property fmtid="{D5CDD505-2E9C-101B-9397-08002B2CF9AE}" pid="4" name="MSIP_Label_ba4f0713-8a76-46fc-9033-3e1b6c45971d_Method">
    <vt:lpwstr>Privileged</vt:lpwstr>
  </property>
  <property fmtid="{D5CDD505-2E9C-101B-9397-08002B2CF9AE}" pid="5" name="MSIP_Label_ba4f0713-8a76-46fc-9033-3e1b6c45971d_Name">
    <vt:lpwstr>UTS-Public</vt:lpwstr>
  </property>
  <property fmtid="{D5CDD505-2E9C-101B-9397-08002B2CF9AE}" pid="6" name="MSIP_Label_ba4f0713-8a76-46fc-9033-3e1b6c45971d_SiteId">
    <vt:lpwstr>e8911c26-cf9f-4a9c-878e-527807be8791</vt:lpwstr>
  </property>
  <property fmtid="{D5CDD505-2E9C-101B-9397-08002B2CF9AE}" pid="7" name="MSIP_Label_ba4f0713-8a76-46fc-9033-3e1b6c45971d_ActionId">
    <vt:lpwstr>6ab3b3b8-caa6-4a18-863c-f302df8f3726</vt:lpwstr>
  </property>
  <property fmtid="{D5CDD505-2E9C-101B-9397-08002B2CF9AE}" pid="8" name="MSIP_Label_ba4f0713-8a76-46fc-9033-3e1b6c45971d_ContentBits">
    <vt:lpwstr>0</vt:lpwstr>
  </property>
</Properties>
</file>