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77" r:id="rId2"/>
    <p:sldId id="407" r:id="rId3"/>
    <p:sldId id="451" r:id="rId4"/>
    <p:sldId id="458" r:id="rId5"/>
    <p:sldId id="459" r:id="rId6"/>
    <p:sldId id="460" r:id="rId7"/>
    <p:sldId id="301" r:id="rId8"/>
    <p:sldId id="289" r:id="rId9"/>
    <p:sldId id="461" r:id="rId10"/>
    <p:sldId id="462" r:id="rId11"/>
    <p:sldId id="463" r:id="rId12"/>
    <p:sldId id="309" r:id="rId13"/>
    <p:sldId id="311" r:id="rId14"/>
    <p:sldId id="466" r:id="rId15"/>
    <p:sldId id="467" r:id="rId16"/>
    <p:sldId id="468" r:id="rId17"/>
    <p:sldId id="469" r:id="rId18"/>
    <p:sldId id="470" r:id="rId19"/>
    <p:sldId id="471" r:id="rId20"/>
    <p:sldId id="4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lena Woo" initials="HW" lastIdx="1" clrIdx="0">
    <p:extLst>
      <p:ext uri="{19B8F6BF-5375-455C-9EA6-DF929625EA0E}">
        <p15:presenceInfo xmlns:p15="http://schemas.microsoft.com/office/powerpoint/2012/main" userId="S::helena.woo@uts.edu.au::84ffa4a4-9cb2-4822-a498-72962478cf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F2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18"/>
    <p:restoredTop sz="96327"/>
  </p:normalViewPr>
  <p:slideViewPr>
    <p:cSldViewPr snapToGrid="0" snapToObjects="1">
      <p:cViewPr varScale="1">
        <p:scale>
          <a:sx n="128" d="100"/>
          <a:sy n="128" d="100"/>
        </p:scale>
        <p:origin x="352" y="176"/>
      </p:cViewPr>
      <p:guideLst/>
    </p:cSldViewPr>
  </p:slideViewPr>
  <p:outlineViewPr>
    <p:cViewPr>
      <p:scale>
        <a:sx n="33" d="100"/>
        <a:sy n="33" d="100"/>
      </p:scale>
      <p:origin x="0" y="-13608"/>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1" d="100"/>
          <a:sy n="111" d="100"/>
        </p:scale>
        <p:origin x="228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27BE0-8D26-2C46-B592-87513771FDEF}" type="datetimeFigureOut">
              <a:rPr lang="en-US" smtClean="0"/>
              <a:t>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64B19-607B-B942-B14B-DB932692D378}" type="slidenum">
              <a:rPr lang="en-US" smtClean="0"/>
              <a:t>‹#›</a:t>
            </a:fld>
            <a:endParaRPr lang="en-US"/>
          </a:p>
        </p:txBody>
      </p:sp>
    </p:spTree>
    <p:extLst>
      <p:ext uri="{BB962C8B-B14F-4D97-AF65-F5344CB8AC3E}">
        <p14:creationId xmlns:p14="http://schemas.microsoft.com/office/powerpoint/2010/main" val="101514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1388298"/>
            <a:ext cx="10957594" cy="4081404"/>
          </a:xfrm>
        </p:spPr>
        <p:txBody>
          <a:bodyPr/>
          <a:lstStyle>
            <a:lvl1pPr marL="0" indent="0">
              <a:lnSpc>
                <a:spcPct val="100000"/>
              </a:lnSpc>
              <a:spcBef>
                <a:spcPts val="0"/>
              </a:spcBef>
              <a:spcAft>
                <a:spcPts val="1500"/>
              </a:spcAft>
              <a:buFont typeface="Arial" panose="020B0604020202020204" pitchFamily="34" charset="0"/>
              <a:buNone/>
              <a:defRPr lang="en-AU" sz="18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err="1"/>
              <a:t>Pelignis</a:t>
            </a:r>
            <a:endParaRPr lang="en-AU" dirty="0">
              <a:effectLst/>
              <a:latin typeface="Helvetica" pitchFamily="2" charset="0"/>
            </a:endParaRPr>
          </a:p>
        </p:txBody>
      </p:sp>
    </p:spTree>
    <p:extLst>
      <p:ext uri="{BB962C8B-B14F-4D97-AF65-F5344CB8AC3E}">
        <p14:creationId xmlns:p14="http://schemas.microsoft.com/office/powerpoint/2010/main" val="50164004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259A-862A-C714-8B37-4C741E0015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F354404A-6330-1D79-193F-67117B5C9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B6AEA5DF-5671-B96A-34B9-F29612996E3D}"/>
              </a:ext>
            </a:extLst>
          </p:cNvPr>
          <p:cNvSpPr>
            <a:spLocks noGrp="1"/>
          </p:cNvSpPr>
          <p:nvPr>
            <p:ph type="dt" sz="half" idx="10"/>
          </p:nvPr>
        </p:nvSpPr>
        <p:spPr/>
        <p:txBody>
          <a:bodyPr/>
          <a:lstStyle/>
          <a:p>
            <a:fld id="{6C876AAF-4C5E-E547-8420-8ED8389F8055}" type="datetimeFigureOut">
              <a:rPr lang="en-AU" smtClean="0"/>
              <a:t>20/10/2023</a:t>
            </a:fld>
            <a:endParaRPr lang="en-AU"/>
          </a:p>
        </p:txBody>
      </p:sp>
      <p:sp>
        <p:nvSpPr>
          <p:cNvPr id="5" name="Footer Placeholder 4">
            <a:extLst>
              <a:ext uri="{FF2B5EF4-FFF2-40B4-BE49-F238E27FC236}">
                <a16:creationId xmlns:a16="http://schemas.microsoft.com/office/drawing/2014/main" id="{1A03DA8B-42A5-B989-6F4C-19A3AC2D55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959936F-8CF8-4D5D-85A8-22C2D218213B}"/>
              </a:ext>
            </a:extLst>
          </p:cNvPr>
          <p:cNvSpPr>
            <a:spLocks noGrp="1"/>
          </p:cNvSpPr>
          <p:nvPr>
            <p:ph type="sldNum" sz="quarter" idx="12"/>
          </p:nvPr>
        </p:nvSpPr>
        <p:spPr/>
        <p:txBody>
          <a:bodyPr/>
          <a:lstStyle/>
          <a:p>
            <a:fld id="{C998949E-BB66-2742-87B9-7A31AE9D54A2}" type="slidenum">
              <a:rPr lang="en-AU" smtClean="0"/>
              <a:t>‹#›</a:t>
            </a:fld>
            <a:endParaRPr lang="en-AU"/>
          </a:p>
        </p:txBody>
      </p:sp>
    </p:spTree>
    <p:extLst>
      <p:ext uri="{BB962C8B-B14F-4D97-AF65-F5344CB8AC3E}">
        <p14:creationId xmlns:p14="http://schemas.microsoft.com/office/powerpoint/2010/main" val="19011713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838200" y="710636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8E1AB-6A0A-AC44-83B9-9FAC961E3C28}" type="datetimeFigureOut">
              <a:rPr lang="en-US" smtClean="0"/>
              <a:t>10/20/23</a:t>
            </a:fld>
            <a:endParaRPr lang="en-US"/>
          </a:p>
        </p:txBody>
      </p:sp>
      <p:sp>
        <p:nvSpPr>
          <p:cNvPr id="5" name="Footer Placeholder 4"/>
          <p:cNvSpPr>
            <a:spLocks noGrp="1"/>
          </p:cNvSpPr>
          <p:nvPr>
            <p:ph type="ftr" sz="quarter" idx="3"/>
          </p:nvPr>
        </p:nvSpPr>
        <p:spPr>
          <a:xfrm>
            <a:off x="4038600" y="710636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1FA37-3D95-DD4F-A79E-5508DFB6D295}"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727" r:id="rId1"/>
    <p:sldLayoutId id="2147483733" r:id="rId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issors&#10;&#10;Description automatically generated">
            <a:extLst>
              <a:ext uri="{FF2B5EF4-FFF2-40B4-BE49-F238E27FC236}">
                <a16:creationId xmlns:a16="http://schemas.microsoft.com/office/drawing/2014/main" id="{16105EC4-C0D7-DE54-AC00-A7E315088D77}"/>
              </a:ext>
            </a:extLst>
          </p:cNvPr>
          <p:cNvPicPr>
            <a:picLocks noChangeAspect="1"/>
          </p:cNvPicPr>
          <p:nvPr/>
        </p:nvPicPr>
        <p:blipFill>
          <a:blip r:embed="rId2"/>
          <a:stretch>
            <a:fillRect/>
          </a:stretch>
        </p:blipFill>
        <p:spPr>
          <a:xfrm>
            <a:off x="6705030" y="1754966"/>
            <a:ext cx="5103034" cy="5103034"/>
          </a:xfrm>
          <a:prstGeom prst="rect">
            <a:avLst/>
          </a:prstGeom>
        </p:spPr>
      </p:pic>
      <p:sp>
        <p:nvSpPr>
          <p:cNvPr id="18" name="TextBox 17">
            <a:extLst>
              <a:ext uri="{FF2B5EF4-FFF2-40B4-BE49-F238E27FC236}">
                <a16:creationId xmlns:a16="http://schemas.microsoft.com/office/drawing/2014/main" id="{8758E506-6248-D58E-EA86-8A56C2A86BE8}"/>
              </a:ext>
            </a:extLst>
          </p:cNvPr>
          <p:cNvSpPr txBox="1"/>
          <p:nvPr/>
        </p:nvSpPr>
        <p:spPr>
          <a:xfrm>
            <a:off x="749696" y="953856"/>
            <a:ext cx="4404195" cy="769441"/>
          </a:xfrm>
          <a:prstGeom prst="rect">
            <a:avLst/>
          </a:prstGeom>
          <a:noFill/>
        </p:spPr>
        <p:txBody>
          <a:bodyPr wrap="square" rtlCol="0">
            <a:spAutoFit/>
          </a:bodyPr>
          <a:lstStyle/>
          <a:p>
            <a:r>
              <a:rPr lang="en-AU" sz="4400" dirty="0"/>
              <a:t>Level-k thinking</a:t>
            </a:r>
          </a:p>
        </p:txBody>
      </p:sp>
      <p:sp>
        <p:nvSpPr>
          <p:cNvPr id="19" name="TextBox 18">
            <a:extLst>
              <a:ext uri="{FF2B5EF4-FFF2-40B4-BE49-F238E27FC236}">
                <a16:creationId xmlns:a16="http://schemas.microsoft.com/office/drawing/2014/main" id="{C0D8F90F-A8DA-E166-40D9-DA72817DF913}"/>
              </a:ext>
            </a:extLst>
          </p:cNvPr>
          <p:cNvSpPr txBox="1"/>
          <p:nvPr/>
        </p:nvSpPr>
        <p:spPr>
          <a:xfrm>
            <a:off x="749694" y="2431183"/>
            <a:ext cx="4252383" cy="1477328"/>
          </a:xfrm>
          <a:prstGeom prst="rect">
            <a:avLst/>
          </a:prstGeom>
          <a:noFill/>
        </p:spPr>
        <p:txBody>
          <a:bodyPr wrap="none" rtlCol="0">
            <a:spAutoFit/>
          </a:bodyPr>
          <a:lstStyle/>
          <a:p>
            <a:endParaRPr lang="en-AU" dirty="0"/>
          </a:p>
          <a:p>
            <a:r>
              <a:rPr lang="en-AU" sz="2400" dirty="0"/>
              <a:t>Notes on Behavioural Economics</a:t>
            </a:r>
          </a:p>
          <a:p>
            <a:endParaRPr lang="en-AU" sz="2400" dirty="0"/>
          </a:p>
          <a:p>
            <a:r>
              <a:rPr lang="en-AU" sz="2400" dirty="0"/>
              <a:t>Jason Collins</a:t>
            </a:r>
          </a:p>
        </p:txBody>
      </p:sp>
    </p:spTree>
    <p:extLst>
      <p:ext uri="{BB962C8B-B14F-4D97-AF65-F5344CB8AC3E}">
        <p14:creationId xmlns:p14="http://schemas.microsoft.com/office/powerpoint/2010/main" val="230183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609967-AD46-B369-C74E-012D7468D64A}"/>
              </a:ext>
            </a:extLst>
          </p:cNvPr>
          <p:cNvSpPr txBox="1"/>
          <p:nvPr/>
        </p:nvSpPr>
        <p:spPr>
          <a:xfrm>
            <a:off x="1287227" y="1662545"/>
            <a:ext cx="4826962" cy="841834"/>
          </a:xfrm>
          <a:prstGeom prst="rect">
            <a:avLst/>
          </a:prstGeom>
          <a:noFill/>
        </p:spPr>
        <p:txBody>
          <a:bodyPr wrap="none" rtlCol="0">
            <a:spAutoFit/>
          </a:bodyPr>
          <a:lstStyle/>
          <a:p>
            <a:pPr marR="254193">
              <a:lnSpc>
                <a:spcPct val="110000"/>
              </a:lnSpc>
              <a:spcAft>
                <a:spcPts val="1200"/>
              </a:spcAft>
            </a:pPr>
            <a:r>
              <a:rPr lang="en-AU" sz="4800" dirty="0">
                <a:cs typeface="Arial"/>
              </a:rPr>
              <a:t>Level-1 player A</a:t>
            </a:r>
          </a:p>
        </p:txBody>
      </p:sp>
      <mc:AlternateContent xmlns:mc="http://schemas.openxmlformats.org/markup-compatibility/2006" xmlns:a14="http://schemas.microsoft.com/office/drawing/2010/main">
        <mc:Choice Requires="a14">
          <p:sp>
            <p:nvSpPr>
              <p:cNvPr id="5" name="Text Placeholder 24">
                <a:extLst>
                  <a:ext uri="{FF2B5EF4-FFF2-40B4-BE49-F238E27FC236}">
                    <a16:creationId xmlns:a16="http://schemas.microsoft.com/office/drawing/2014/main" id="{AA359A94-41CE-A634-9483-DD5974A93283}"/>
                  </a:ext>
                </a:extLst>
              </p:cNvPr>
              <p:cNvSpPr txBox="1">
                <a:spLocks/>
              </p:cNvSpPr>
              <p:nvPr/>
            </p:nvSpPr>
            <p:spPr>
              <a:xfrm>
                <a:off x="1287227" y="3189665"/>
                <a:ext cx="9925059" cy="2470906"/>
              </a:xfrm>
              <a:prstGeom prst="rect">
                <a:avLst/>
              </a:prstGeom>
            </p:spPr>
            <p:txBody>
              <a:bodyPr vert="horz" lIns="91440" tIns="45720" rIns="91440" bIns="45720" numCol="1" rtlCol="0">
                <a:noAutofit/>
              </a:bodyPr>
              <a:lstStyle>
                <a:lvl1pPr marL="0" indent="0" algn="l" defTabSz="914400" rtl="0" eaLnBrk="1" latinLnBrk="0" hangingPunct="1">
                  <a:lnSpc>
                    <a:spcPct val="100000"/>
                  </a:lnSpc>
                  <a:spcBef>
                    <a:spcPts val="0"/>
                  </a:spcBef>
                  <a:spcAft>
                    <a:spcPts val="15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AU" sz="2400" dirty="0">
                    <a:solidFill>
                      <a:srgbClr val="000000"/>
                    </a:solidFill>
                    <a:latin typeface="Source Sans Pro" panose="020B0503030403020204" pitchFamily="34" charset="0"/>
                  </a:rPr>
                  <a:t>E</a:t>
                </a:r>
                <a:r>
                  <a:rPr lang="en-AU" sz="2400" b="0" i="0" dirty="0">
                    <a:solidFill>
                      <a:srgbClr val="000000"/>
                    </a:solidFill>
                    <a:effectLst/>
                    <a:latin typeface="Source Sans Pro" panose="020B0503030403020204" pitchFamily="34" charset="0"/>
                  </a:rPr>
                  <a:t>xpected payoff from playing work is:</a:t>
                </a:r>
              </a:p>
              <a:p>
                <a:pPr algn="l"/>
                <a14:m>
                  <m:oMathPara xmlns:m="http://schemas.openxmlformats.org/officeDocument/2006/math">
                    <m:oMathParaPr>
                      <m:jc m:val="centerGroup"/>
                    </m:oMathParaPr>
                    <m:oMath xmlns:m="http://schemas.openxmlformats.org/officeDocument/2006/math">
                      <m:f>
                        <m:fPr>
                          <m:ctrlPr>
                            <a:rPr lang="en-AU" sz="2400" b="0" i="1" smtClean="0">
                              <a:solidFill>
                                <a:srgbClr val="000000"/>
                              </a:solidFill>
                              <a:effectLst/>
                              <a:latin typeface="Cambria Math" panose="02040503050406030204" pitchFamily="18" charset="0"/>
                            </a:rPr>
                          </m:ctrlPr>
                        </m:fPr>
                        <m:num>
                          <m:r>
                            <a:rPr lang="en-AU" sz="2400" b="0" i="1" smtClean="0">
                              <a:solidFill>
                                <a:srgbClr val="000000"/>
                              </a:solidFill>
                              <a:effectLst/>
                              <a:latin typeface="Cambria Math" panose="02040503050406030204" pitchFamily="18" charset="0"/>
                            </a:rPr>
                            <m:t>1</m:t>
                          </m:r>
                        </m:num>
                        <m:den>
                          <m:r>
                            <a:rPr lang="en-AU" sz="2400" b="0" i="1" smtClean="0">
                              <a:solidFill>
                                <a:srgbClr val="000000"/>
                              </a:solidFill>
                              <a:effectLst/>
                              <a:latin typeface="Cambria Math" panose="02040503050406030204" pitchFamily="18" charset="0"/>
                            </a:rPr>
                            <m:t>2</m:t>
                          </m:r>
                        </m:den>
                      </m:f>
                      <m:r>
                        <a:rPr lang="en-AU" sz="2400" b="0" i="1" smtClean="0">
                          <a:solidFill>
                            <a:srgbClr val="000000"/>
                          </a:solidFill>
                          <a:effectLst/>
                          <a:latin typeface="Cambria Math" panose="02040503050406030204" pitchFamily="18" charset="0"/>
                        </a:rPr>
                        <m:t> </m:t>
                      </m:r>
                      <m:r>
                        <a:rPr lang="en-AU" sz="2400" b="0" i="1" smtClean="0">
                          <a:solidFill>
                            <a:srgbClr val="000000"/>
                          </a:solidFill>
                          <a:effectLst/>
                          <a:latin typeface="Cambria Math" panose="02040503050406030204" pitchFamily="18" charset="0"/>
                          <a:ea typeface="Cambria Math" panose="02040503050406030204" pitchFamily="18" charset="0"/>
                        </a:rPr>
                        <m:t>× 7+</m:t>
                      </m:r>
                      <m:f>
                        <m:fPr>
                          <m:ctrlPr>
                            <a:rPr lang="en-AU" sz="2400" b="0" i="1" smtClean="0">
                              <a:solidFill>
                                <a:srgbClr val="000000"/>
                              </a:solidFill>
                              <a:effectLst/>
                              <a:latin typeface="Cambria Math" panose="02040503050406030204" pitchFamily="18" charset="0"/>
                              <a:ea typeface="Cambria Math" panose="02040503050406030204" pitchFamily="18" charset="0"/>
                            </a:rPr>
                          </m:ctrlPr>
                        </m:fPr>
                        <m:num>
                          <m:r>
                            <a:rPr lang="en-AU" sz="2400" b="0" i="1" smtClean="0">
                              <a:solidFill>
                                <a:srgbClr val="000000"/>
                              </a:solidFill>
                              <a:effectLst/>
                              <a:latin typeface="Cambria Math" panose="02040503050406030204" pitchFamily="18" charset="0"/>
                              <a:ea typeface="Cambria Math" panose="02040503050406030204" pitchFamily="18" charset="0"/>
                            </a:rPr>
                            <m:t>1</m:t>
                          </m:r>
                        </m:num>
                        <m:den>
                          <m:r>
                            <a:rPr lang="en-AU" sz="2400" b="0" i="1" smtClean="0">
                              <a:solidFill>
                                <a:srgbClr val="000000"/>
                              </a:solidFill>
                              <a:effectLst/>
                              <a:latin typeface="Cambria Math" panose="02040503050406030204" pitchFamily="18" charset="0"/>
                              <a:ea typeface="Cambria Math" panose="02040503050406030204" pitchFamily="18" charset="0"/>
                            </a:rPr>
                            <m:t>2</m:t>
                          </m:r>
                        </m:den>
                      </m:f>
                      <m:r>
                        <a:rPr lang="en-AU" sz="2400" b="0" i="1" smtClean="0">
                          <a:solidFill>
                            <a:srgbClr val="000000"/>
                          </a:solidFill>
                          <a:effectLst/>
                          <a:latin typeface="Cambria Math" panose="02040503050406030204" pitchFamily="18" charset="0"/>
                          <a:ea typeface="Cambria Math" panose="02040503050406030204" pitchFamily="18" charset="0"/>
                        </a:rPr>
                        <m:t> × 1=4</m:t>
                      </m:r>
                    </m:oMath>
                  </m:oMathPara>
                </a14:m>
                <a:endParaRPr lang="en-AU" sz="2400" b="0" i="0" dirty="0">
                  <a:solidFill>
                    <a:srgbClr val="000000"/>
                  </a:solidFill>
                  <a:effectLst/>
                  <a:latin typeface="Source Sans Pro" panose="020B0503030403020204" pitchFamily="34" charset="0"/>
                </a:endParaRPr>
              </a:p>
              <a:p>
                <a:pPr algn="l"/>
                <a:r>
                  <a:rPr lang="en-AU" sz="2400" dirty="0">
                    <a:solidFill>
                      <a:srgbClr val="000000"/>
                    </a:solidFill>
                    <a:latin typeface="Source Sans Pro" panose="020B0503030403020204" pitchFamily="34" charset="0"/>
                  </a:rPr>
                  <a:t>E</a:t>
                </a:r>
                <a:r>
                  <a:rPr lang="en-AU" sz="2400" b="0" i="0" dirty="0">
                    <a:solidFill>
                      <a:srgbClr val="000000"/>
                    </a:solidFill>
                    <a:effectLst/>
                    <a:latin typeface="Source Sans Pro" panose="020B0503030403020204" pitchFamily="34" charset="0"/>
                  </a:rPr>
                  <a:t>xpected payoff from playing shirk is:</a:t>
                </a:r>
              </a:p>
              <a:p>
                <a:pPr algn="l"/>
                <a14:m>
                  <m:oMathPara xmlns:m="http://schemas.openxmlformats.org/officeDocument/2006/math">
                    <m:oMathParaPr>
                      <m:jc m:val="centerGroup"/>
                    </m:oMathParaPr>
                    <m:oMath xmlns:m="http://schemas.openxmlformats.org/officeDocument/2006/math">
                      <m:f>
                        <m:fPr>
                          <m:ctrlPr>
                            <a:rPr lang="en-AU" sz="2400" b="0" i="1" smtClean="0">
                              <a:solidFill>
                                <a:srgbClr val="000000"/>
                              </a:solidFill>
                              <a:effectLst/>
                              <a:latin typeface="Cambria Math" panose="02040503050406030204" pitchFamily="18" charset="0"/>
                            </a:rPr>
                          </m:ctrlPr>
                        </m:fPr>
                        <m:num>
                          <m:r>
                            <a:rPr lang="en-AU" sz="2400" b="0" i="1" smtClean="0">
                              <a:solidFill>
                                <a:srgbClr val="000000"/>
                              </a:solidFill>
                              <a:effectLst/>
                              <a:latin typeface="Cambria Math" panose="02040503050406030204" pitchFamily="18" charset="0"/>
                            </a:rPr>
                            <m:t>1</m:t>
                          </m:r>
                        </m:num>
                        <m:den>
                          <m:r>
                            <a:rPr lang="en-AU" sz="2400" b="0" i="1" smtClean="0">
                              <a:solidFill>
                                <a:srgbClr val="000000"/>
                              </a:solidFill>
                              <a:effectLst/>
                              <a:latin typeface="Cambria Math" panose="02040503050406030204" pitchFamily="18" charset="0"/>
                            </a:rPr>
                            <m:t>2</m:t>
                          </m:r>
                        </m:den>
                      </m:f>
                      <m:r>
                        <a:rPr lang="en-AU" sz="2400" b="0" i="1" smtClean="0">
                          <a:solidFill>
                            <a:srgbClr val="000000"/>
                          </a:solidFill>
                          <a:effectLst/>
                          <a:latin typeface="Cambria Math" panose="02040503050406030204" pitchFamily="18" charset="0"/>
                        </a:rPr>
                        <m:t> </m:t>
                      </m:r>
                      <m:r>
                        <a:rPr lang="en-AU" sz="2400" b="0" i="1" smtClean="0">
                          <a:solidFill>
                            <a:srgbClr val="000000"/>
                          </a:solidFill>
                          <a:effectLst/>
                          <a:latin typeface="Cambria Math" panose="02040503050406030204" pitchFamily="18" charset="0"/>
                          <a:ea typeface="Cambria Math" panose="02040503050406030204" pitchFamily="18" charset="0"/>
                        </a:rPr>
                        <m:t>× 9+</m:t>
                      </m:r>
                      <m:f>
                        <m:fPr>
                          <m:ctrlPr>
                            <a:rPr lang="en-AU" sz="2400" b="0" i="1" smtClean="0">
                              <a:solidFill>
                                <a:srgbClr val="000000"/>
                              </a:solidFill>
                              <a:effectLst/>
                              <a:latin typeface="Cambria Math" panose="02040503050406030204" pitchFamily="18" charset="0"/>
                              <a:ea typeface="Cambria Math" panose="02040503050406030204" pitchFamily="18" charset="0"/>
                            </a:rPr>
                          </m:ctrlPr>
                        </m:fPr>
                        <m:num>
                          <m:r>
                            <a:rPr lang="en-AU" sz="2400" b="0" i="1" smtClean="0">
                              <a:solidFill>
                                <a:srgbClr val="000000"/>
                              </a:solidFill>
                              <a:effectLst/>
                              <a:latin typeface="Cambria Math" panose="02040503050406030204" pitchFamily="18" charset="0"/>
                              <a:ea typeface="Cambria Math" panose="02040503050406030204" pitchFamily="18" charset="0"/>
                            </a:rPr>
                            <m:t>1</m:t>
                          </m:r>
                        </m:num>
                        <m:den>
                          <m:r>
                            <a:rPr lang="en-AU" sz="2400" b="0" i="1" smtClean="0">
                              <a:solidFill>
                                <a:srgbClr val="000000"/>
                              </a:solidFill>
                              <a:effectLst/>
                              <a:latin typeface="Cambria Math" panose="02040503050406030204" pitchFamily="18" charset="0"/>
                              <a:ea typeface="Cambria Math" panose="02040503050406030204" pitchFamily="18" charset="0"/>
                            </a:rPr>
                            <m:t>2</m:t>
                          </m:r>
                        </m:den>
                      </m:f>
                      <m:r>
                        <a:rPr lang="en-AU" sz="2400" b="0" i="1" smtClean="0">
                          <a:solidFill>
                            <a:srgbClr val="000000"/>
                          </a:solidFill>
                          <a:effectLst/>
                          <a:latin typeface="Cambria Math" panose="02040503050406030204" pitchFamily="18" charset="0"/>
                          <a:ea typeface="Cambria Math" panose="02040503050406030204" pitchFamily="18" charset="0"/>
                        </a:rPr>
                        <m:t> × 0=4.5</m:t>
                      </m:r>
                    </m:oMath>
                  </m:oMathPara>
                </a14:m>
                <a:endParaRPr lang="en-AU" sz="2400" b="0" i="0" dirty="0">
                  <a:solidFill>
                    <a:srgbClr val="000000"/>
                  </a:solidFill>
                  <a:effectLst/>
                  <a:latin typeface="Source Sans Pro" panose="020B0503030403020204" pitchFamily="34" charset="0"/>
                </a:endParaRPr>
              </a:p>
            </p:txBody>
          </p:sp>
        </mc:Choice>
        <mc:Fallback xmlns="">
          <p:sp>
            <p:nvSpPr>
              <p:cNvPr id="5" name="Text Placeholder 24">
                <a:extLst>
                  <a:ext uri="{FF2B5EF4-FFF2-40B4-BE49-F238E27FC236}">
                    <a16:creationId xmlns:a16="http://schemas.microsoft.com/office/drawing/2014/main" id="{AA359A94-41CE-A634-9483-DD5974A93283}"/>
                  </a:ext>
                </a:extLst>
              </p:cNvPr>
              <p:cNvSpPr txBox="1">
                <a:spLocks noRot="1" noChangeAspect="1" noMove="1" noResize="1" noEditPoints="1" noAdjustHandles="1" noChangeArrowheads="1" noChangeShapeType="1" noTextEdit="1"/>
              </p:cNvSpPr>
              <p:nvPr/>
            </p:nvSpPr>
            <p:spPr>
              <a:xfrm>
                <a:off x="1287227" y="3189665"/>
                <a:ext cx="9925059" cy="2470906"/>
              </a:xfrm>
              <a:prstGeom prst="rect">
                <a:avLst/>
              </a:prstGeom>
              <a:blipFill>
                <a:blip r:embed="rId2"/>
                <a:stretch>
                  <a:fillRect l="-1023" t="-2051" b="-14359"/>
                </a:stretch>
              </a:blipFill>
            </p:spPr>
            <p:txBody>
              <a:bodyPr/>
              <a:lstStyle/>
              <a:p>
                <a:r>
                  <a:rPr lang="en-AU">
                    <a:noFill/>
                  </a:rPr>
                  <a:t> </a:t>
                </a:r>
              </a:p>
            </p:txBody>
          </p:sp>
        </mc:Fallback>
      </mc:AlternateContent>
    </p:spTree>
    <p:extLst>
      <p:ext uri="{BB962C8B-B14F-4D97-AF65-F5344CB8AC3E}">
        <p14:creationId xmlns:p14="http://schemas.microsoft.com/office/powerpoint/2010/main" val="1669841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609967-AD46-B369-C74E-012D7468D64A}"/>
              </a:ext>
            </a:extLst>
          </p:cNvPr>
          <p:cNvSpPr txBox="1"/>
          <p:nvPr/>
        </p:nvSpPr>
        <p:spPr>
          <a:xfrm>
            <a:off x="1287227" y="1662545"/>
            <a:ext cx="4894289" cy="841834"/>
          </a:xfrm>
          <a:prstGeom prst="rect">
            <a:avLst/>
          </a:prstGeom>
          <a:noFill/>
        </p:spPr>
        <p:txBody>
          <a:bodyPr wrap="none" rtlCol="0">
            <a:spAutoFit/>
          </a:bodyPr>
          <a:lstStyle/>
          <a:p>
            <a:pPr marR="254193">
              <a:lnSpc>
                <a:spcPct val="110000"/>
              </a:lnSpc>
              <a:spcAft>
                <a:spcPts val="1200"/>
              </a:spcAft>
            </a:pPr>
            <a:r>
              <a:rPr lang="en-AU" sz="4800" dirty="0">
                <a:cs typeface="Arial"/>
              </a:rPr>
              <a:t>Level-1 player B</a:t>
            </a:r>
          </a:p>
        </p:txBody>
      </p:sp>
      <mc:AlternateContent xmlns:mc="http://schemas.openxmlformats.org/markup-compatibility/2006" xmlns:a14="http://schemas.microsoft.com/office/drawing/2010/main">
        <mc:Choice Requires="a14">
          <p:sp>
            <p:nvSpPr>
              <p:cNvPr id="5" name="Text Placeholder 24">
                <a:extLst>
                  <a:ext uri="{FF2B5EF4-FFF2-40B4-BE49-F238E27FC236}">
                    <a16:creationId xmlns:a16="http://schemas.microsoft.com/office/drawing/2014/main" id="{AA359A94-41CE-A634-9483-DD5974A93283}"/>
                  </a:ext>
                </a:extLst>
              </p:cNvPr>
              <p:cNvSpPr txBox="1">
                <a:spLocks/>
              </p:cNvSpPr>
              <p:nvPr/>
            </p:nvSpPr>
            <p:spPr>
              <a:xfrm>
                <a:off x="1287227" y="3189665"/>
                <a:ext cx="9925059" cy="2470906"/>
              </a:xfrm>
              <a:prstGeom prst="rect">
                <a:avLst/>
              </a:prstGeom>
            </p:spPr>
            <p:txBody>
              <a:bodyPr vert="horz" lIns="91440" tIns="45720" rIns="91440" bIns="45720" numCol="1" rtlCol="0">
                <a:noAutofit/>
              </a:bodyPr>
              <a:lstStyle>
                <a:lvl1pPr marL="0" indent="0" algn="l" defTabSz="914400" rtl="0" eaLnBrk="1" latinLnBrk="0" hangingPunct="1">
                  <a:lnSpc>
                    <a:spcPct val="100000"/>
                  </a:lnSpc>
                  <a:spcBef>
                    <a:spcPts val="0"/>
                  </a:spcBef>
                  <a:spcAft>
                    <a:spcPts val="15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AU" sz="2400" dirty="0">
                    <a:solidFill>
                      <a:srgbClr val="000000"/>
                    </a:solidFill>
                    <a:latin typeface="Source Sans Pro" panose="020B0503030403020204" pitchFamily="34" charset="0"/>
                  </a:rPr>
                  <a:t>E</a:t>
                </a:r>
                <a:r>
                  <a:rPr lang="en-AU" sz="2400" b="0" i="0" dirty="0">
                    <a:solidFill>
                      <a:srgbClr val="000000"/>
                    </a:solidFill>
                    <a:effectLst/>
                    <a:latin typeface="Source Sans Pro" panose="020B0503030403020204" pitchFamily="34" charset="0"/>
                  </a:rPr>
                  <a:t>xpected payoff from playing work is:</a:t>
                </a:r>
              </a:p>
              <a:p>
                <a:pPr algn="l"/>
                <a14:m>
                  <m:oMathPara xmlns:m="http://schemas.openxmlformats.org/officeDocument/2006/math">
                    <m:oMathParaPr>
                      <m:jc m:val="centerGroup"/>
                    </m:oMathParaPr>
                    <m:oMath xmlns:m="http://schemas.openxmlformats.org/officeDocument/2006/math">
                      <m:f>
                        <m:fPr>
                          <m:ctrlPr>
                            <a:rPr lang="en-AU" sz="2400" b="0" i="1" smtClean="0">
                              <a:solidFill>
                                <a:srgbClr val="000000"/>
                              </a:solidFill>
                              <a:effectLst/>
                              <a:latin typeface="Cambria Math" panose="02040503050406030204" pitchFamily="18" charset="0"/>
                            </a:rPr>
                          </m:ctrlPr>
                        </m:fPr>
                        <m:num>
                          <m:r>
                            <a:rPr lang="en-AU" sz="2400" b="0" i="1" smtClean="0">
                              <a:solidFill>
                                <a:srgbClr val="000000"/>
                              </a:solidFill>
                              <a:effectLst/>
                              <a:latin typeface="Cambria Math" panose="02040503050406030204" pitchFamily="18" charset="0"/>
                            </a:rPr>
                            <m:t>1</m:t>
                          </m:r>
                        </m:num>
                        <m:den>
                          <m:r>
                            <a:rPr lang="en-AU" sz="2400" b="0" i="1" smtClean="0">
                              <a:solidFill>
                                <a:srgbClr val="000000"/>
                              </a:solidFill>
                              <a:effectLst/>
                              <a:latin typeface="Cambria Math" panose="02040503050406030204" pitchFamily="18" charset="0"/>
                            </a:rPr>
                            <m:t>2</m:t>
                          </m:r>
                        </m:den>
                      </m:f>
                      <m:r>
                        <a:rPr lang="en-AU" sz="2400" b="0" i="1" smtClean="0">
                          <a:solidFill>
                            <a:srgbClr val="000000"/>
                          </a:solidFill>
                          <a:effectLst/>
                          <a:latin typeface="Cambria Math" panose="02040503050406030204" pitchFamily="18" charset="0"/>
                        </a:rPr>
                        <m:t> </m:t>
                      </m:r>
                      <m:r>
                        <a:rPr lang="en-AU" sz="2400" b="0" i="1" smtClean="0">
                          <a:solidFill>
                            <a:srgbClr val="000000"/>
                          </a:solidFill>
                          <a:effectLst/>
                          <a:latin typeface="Cambria Math" panose="02040503050406030204" pitchFamily="18" charset="0"/>
                          <a:ea typeface="Cambria Math" panose="02040503050406030204" pitchFamily="18" charset="0"/>
                        </a:rPr>
                        <m:t>× 4+</m:t>
                      </m:r>
                      <m:f>
                        <m:fPr>
                          <m:ctrlPr>
                            <a:rPr lang="en-AU" sz="2400" b="0" i="1" smtClean="0">
                              <a:solidFill>
                                <a:srgbClr val="000000"/>
                              </a:solidFill>
                              <a:effectLst/>
                              <a:latin typeface="Cambria Math" panose="02040503050406030204" pitchFamily="18" charset="0"/>
                              <a:ea typeface="Cambria Math" panose="02040503050406030204" pitchFamily="18" charset="0"/>
                            </a:rPr>
                          </m:ctrlPr>
                        </m:fPr>
                        <m:num>
                          <m:r>
                            <a:rPr lang="en-AU" sz="2400" b="0" i="1" smtClean="0">
                              <a:solidFill>
                                <a:srgbClr val="000000"/>
                              </a:solidFill>
                              <a:effectLst/>
                              <a:latin typeface="Cambria Math" panose="02040503050406030204" pitchFamily="18" charset="0"/>
                              <a:ea typeface="Cambria Math" panose="02040503050406030204" pitchFamily="18" charset="0"/>
                            </a:rPr>
                            <m:t>1</m:t>
                          </m:r>
                        </m:num>
                        <m:den>
                          <m:r>
                            <a:rPr lang="en-AU" sz="2400" b="0" i="1" smtClean="0">
                              <a:solidFill>
                                <a:srgbClr val="000000"/>
                              </a:solidFill>
                              <a:effectLst/>
                              <a:latin typeface="Cambria Math" panose="02040503050406030204" pitchFamily="18" charset="0"/>
                              <a:ea typeface="Cambria Math" panose="02040503050406030204" pitchFamily="18" charset="0"/>
                            </a:rPr>
                            <m:t>2</m:t>
                          </m:r>
                        </m:den>
                      </m:f>
                      <m:r>
                        <a:rPr lang="en-AU" sz="2400" b="0" i="1" smtClean="0">
                          <a:solidFill>
                            <a:srgbClr val="000000"/>
                          </a:solidFill>
                          <a:effectLst/>
                          <a:latin typeface="Cambria Math" panose="02040503050406030204" pitchFamily="18" charset="0"/>
                          <a:ea typeface="Cambria Math" panose="02040503050406030204" pitchFamily="18" charset="0"/>
                        </a:rPr>
                        <m:t> × −1=1.5</m:t>
                      </m:r>
                    </m:oMath>
                  </m:oMathPara>
                </a14:m>
                <a:endParaRPr lang="en-AU" sz="2400" b="0" i="0" dirty="0">
                  <a:solidFill>
                    <a:srgbClr val="000000"/>
                  </a:solidFill>
                  <a:effectLst/>
                  <a:latin typeface="Source Sans Pro" panose="020B0503030403020204" pitchFamily="34" charset="0"/>
                </a:endParaRPr>
              </a:p>
              <a:p>
                <a:pPr algn="l"/>
                <a:r>
                  <a:rPr lang="en-AU" sz="2400" dirty="0">
                    <a:solidFill>
                      <a:srgbClr val="000000"/>
                    </a:solidFill>
                    <a:latin typeface="Source Sans Pro" panose="020B0503030403020204" pitchFamily="34" charset="0"/>
                  </a:rPr>
                  <a:t>E</a:t>
                </a:r>
                <a:r>
                  <a:rPr lang="en-AU" sz="2400" b="0" i="0" dirty="0">
                    <a:solidFill>
                      <a:srgbClr val="000000"/>
                    </a:solidFill>
                    <a:effectLst/>
                    <a:latin typeface="Source Sans Pro" panose="020B0503030403020204" pitchFamily="34" charset="0"/>
                  </a:rPr>
                  <a:t>xpected payoff from playing shirk is:</a:t>
                </a:r>
              </a:p>
              <a:p>
                <a:pPr algn="l"/>
                <a14:m>
                  <m:oMathPara xmlns:m="http://schemas.openxmlformats.org/officeDocument/2006/math">
                    <m:oMathParaPr>
                      <m:jc m:val="centerGroup"/>
                    </m:oMathParaPr>
                    <m:oMath xmlns:m="http://schemas.openxmlformats.org/officeDocument/2006/math">
                      <m:f>
                        <m:fPr>
                          <m:ctrlPr>
                            <a:rPr lang="en-AU" sz="2400" b="0" i="1" smtClean="0">
                              <a:solidFill>
                                <a:srgbClr val="000000"/>
                              </a:solidFill>
                              <a:effectLst/>
                              <a:latin typeface="Cambria Math" panose="02040503050406030204" pitchFamily="18" charset="0"/>
                            </a:rPr>
                          </m:ctrlPr>
                        </m:fPr>
                        <m:num>
                          <m:r>
                            <a:rPr lang="en-AU" sz="2400" b="0" i="1" smtClean="0">
                              <a:solidFill>
                                <a:srgbClr val="000000"/>
                              </a:solidFill>
                              <a:effectLst/>
                              <a:latin typeface="Cambria Math" panose="02040503050406030204" pitchFamily="18" charset="0"/>
                            </a:rPr>
                            <m:t>1</m:t>
                          </m:r>
                        </m:num>
                        <m:den>
                          <m:r>
                            <a:rPr lang="en-AU" sz="2400" b="0" i="1" smtClean="0">
                              <a:solidFill>
                                <a:srgbClr val="000000"/>
                              </a:solidFill>
                              <a:effectLst/>
                              <a:latin typeface="Cambria Math" panose="02040503050406030204" pitchFamily="18" charset="0"/>
                            </a:rPr>
                            <m:t>2</m:t>
                          </m:r>
                        </m:den>
                      </m:f>
                      <m:r>
                        <a:rPr lang="en-AU" sz="2400" b="0" i="1" smtClean="0">
                          <a:solidFill>
                            <a:srgbClr val="000000"/>
                          </a:solidFill>
                          <a:effectLst/>
                          <a:latin typeface="Cambria Math" panose="02040503050406030204" pitchFamily="18" charset="0"/>
                        </a:rPr>
                        <m:t> </m:t>
                      </m:r>
                      <m:r>
                        <a:rPr lang="en-AU" sz="2400" b="0" i="1" smtClean="0">
                          <a:solidFill>
                            <a:srgbClr val="000000"/>
                          </a:solidFill>
                          <a:effectLst/>
                          <a:latin typeface="Cambria Math" panose="02040503050406030204" pitchFamily="18" charset="0"/>
                          <a:ea typeface="Cambria Math" panose="02040503050406030204" pitchFamily="18" charset="0"/>
                        </a:rPr>
                        <m:t>× 9+</m:t>
                      </m:r>
                      <m:f>
                        <m:fPr>
                          <m:ctrlPr>
                            <a:rPr lang="en-AU" sz="2400" b="0" i="1" smtClean="0">
                              <a:solidFill>
                                <a:srgbClr val="000000"/>
                              </a:solidFill>
                              <a:effectLst/>
                              <a:latin typeface="Cambria Math" panose="02040503050406030204" pitchFamily="18" charset="0"/>
                              <a:ea typeface="Cambria Math" panose="02040503050406030204" pitchFamily="18" charset="0"/>
                            </a:rPr>
                          </m:ctrlPr>
                        </m:fPr>
                        <m:num>
                          <m:r>
                            <a:rPr lang="en-AU" sz="2400" b="0" i="1" smtClean="0">
                              <a:solidFill>
                                <a:srgbClr val="000000"/>
                              </a:solidFill>
                              <a:effectLst/>
                              <a:latin typeface="Cambria Math" panose="02040503050406030204" pitchFamily="18" charset="0"/>
                              <a:ea typeface="Cambria Math" panose="02040503050406030204" pitchFamily="18" charset="0"/>
                            </a:rPr>
                            <m:t>1</m:t>
                          </m:r>
                        </m:num>
                        <m:den>
                          <m:r>
                            <a:rPr lang="en-AU" sz="2400" b="0" i="1" smtClean="0">
                              <a:solidFill>
                                <a:srgbClr val="000000"/>
                              </a:solidFill>
                              <a:effectLst/>
                              <a:latin typeface="Cambria Math" panose="02040503050406030204" pitchFamily="18" charset="0"/>
                              <a:ea typeface="Cambria Math" panose="02040503050406030204" pitchFamily="18" charset="0"/>
                            </a:rPr>
                            <m:t>2</m:t>
                          </m:r>
                        </m:den>
                      </m:f>
                      <m:r>
                        <a:rPr lang="en-AU" sz="2400" b="0" i="1" smtClean="0">
                          <a:solidFill>
                            <a:srgbClr val="000000"/>
                          </a:solidFill>
                          <a:effectLst/>
                          <a:latin typeface="Cambria Math" panose="02040503050406030204" pitchFamily="18" charset="0"/>
                          <a:ea typeface="Cambria Math" panose="02040503050406030204" pitchFamily="18" charset="0"/>
                        </a:rPr>
                        <m:t> × 0=4.5</m:t>
                      </m:r>
                    </m:oMath>
                  </m:oMathPara>
                </a14:m>
                <a:endParaRPr lang="en-AU" sz="2400" b="0" i="0" dirty="0">
                  <a:solidFill>
                    <a:srgbClr val="000000"/>
                  </a:solidFill>
                  <a:effectLst/>
                  <a:latin typeface="Source Sans Pro" panose="020B0503030403020204" pitchFamily="34" charset="0"/>
                </a:endParaRPr>
              </a:p>
            </p:txBody>
          </p:sp>
        </mc:Choice>
        <mc:Fallback xmlns="">
          <p:sp>
            <p:nvSpPr>
              <p:cNvPr id="5" name="Text Placeholder 24">
                <a:extLst>
                  <a:ext uri="{FF2B5EF4-FFF2-40B4-BE49-F238E27FC236}">
                    <a16:creationId xmlns:a16="http://schemas.microsoft.com/office/drawing/2014/main" id="{AA359A94-41CE-A634-9483-DD5974A93283}"/>
                  </a:ext>
                </a:extLst>
              </p:cNvPr>
              <p:cNvSpPr txBox="1">
                <a:spLocks noRot="1" noChangeAspect="1" noMove="1" noResize="1" noEditPoints="1" noAdjustHandles="1" noChangeArrowheads="1" noChangeShapeType="1" noTextEdit="1"/>
              </p:cNvSpPr>
              <p:nvPr/>
            </p:nvSpPr>
            <p:spPr>
              <a:xfrm>
                <a:off x="1287227" y="3189665"/>
                <a:ext cx="9925059" cy="2470906"/>
              </a:xfrm>
              <a:prstGeom prst="rect">
                <a:avLst/>
              </a:prstGeom>
              <a:blipFill>
                <a:blip r:embed="rId2"/>
                <a:stretch>
                  <a:fillRect l="-1023" t="-2051" b="-14359"/>
                </a:stretch>
              </a:blipFill>
            </p:spPr>
            <p:txBody>
              <a:bodyPr/>
              <a:lstStyle/>
              <a:p>
                <a:r>
                  <a:rPr lang="en-AU">
                    <a:noFill/>
                  </a:rPr>
                  <a:t> </a:t>
                </a:r>
              </a:p>
            </p:txBody>
          </p:sp>
        </mc:Fallback>
      </mc:AlternateContent>
    </p:spTree>
    <p:extLst>
      <p:ext uri="{BB962C8B-B14F-4D97-AF65-F5344CB8AC3E}">
        <p14:creationId xmlns:p14="http://schemas.microsoft.com/office/powerpoint/2010/main" val="666743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E5B57ECB-BE61-0610-8B70-BC95DB9DE3DC}"/>
              </a:ext>
            </a:extLst>
          </p:cNvPr>
          <p:cNvGraphicFramePr>
            <a:graphicFrameLocks noGrp="1"/>
          </p:cNvGraphicFramePr>
          <p:nvPr>
            <p:extLst>
              <p:ext uri="{D42A27DB-BD31-4B8C-83A1-F6EECF244321}">
                <p14:modId xmlns:p14="http://schemas.microsoft.com/office/powerpoint/2010/main" val="1302186898"/>
              </p:ext>
            </p:extLst>
          </p:nvPr>
        </p:nvGraphicFramePr>
        <p:xfrm>
          <a:off x="2639560" y="884463"/>
          <a:ext cx="6912879" cy="5089074"/>
        </p:xfrm>
        <a:graphic>
          <a:graphicData uri="http://schemas.openxmlformats.org/drawingml/2006/table">
            <a:tbl>
              <a:tblPr firstRow="1" bandRow="1">
                <a:tableStyleId>{5940675A-B579-460E-94D1-54222C63F5DA}</a:tableStyleId>
              </a:tblPr>
              <a:tblGrid>
                <a:gridCol w="2304293">
                  <a:extLst>
                    <a:ext uri="{9D8B030D-6E8A-4147-A177-3AD203B41FA5}">
                      <a16:colId xmlns:a16="http://schemas.microsoft.com/office/drawing/2014/main" val="2798250081"/>
                    </a:ext>
                  </a:extLst>
                </a:gridCol>
                <a:gridCol w="2304293">
                  <a:extLst>
                    <a:ext uri="{9D8B030D-6E8A-4147-A177-3AD203B41FA5}">
                      <a16:colId xmlns:a16="http://schemas.microsoft.com/office/drawing/2014/main" val="279386115"/>
                    </a:ext>
                  </a:extLst>
                </a:gridCol>
                <a:gridCol w="2304293">
                  <a:extLst>
                    <a:ext uri="{9D8B030D-6E8A-4147-A177-3AD203B41FA5}">
                      <a16:colId xmlns:a16="http://schemas.microsoft.com/office/drawing/2014/main" val="3764468409"/>
                    </a:ext>
                  </a:extLst>
                </a:gridCol>
              </a:tblGrid>
              <a:tr h="848179">
                <a:tc>
                  <a:txBody>
                    <a:bodyPr/>
                    <a:lstStyle/>
                    <a:p>
                      <a:r>
                        <a:rPr lang="en-AU" sz="3200" dirty="0"/>
                        <a:t>Level-k</a:t>
                      </a:r>
                    </a:p>
                  </a:txBody>
                  <a:tcPr/>
                </a:tc>
                <a:tc>
                  <a:txBody>
                    <a:bodyPr/>
                    <a:lstStyle/>
                    <a:p>
                      <a:pPr algn="ctr"/>
                      <a:r>
                        <a:rPr lang="en-AU" sz="3200" dirty="0"/>
                        <a:t>Player A</a:t>
                      </a:r>
                    </a:p>
                  </a:txBody>
                  <a:tcPr/>
                </a:tc>
                <a:tc>
                  <a:txBody>
                    <a:bodyPr/>
                    <a:lstStyle/>
                    <a:p>
                      <a:pPr algn="ctr"/>
                      <a:r>
                        <a:rPr lang="en-AU" sz="3200" dirty="0"/>
                        <a:t>Player B</a:t>
                      </a:r>
                    </a:p>
                  </a:txBody>
                  <a:tcPr/>
                </a:tc>
                <a:extLst>
                  <a:ext uri="{0D108BD9-81ED-4DB2-BD59-A6C34878D82A}">
                    <a16:rowId xmlns:a16="http://schemas.microsoft.com/office/drawing/2014/main" val="346916963"/>
                  </a:ext>
                </a:extLst>
              </a:tr>
              <a:tr h="848179">
                <a:tc>
                  <a:txBody>
                    <a:bodyPr/>
                    <a:lstStyle/>
                    <a:p>
                      <a:r>
                        <a:rPr lang="en-AU" sz="3200" dirty="0"/>
                        <a:t>k = 0</a:t>
                      </a:r>
                    </a:p>
                  </a:txBody>
                  <a:tcPr/>
                </a:tc>
                <a:tc>
                  <a:txBody>
                    <a:bodyPr/>
                    <a:lstStyle/>
                    <a:p>
                      <a:pPr algn="ctr"/>
                      <a:r>
                        <a:rPr lang="en-AU" sz="3200" dirty="0"/>
                        <a:t>Random</a:t>
                      </a:r>
                    </a:p>
                  </a:txBody>
                  <a:tcPr/>
                </a:tc>
                <a:tc>
                  <a:txBody>
                    <a:bodyPr/>
                    <a:lstStyle/>
                    <a:p>
                      <a:pPr algn="ctr"/>
                      <a:r>
                        <a:rPr lang="en-AU" sz="3200" dirty="0"/>
                        <a:t>Random</a:t>
                      </a:r>
                    </a:p>
                  </a:txBody>
                  <a:tcPr/>
                </a:tc>
                <a:extLst>
                  <a:ext uri="{0D108BD9-81ED-4DB2-BD59-A6C34878D82A}">
                    <a16:rowId xmlns:a16="http://schemas.microsoft.com/office/drawing/2014/main" val="760569646"/>
                  </a:ext>
                </a:extLst>
              </a:tr>
              <a:tr h="848179">
                <a:tc>
                  <a:txBody>
                    <a:bodyPr/>
                    <a:lstStyle/>
                    <a:p>
                      <a:r>
                        <a:rPr lang="en-AU" sz="3200" dirty="0"/>
                        <a:t>k = 1</a:t>
                      </a:r>
                    </a:p>
                  </a:txBody>
                  <a:tcPr/>
                </a:tc>
                <a:tc>
                  <a:txBody>
                    <a:bodyPr/>
                    <a:lstStyle/>
                    <a:p>
                      <a:pPr algn="ctr"/>
                      <a:r>
                        <a:rPr lang="en-AU" sz="3200" dirty="0"/>
                        <a:t>Shirk</a:t>
                      </a:r>
                    </a:p>
                  </a:txBody>
                  <a:tcPr/>
                </a:tc>
                <a:tc>
                  <a:txBody>
                    <a:bodyPr/>
                    <a:lstStyle/>
                    <a:p>
                      <a:pPr algn="ctr"/>
                      <a:r>
                        <a:rPr lang="en-AU" sz="3200" dirty="0"/>
                        <a:t>Shirk</a:t>
                      </a:r>
                    </a:p>
                  </a:txBody>
                  <a:tcPr/>
                </a:tc>
                <a:extLst>
                  <a:ext uri="{0D108BD9-81ED-4DB2-BD59-A6C34878D82A}">
                    <a16:rowId xmlns:a16="http://schemas.microsoft.com/office/drawing/2014/main" val="3171722940"/>
                  </a:ext>
                </a:extLst>
              </a:tr>
              <a:tr h="848179">
                <a:tc>
                  <a:txBody>
                    <a:bodyPr/>
                    <a:lstStyle/>
                    <a:p>
                      <a:r>
                        <a:rPr lang="en-AU" sz="3200" dirty="0"/>
                        <a:t>k = 2</a:t>
                      </a:r>
                    </a:p>
                  </a:txBody>
                  <a:tcPr/>
                </a:tc>
                <a:tc>
                  <a:txBody>
                    <a:bodyPr/>
                    <a:lstStyle/>
                    <a:p>
                      <a:pPr algn="ctr"/>
                      <a:r>
                        <a:rPr lang="en-AU" sz="3200" dirty="0"/>
                        <a:t>Work</a:t>
                      </a:r>
                    </a:p>
                  </a:txBody>
                  <a:tcPr/>
                </a:tc>
                <a:tc>
                  <a:txBody>
                    <a:bodyPr/>
                    <a:lstStyle/>
                    <a:p>
                      <a:pPr algn="ctr"/>
                      <a:r>
                        <a:rPr lang="en-AU" sz="3200" dirty="0"/>
                        <a:t>Shirk</a:t>
                      </a:r>
                    </a:p>
                  </a:txBody>
                  <a:tcPr/>
                </a:tc>
                <a:extLst>
                  <a:ext uri="{0D108BD9-81ED-4DB2-BD59-A6C34878D82A}">
                    <a16:rowId xmlns:a16="http://schemas.microsoft.com/office/drawing/2014/main" val="4063420373"/>
                  </a:ext>
                </a:extLst>
              </a:tr>
              <a:tr h="848179">
                <a:tc>
                  <a:txBody>
                    <a:bodyPr/>
                    <a:lstStyle/>
                    <a:p>
                      <a:r>
                        <a:rPr lang="en-AU" sz="3200" dirty="0"/>
                        <a:t>k = 3</a:t>
                      </a:r>
                    </a:p>
                  </a:txBody>
                  <a:tcPr/>
                </a:tc>
                <a:tc>
                  <a:txBody>
                    <a:bodyPr/>
                    <a:lstStyle/>
                    <a:p>
                      <a:pPr algn="ctr"/>
                      <a:r>
                        <a:rPr lang="en-AU" sz="3200" dirty="0"/>
                        <a:t>Work</a:t>
                      </a:r>
                    </a:p>
                  </a:txBody>
                  <a:tcPr/>
                </a:tc>
                <a:tc>
                  <a:txBody>
                    <a:bodyPr/>
                    <a:lstStyle/>
                    <a:p>
                      <a:pPr algn="ctr"/>
                      <a:r>
                        <a:rPr lang="en-AU" sz="3200" dirty="0"/>
                        <a:t>Shirk</a:t>
                      </a:r>
                    </a:p>
                  </a:txBody>
                  <a:tcPr/>
                </a:tc>
                <a:extLst>
                  <a:ext uri="{0D108BD9-81ED-4DB2-BD59-A6C34878D82A}">
                    <a16:rowId xmlns:a16="http://schemas.microsoft.com/office/drawing/2014/main" val="2882912972"/>
                  </a:ext>
                </a:extLst>
              </a:tr>
              <a:tr h="848179">
                <a:tc>
                  <a:txBody>
                    <a:bodyPr/>
                    <a:lstStyle/>
                    <a:p>
                      <a:r>
                        <a:rPr lang="en-AU" sz="3200" dirty="0"/>
                        <a:t>k = 4</a:t>
                      </a:r>
                    </a:p>
                  </a:txBody>
                  <a:tcPr/>
                </a:tc>
                <a:tc>
                  <a:txBody>
                    <a:bodyPr/>
                    <a:lstStyle/>
                    <a:p>
                      <a:pPr algn="ctr"/>
                      <a:r>
                        <a:rPr lang="en-AU" sz="3200" dirty="0"/>
                        <a:t>Work</a:t>
                      </a:r>
                    </a:p>
                  </a:txBody>
                  <a:tcPr/>
                </a:tc>
                <a:tc>
                  <a:txBody>
                    <a:bodyPr/>
                    <a:lstStyle/>
                    <a:p>
                      <a:pPr algn="ctr"/>
                      <a:r>
                        <a:rPr lang="en-AU" sz="3200" dirty="0"/>
                        <a:t>Shirk</a:t>
                      </a:r>
                    </a:p>
                  </a:txBody>
                  <a:tcPr/>
                </a:tc>
                <a:extLst>
                  <a:ext uri="{0D108BD9-81ED-4DB2-BD59-A6C34878D82A}">
                    <a16:rowId xmlns:a16="http://schemas.microsoft.com/office/drawing/2014/main" val="1758934932"/>
                  </a:ext>
                </a:extLst>
              </a:tr>
            </a:tbl>
          </a:graphicData>
        </a:graphic>
      </p:graphicFrame>
    </p:spTree>
    <p:extLst>
      <p:ext uri="{BB962C8B-B14F-4D97-AF65-F5344CB8AC3E}">
        <p14:creationId xmlns:p14="http://schemas.microsoft.com/office/powerpoint/2010/main" val="2883211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AC2F985-49DB-F2E2-5220-CAC0B12A75E2}"/>
              </a:ext>
            </a:extLst>
          </p:cNvPr>
          <p:cNvCxnSpPr/>
          <p:nvPr/>
        </p:nvCxnSpPr>
        <p:spPr>
          <a:xfrm>
            <a:off x="1784737" y="2612435"/>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015D144-A6AA-A8F6-198F-6AF61E2BF8DC}"/>
              </a:ext>
            </a:extLst>
          </p:cNvPr>
          <p:cNvCxnSpPr>
            <a:cxnSpLocks/>
          </p:cNvCxnSpPr>
          <p:nvPr/>
        </p:nvCxnSpPr>
        <p:spPr>
          <a:xfrm>
            <a:off x="1784737" y="2612435"/>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5168B28-FEE7-FA18-DB7F-80BBF5EA6ACC}"/>
              </a:ext>
            </a:extLst>
          </p:cNvPr>
          <p:cNvCxnSpPr>
            <a:cxnSpLocks/>
          </p:cNvCxnSpPr>
          <p:nvPr/>
        </p:nvCxnSpPr>
        <p:spPr>
          <a:xfrm>
            <a:off x="3266737"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23630C-0220-6DB6-A59F-4A9D574A8AD2}"/>
              </a:ext>
            </a:extLst>
          </p:cNvPr>
          <p:cNvCxnSpPr>
            <a:cxnSpLocks/>
          </p:cNvCxnSpPr>
          <p:nvPr/>
        </p:nvCxnSpPr>
        <p:spPr>
          <a:xfrm>
            <a:off x="4765282"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F8F143-05D6-8F29-3453-249831DA9DC8}"/>
              </a:ext>
            </a:extLst>
          </p:cNvPr>
          <p:cNvCxnSpPr>
            <a:cxnSpLocks/>
          </p:cNvCxnSpPr>
          <p:nvPr/>
        </p:nvCxnSpPr>
        <p:spPr>
          <a:xfrm>
            <a:off x="6259301"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5687D4D-DBAE-D766-62F5-632FF6B4DC34}"/>
              </a:ext>
            </a:extLst>
          </p:cNvPr>
          <p:cNvCxnSpPr>
            <a:cxnSpLocks/>
          </p:cNvCxnSpPr>
          <p:nvPr/>
        </p:nvCxnSpPr>
        <p:spPr>
          <a:xfrm>
            <a:off x="7760815"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4A1A5E-56FD-F87C-BE43-CA620CFE19D7}"/>
              </a:ext>
            </a:extLst>
          </p:cNvPr>
          <p:cNvCxnSpPr>
            <a:cxnSpLocks/>
          </p:cNvCxnSpPr>
          <p:nvPr/>
        </p:nvCxnSpPr>
        <p:spPr>
          <a:xfrm>
            <a:off x="9262331"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00F3E3-0104-E609-AE93-C20FC8B46304}"/>
              </a:ext>
            </a:extLst>
          </p:cNvPr>
          <p:cNvCxnSpPr/>
          <p:nvPr/>
        </p:nvCxnSpPr>
        <p:spPr>
          <a:xfrm>
            <a:off x="3244252" y="2596043"/>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0E526E-5045-E354-F662-06B6FCF7C95B}"/>
              </a:ext>
            </a:extLst>
          </p:cNvPr>
          <p:cNvCxnSpPr/>
          <p:nvPr/>
        </p:nvCxnSpPr>
        <p:spPr>
          <a:xfrm>
            <a:off x="4735302" y="2598694"/>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51E7090-DB05-9BDA-B17E-52D2CAEBFDA0}"/>
              </a:ext>
            </a:extLst>
          </p:cNvPr>
          <p:cNvCxnSpPr/>
          <p:nvPr/>
        </p:nvCxnSpPr>
        <p:spPr>
          <a:xfrm>
            <a:off x="6227767"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754B49-0506-7155-CE2B-8C04C162C92E}"/>
              </a:ext>
            </a:extLst>
          </p:cNvPr>
          <p:cNvCxnSpPr/>
          <p:nvPr/>
        </p:nvCxnSpPr>
        <p:spPr>
          <a:xfrm>
            <a:off x="7730835"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A2E1929-0377-32F2-A7E9-3C53E3E70203}"/>
              </a:ext>
            </a:extLst>
          </p:cNvPr>
          <p:cNvCxnSpPr/>
          <p:nvPr/>
        </p:nvCxnSpPr>
        <p:spPr>
          <a:xfrm>
            <a:off x="9229852"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8541E2B-F67B-A069-31D1-98D23EAA6CAE}"/>
              </a:ext>
            </a:extLst>
          </p:cNvPr>
          <p:cNvSpPr txBox="1"/>
          <p:nvPr/>
        </p:nvSpPr>
        <p:spPr>
          <a:xfrm>
            <a:off x="1628283"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8" name="TextBox 7">
            <a:extLst>
              <a:ext uri="{FF2B5EF4-FFF2-40B4-BE49-F238E27FC236}">
                <a16:creationId xmlns:a16="http://schemas.microsoft.com/office/drawing/2014/main" id="{AC75B363-2DAE-7538-C476-F15109C06186}"/>
              </a:ext>
            </a:extLst>
          </p:cNvPr>
          <p:cNvSpPr txBox="1"/>
          <p:nvPr/>
        </p:nvSpPr>
        <p:spPr>
          <a:xfrm>
            <a:off x="3098261"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
        <p:nvSpPr>
          <p:cNvPr id="27" name="TextBox 26">
            <a:extLst>
              <a:ext uri="{FF2B5EF4-FFF2-40B4-BE49-F238E27FC236}">
                <a16:creationId xmlns:a16="http://schemas.microsoft.com/office/drawing/2014/main" id="{F4328FFC-B3D3-4ECF-91BD-718E7B16F586}"/>
              </a:ext>
            </a:extLst>
          </p:cNvPr>
          <p:cNvSpPr txBox="1"/>
          <p:nvPr/>
        </p:nvSpPr>
        <p:spPr>
          <a:xfrm>
            <a:off x="7541293" y="2244538"/>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28" name="TextBox 27">
            <a:extLst>
              <a:ext uri="{FF2B5EF4-FFF2-40B4-BE49-F238E27FC236}">
                <a16:creationId xmlns:a16="http://schemas.microsoft.com/office/drawing/2014/main" id="{AA700E70-CB1F-996C-C2B4-A7118C105AA6}"/>
              </a:ext>
            </a:extLst>
          </p:cNvPr>
          <p:cNvSpPr txBox="1"/>
          <p:nvPr/>
        </p:nvSpPr>
        <p:spPr>
          <a:xfrm>
            <a:off x="4567300"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29" name="TextBox 28">
            <a:extLst>
              <a:ext uri="{FF2B5EF4-FFF2-40B4-BE49-F238E27FC236}">
                <a16:creationId xmlns:a16="http://schemas.microsoft.com/office/drawing/2014/main" id="{B2762072-5F2E-7644-EA68-24D1F0BFAEFD}"/>
              </a:ext>
            </a:extLst>
          </p:cNvPr>
          <p:cNvSpPr txBox="1"/>
          <p:nvPr/>
        </p:nvSpPr>
        <p:spPr>
          <a:xfrm>
            <a:off x="9073399"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
        <p:nvSpPr>
          <p:cNvPr id="30" name="TextBox 29">
            <a:extLst>
              <a:ext uri="{FF2B5EF4-FFF2-40B4-BE49-F238E27FC236}">
                <a16:creationId xmlns:a16="http://schemas.microsoft.com/office/drawing/2014/main" id="{A7607E48-42AD-E5F8-0AE8-091C80DA9687}"/>
              </a:ext>
            </a:extLst>
          </p:cNvPr>
          <p:cNvSpPr txBox="1"/>
          <p:nvPr/>
        </p:nvSpPr>
        <p:spPr>
          <a:xfrm>
            <a:off x="6063679" y="2243103"/>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
        <p:nvSpPr>
          <p:cNvPr id="39" name="TextBox 38">
            <a:extLst>
              <a:ext uri="{FF2B5EF4-FFF2-40B4-BE49-F238E27FC236}">
                <a16:creationId xmlns:a16="http://schemas.microsoft.com/office/drawing/2014/main" id="{1D0B7D31-D62E-58CC-685D-29113F353608}"/>
              </a:ext>
            </a:extLst>
          </p:cNvPr>
          <p:cNvSpPr txBox="1"/>
          <p:nvPr/>
        </p:nvSpPr>
        <p:spPr>
          <a:xfrm>
            <a:off x="1433939"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(1,0)</a:t>
            </a:r>
          </a:p>
        </p:txBody>
      </p:sp>
      <p:sp>
        <p:nvSpPr>
          <p:cNvPr id="40" name="TextBox 39">
            <a:extLst>
              <a:ext uri="{FF2B5EF4-FFF2-40B4-BE49-F238E27FC236}">
                <a16:creationId xmlns:a16="http://schemas.microsoft.com/office/drawing/2014/main" id="{8CB610F6-89A4-159E-B788-054EE4F9EE76}"/>
              </a:ext>
            </a:extLst>
          </p:cNvPr>
          <p:cNvSpPr txBox="1"/>
          <p:nvPr/>
        </p:nvSpPr>
        <p:spPr>
          <a:xfrm>
            <a:off x="7414465"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(5,3)</a:t>
            </a:r>
          </a:p>
        </p:txBody>
      </p:sp>
      <p:sp>
        <p:nvSpPr>
          <p:cNvPr id="41" name="TextBox 40">
            <a:extLst>
              <a:ext uri="{FF2B5EF4-FFF2-40B4-BE49-F238E27FC236}">
                <a16:creationId xmlns:a16="http://schemas.microsoft.com/office/drawing/2014/main" id="{59B25719-935E-D84C-52CF-BEA53CEC7603}"/>
              </a:ext>
            </a:extLst>
          </p:cNvPr>
          <p:cNvSpPr txBox="1"/>
          <p:nvPr/>
        </p:nvSpPr>
        <p:spPr>
          <a:xfrm>
            <a:off x="5896178" y="3975504"/>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(2,4)</a:t>
            </a:r>
          </a:p>
        </p:txBody>
      </p:sp>
      <p:sp>
        <p:nvSpPr>
          <p:cNvPr id="42" name="TextBox 41">
            <a:extLst>
              <a:ext uri="{FF2B5EF4-FFF2-40B4-BE49-F238E27FC236}">
                <a16:creationId xmlns:a16="http://schemas.microsoft.com/office/drawing/2014/main" id="{41657251-1B33-ACD7-2CF2-7184F829C306}"/>
              </a:ext>
            </a:extLst>
          </p:cNvPr>
          <p:cNvSpPr txBox="1"/>
          <p:nvPr/>
        </p:nvSpPr>
        <p:spPr>
          <a:xfrm>
            <a:off x="4413691"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(3,1)</a:t>
            </a:r>
          </a:p>
        </p:txBody>
      </p:sp>
      <p:sp>
        <p:nvSpPr>
          <p:cNvPr id="43" name="TextBox 42">
            <a:extLst>
              <a:ext uri="{FF2B5EF4-FFF2-40B4-BE49-F238E27FC236}">
                <a16:creationId xmlns:a16="http://schemas.microsoft.com/office/drawing/2014/main" id="{B018D076-A22C-5792-B8E9-5A104434A9D1}"/>
              </a:ext>
            </a:extLst>
          </p:cNvPr>
          <p:cNvSpPr txBox="1"/>
          <p:nvPr/>
        </p:nvSpPr>
        <p:spPr>
          <a:xfrm>
            <a:off x="2939019"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(0,2)</a:t>
            </a:r>
          </a:p>
        </p:txBody>
      </p:sp>
      <p:sp>
        <p:nvSpPr>
          <p:cNvPr id="44" name="TextBox 43">
            <a:extLst>
              <a:ext uri="{FF2B5EF4-FFF2-40B4-BE49-F238E27FC236}">
                <a16:creationId xmlns:a16="http://schemas.microsoft.com/office/drawing/2014/main" id="{0A7E9F36-7D06-6E35-0345-59DA389B8C8A}"/>
              </a:ext>
            </a:extLst>
          </p:cNvPr>
          <p:cNvSpPr txBox="1"/>
          <p:nvPr/>
        </p:nvSpPr>
        <p:spPr>
          <a:xfrm>
            <a:off x="8932753"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(4,6)</a:t>
            </a:r>
          </a:p>
        </p:txBody>
      </p:sp>
      <p:sp>
        <p:nvSpPr>
          <p:cNvPr id="45" name="TextBox 44">
            <a:extLst>
              <a:ext uri="{FF2B5EF4-FFF2-40B4-BE49-F238E27FC236}">
                <a16:creationId xmlns:a16="http://schemas.microsoft.com/office/drawing/2014/main" id="{149A5AD6-9C7F-14F1-2DBB-72161C51AB02}"/>
              </a:ext>
            </a:extLst>
          </p:cNvPr>
          <p:cNvSpPr txBox="1"/>
          <p:nvPr/>
        </p:nvSpPr>
        <p:spPr>
          <a:xfrm>
            <a:off x="10632780" y="2409656"/>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(6,5)</a:t>
            </a:r>
          </a:p>
        </p:txBody>
      </p:sp>
    </p:spTree>
    <p:extLst>
      <p:ext uri="{BB962C8B-B14F-4D97-AF65-F5344CB8AC3E}">
        <p14:creationId xmlns:p14="http://schemas.microsoft.com/office/powerpoint/2010/main" val="1937204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AC2F985-49DB-F2E2-5220-CAC0B12A75E2}"/>
              </a:ext>
            </a:extLst>
          </p:cNvPr>
          <p:cNvCxnSpPr/>
          <p:nvPr/>
        </p:nvCxnSpPr>
        <p:spPr>
          <a:xfrm>
            <a:off x="1784737" y="2612435"/>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015D144-A6AA-A8F6-198F-6AF61E2BF8DC}"/>
              </a:ext>
            </a:extLst>
          </p:cNvPr>
          <p:cNvCxnSpPr>
            <a:cxnSpLocks/>
          </p:cNvCxnSpPr>
          <p:nvPr/>
        </p:nvCxnSpPr>
        <p:spPr>
          <a:xfrm>
            <a:off x="1784737" y="2612435"/>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5168B28-FEE7-FA18-DB7F-80BBF5EA6ACC}"/>
              </a:ext>
            </a:extLst>
          </p:cNvPr>
          <p:cNvCxnSpPr>
            <a:cxnSpLocks/>
          </p:cNvCxnSpPr>
          <p:nvPr/>
        </p:nvCxnSpPr>
        <p:spPr>
          <a:xfrm>
            <a:off x="3266737"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23630C-0220-6DB6-A59F-4A9D574A8AD2}"/>
              </a:ext>
            </a:extLst>
          </p:cNvPr>
          <p:cNvCxnSpPr>
            <a:cxnSpLocks/>
          </p:cNvCxnSpPr>
          <p:nvPr/>
        </p:nvCxnSpPr>
        <p:spPr>
          <a:xfrm>
            <a:off x="4765282"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F8F143-05D6-8F29-3453-249831DA9DC8}"/>
              </a:ext>
            </a:extLst>
          </p:cNvPr>
          <p:cNvCxnSpPr>
            <a:cxnSpLocks/>
          </p:cNvCxnSpPr>
          <p:nvPr/>
        </p:nvCxnSpPr>
        <p:spPr>
          <a:xfrm>
            <a:off x="6259301"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5687D4D-DBAE-D766-62F5-632FF6B4DC34}"/>
              </a:ext>
            </a:extLst>
          </p:cNvPr>
          <p:cNvCxnSpPr>
            <a:cxnSpLocks/>
          </p:cNvCxnSpPr>
          <p:nvPr/>
        </p:nvCxnSpPr>
        <p:spPr>
          <a:xfrm>
            <a:off x="7760815"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4A1A5E-56FD-F87C-BE43-CA620CFE19D7}"/>
              </a:ext>
            </a:extLst>
          </p:cNvPr>
          <p:cNvCxnSpPr>
            <a:cxnSpLocks/>
          </p:cNvCxnSpPr>
          <p:nvPr/>
        </p:nvCxnSpPr>
        <p:spPr>
          <a:xfrm>
            <a:off x="9262331"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00F3E3-0104-E609-AE93-C20FC8B46304}"/>
              </a:ext>
            </a:extLst>
          </p:cNvPr>
          <p:cNvCxnSpPr/>
          <p:nvPr/>
        </p:nvCxnSpPr>
        <p:spPr>
          <a:xfrm>
            <a:off x="3244252" y="2596043"/>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0E526E-5045-E354-F662-06B6FCF7C95B}"/>
              </a:ext>
            </a:extLst>
          </p:cNvPr>
          <p:cNvCxnSpPr/>
          <p:nvPr/>
        </p:nvCxnSpPr>
        <p:spPr>
          <a:xfrm>
            <a:off x="4735302" y="2598694"/>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51E7090-DB05-9BDA-B17E-52D2CAEBFDA0}"/>
              </a:ext>
            </a:extLst>
          </p:cNvPr>
          <p:cNvCxnSpPr/>
          <p:nvPr/>
        </p:nvCxnSpPr>
        <p:spPr>
          <a:xfrm>
            <a:off x="6227767"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754B49-0506-7155-CE2B-8C04C162C92E}"/>
              </a:ext>
            </a:extLst>
          </p:cNvPr>
          <p:cNvCxnSpPr/>
          <p:nvPr/>
        </p:nvCxnSpPr>
        <p:spPr>
          <a:xfrm>
            <a:off x="7730835"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A2E1929-0377-32F2-A7E9-3C53E3E70203}"/>
              </a:ext>
            </a:extLst>
          </p:cNvPr>
          <p:cNvCxnSpPr/>
          <p:nvPr/>
        </p:nvCxnSpPr>
        <p:spPr>
          <a:xfrm>
            <a:off x="9229852"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D0B7D31-D62E-58CC-685D-29113F353608}"/>
              </a:ext>
            </a:extLst>
          </p:cNvPr>
          <p:cNvSpPr txBox="1"/>
          <p:nvPr/>
        </p:nvSpPr>
        <p:spPr>
          <a:xfrm>
            <a:off x="1433939"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(1,0)</a:t>
            </a:r>
          </a:p>
        </p:txBody>
      </p:sp>
      <p:sp>
        <p:nvSpPr>
          <p:cNvPr id="40" name="TextBox 39">
            <a:extLst>
              <a:ext uri="{FF2B5EF4-FFF2-40B4-BE49-F238E27FC236}">
                <a16:creationId xmlns:a16="http://schemas.microsoft.com/office/drawing/2014/main" id="{8CB610F6-89A4-159E-B788-054EE4F9EE76}"/>
              </a:ext>
            </a:extLst>
          </p:cNvPr>
          <p:cNvSpPr txBox="1"/>
          <p:nvPr/>
        </p:nvSpPr>
        <p:spPr>
          <a:xfrm>
            <a:off x="7414465"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(5,3)</a:t>
            </a:r>
          </a:p>
        </p:txBody>
      </p:sp>
      <p:sp>
        <p:nvSpPr>
          <p:cNvPr id="41" name="TextBox 40">
            <a:extLst>
              <a:ext uri="{FF2B5EF4-FFF2-40B4-BE49-F238E27FC236}">
                <a16:creationId xmlns:a16="http://schemas.microsoft.com/office/drawing/2014/main" id="{59B25719-935E-D84C-52CF-BEA53CEC7603}"/>
              </a:ext>
            </a:extLst>
          </p:cNvPr>
          <p:cNvSpPr txBox="1"/>
          <p:nvPr/>
        </p:nvSpPr>
        <p:spPr>
          <a:xfrm>
            <a:off x="5896178" y="3975504"/>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(2,4)</a:t>
            </a:r>
          </a:p>
        </p:txBody>
      </p:sp>
      <p:sp>
        <p:nvSpPr>
          <p:cNvPr id="42" name="TextBox 41">
            <a:extLst>
              <a:ext uri="{FF2B5EF4-FFF2-40B4-BE49-F238E27FC236}">
                <a16:creationId xmlns:a16="http://schemas.microsoft.com/office/drawing/2014/main" id="{41657251-1B33-ACD7-2CF2-7184F829C306}"/>
              </a:ext>
            </a:extLst>
          </p:cNvPr>
          <p:cNvSpPr txBox="1"/>
          <p:nvPr/>
        </p:nvSpPr>
        <p:spPr>
          <a:xfrm>
            <a:off x="4413691"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(3,1)</a:t>
            </a:r>
          </a:p>
        </p:txBody>
      </p:sp>
      <p:sp>
        <p:nvSpPr>
          <p:cNvPr id="43" name="TextBox 42">
            <a:extLst>
              <a:ext uri="{FF2B5EF4-FFF2-40B4-BE49-F238E27FC236}">
                <a16:creationId xmlns:a16="http://schemas.microsoft.com/office/drawing/2014/main" id="{B018D076-A22C-5792-B8E9-5A104434A9D1}"/>
              </a:ext>
            </a:extLst>
          </p:cNvPr>
          <p:cNvSpPr txBox="1"/>
          <p:nvPr/>
        </p:nvSpPr>
        <p:spPr>
          <a:xfrm>
            <a:off x="2939019"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(0,2)</a:t>
            </a:r>
          </a:p>
        </p:txBody>
      </p:sp>
      <p:sp>
        <p:nvSpPr>
          <p:cNvPr id="44" name="TextBox 43">
            <a:extLst>
              <a:ext uri="{FF2B5EF4-FFF2-40B4-BE49-F238E27FC236}">
                <a16:creationId xmlns:a16="http://schemas.microsoft.com/office/drawing/2014/main" id="{0A7E9F36-7D06-6E35-0345-59DA389B8C8A}"/>
              </a:ext>
            </a:extLst>
          </p:cNvPr>
          <p:cNvSpPr txBox="1"/>
          <p:nvPr/>
        </p:nvSpPr>
        <p:spPr>
          <a:xfrm>
            <a:off x="8932753"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(4,6)</a:t>
            </a:r>
          </a:p>
        </p:txBody>
      </p:sp>
      <p:sp>
        <p:nvSpPr>
          <p:cNvPr id="45" name="TextBox 44">
            <a:extLst>
              <a:ext uri="{FF2B5EF4-FFF2-40B4-BE49-F238E27FC236}">
                <a16:creationId xmlns:a16="http://schemas.microsoft.com/office/drawing/2014/main" id="{149A5AD6-9C7F-14F1-2DBB-72161C51AB02}"/>
              </a:ext>
            </a:extLst>
          </p:cNvPr>
          <p:cNvSpPr txBox="1"/>
          <p:nvPr/>
        </p:nvSpPr>
        <p:spPr>
          <a:xfrm>
            <a:off x="10632780" y="2409656"/>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(6,5)</a:t>
            </a:r>
          </a:p>
        </p:txBody>
      </p:sp>
      <p:sp>
        <p:nvSpPr>
          <p:cNvPr id="2" name="Text Placeholder 24">
            <a:extLst>
              <a:ext uri="{FF2B5EF4-FFF2-40B4-BE49-F238E27FC236}">
                <a16:creationId xmlns:a16="http://schemas.microsoft.com/office/drawing/2014/main" id="{FBAD909A-E712-4EED-638D-D6180BCC6421}"/>
              </a:ext>
            </a:extLst>
          </p:cNvPr>
          <p:cNvSpPr txBox="1">
            <a:spLocks/>
          </p:cNvSpPr>
          <p:nvPr/>
        </p:nvSpPr>
        <p:spPr>
          <a:xfrm>
            <a:off x="1133470" y="1032790"/>
            <a:ext cx="9925059" cy="2470906"/>
          </a:xfrm>
          <a:prstGeom prst="rect">
            <a:avLst/>
          </a:prstGeom>
        </p:spPr>
        <p:txBody>
          <a:bodyPr vert="horz" lIns="91440" tIns="45720" rIns="91440" bIns="45720" numCol="1" rtlCol="0">
            <a:noAutofit/>
          </a:bodyPr>
          <a:lstStyle>
            <a:lvl1pPr marL="0" indent="0" algn="l" defTabSz="914400" rtl="0" eaLnBrk="1" latinLnBrk="0" hangingPunct="1">
              <a:lnSpc>
                <a:spcPct val="100000"/>
              </a:lnSpc>
              <a:spcBef>
                <a:spcPts val="0"/>
              </a:spcBef>
              <a:spcAft>
                <a:spcPts val="15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r>
              <a:rPr lang="en-AU" sz="2400" dirty="0"/>
              <a:t>Assume a level-0 player passes until the end.</a:t>
            </a:r>
          </a:p>
        </p:txBody>
      </p:sp>
      <p:sp>
        <p:nvSpPr>
          <p:cNvPr id="23" name="TextBox 22">
            <a:extLst>
              <a:ext uri="{FF2B5EF4-FFF2-40B4-BE49-F238E27FC236}">
                <a16:creationId xmlns:a16="http://schemas.microsoft.com/office/drawing/2014/main" id="{6A1FFC72-F39A-F44F-633E-13EA069F5CE2}"/>
              </a:ext>
            </a:extLst>
          </p:cNvPr>
          <p:cNvSpPr txBox="1"/>
          <p:nvPr/>
        </p:nvSpPr>
        <p:spPr>
          <a:xfrm>
            <a:off x="1628283"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24" name="TextBox 23">
            <a:extLst>
              <a:ext uri="{FF2B5EF4-FFF2-40B4-BE49-F238E27FC236}">
                <a16:creationId xmlns:a16="http://schemas.microsoft.com/office/drawing/2014/main" id="{8195BC9D-D0C0-1B7F-257E-88262CCB2B20}"/>
              </a:ext>
            </a:extLst>
          </p:cNvPr>
          <p:cNvSpPr txBox="1"/>
          <p:nvPr/>
        </p:nvSpPr>
        <p:spPr>
          <a:xfrm>
            <a:off x="3098261"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
        <p:nvSpPr>
          <p:cNvPr id="25" name="TextBox 24">
            <a:extLst>
              <a:ext uri="{FF2B5EF4-FFF2-40B4-BE49-F238E27FC236}">
                <a16:creationId xmlns:a16="http://schemas.microsoft.com/office/drawing/2014/main" id="{C752C925-D833-B14E-2F1F-664120F9DD42}"/>
              </a:ext>
            </a:extLst>
          </p:cNvPr>
          <p:cNvSpPr txBox="1"/>
          <p:nvPr/>
        </p:nvSpPr>
        <p:spPr>
          <a:xfrm>
            <a:off x="7541293" y="2244538"/>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26" name="TextBox 25">
            <a:extLst>
              <a:ext uri="{FF2B5EF4-FFF2-40B4-BE49-F238E27FC236}">
                <a16:creationId xmlns:a16="http://schemas.microsoft.com/office/drawing/2014/main" id="{41FA9D6D-06C6-BD84-F164-B579F049DD00}"/>
              </a:ext>
            </a:extLst>
          </p:cNvPr>
          <p:cNvSpPr txBox="1"/>
          <p:nvPr/>
        </p:nvSpPr>
        <p:spPr>
          <a:xfrm>
            <a:off x="4567300"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31" name="TextBox 30">
            <a:extLst>
              <a:ext uri="{FF2B5EF4-FFF2-40B4-BE49-F238E27FC236}">
                <a16:creationId xmlns:a16="http://schemas.microsoft.com/office/drawing/2014/main" id="{819039EE-6F12-F820-7817-F903CED5A9DE}"/>
              </a:ext>
            </a:extLst>
          </p:cNvPr>
          <p:cNvSpPr txBox="1"/>
          <p:nvPr/>
        </p:nvSpPr>
        <p:spPr>
          <a:xfrm>
            <a:off x="9073399"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
        <p:nvSpPr>
          <p:cNvPr id="32" name="TextBox 31">
            <a:extLst>
              <a:ext uri="{FF2B5EF4-FFF2-40B4-BE49-F238E27FC236}">
                <a16:creationId xmlns:a16="http://schemas.microsoft.com/office/drawing/2014/main" id="{899724CF-FE22-0E74-BC99-E5E04A475536}"/>
              </a:ext>
            </a:extLst>
          </p:cNvPr>
          <p:cNvSpPr txBox="1"/>
          <p:nvPr/>
        </p:nvSpPr>
        <p:spPr>
          <a:xfrm>
            <a:off x="6063679" y="2243103"/>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Tree>
    <p:extLst>
      <p:ext uri="{BB962C8B-B14F-4D97-AF65-F5344CB8AC3E}">
        <p14:creationId xmlns:p14="http://schemas.microsoft.com/office/powerpoint/2010/main" val="3738459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AC2F985-49DB-F2E2-5220-CAC0B12A75E2}"/>
              </a:ext>
            </a:extLst>
          </p:cNvPr>
          <p:cNvCxnSpPr/>
          <p:nvPr/>
        </p:nvCxnSpPr>
        <p:spPr>
          <a:xfrm>
            <a:off x="1784737" y="2612435"/>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015D144-A6AA-A8F6-198F-6AF61E2BF8DC}"/>
              </a:ext>
            </a:extLst>
          </p:cNvPr>
          <p:cNvCxnSpPr>
            <a:cxnSpLocks/>
          </p:cNvCxnSpPr>
          <p:nvPr/>
        </p:nvCxnSpPr>
        <p:spPr>
          <a:xfrm>
            <a:off x="1784737" y="2612435"/>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5168B28-FEE7-FA18-DB7F-80BBF5EA6ACC}"/>
              </a:ext>
            </a:extLst>
          </p:cNvPr>
          <p:cNvCxnSpPr>
            <a:cxnSpLocks/>
          </p:cNvCxnSpPr>
          <p:nvPr/>
        </p:nvCxnSpPr>
        <p:spPr>
          <a:xfrm>
            <a:off x="3266737"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23630C-0220-6DB6-A59F-4A9D574A8AD2}"/>
              </a:ext>
            </a:extLst>
          </p:cNvPr>
          <p:cNvCxnSpPr>
            <a:cxnSpLocks/>
          </p:cNvCxnSpPr>
          <p:nvPr/>
        </p:nvCxnSpPr>
        <p:spPr>
          <a:xfrm>
            <a:off x="4765282"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EF8F143-05D6-8F29-3453-249831DA9DC8}"/>
              </a:ext>
            </a:extLst>
          </p:cNvPr>
          <p:cNvCxnSpPr>
            <a:cxnSpLocks/>
          </p:cNvCxnSpPr>
          <p:nvPr/>
        </p:nvCxnSpPr>
        <p:spPr>
          <a:xfrm>
            <a:off x="6259301"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5687D4D-DBAE-D766-62F5-632FF6B4DC34}"/>
              </a:ext>
            </a:extLst>
          </p:cNvPr>
          <p:cNvCxnSpPr>
            <a:cxnSpLocks/>
          </p:cNvCxnSpPr>
          <p:nvPr/>
        </p:nvCxnSpPr>
        <p:spPr>
          <a:xfrm>
            <a:off x="7760815"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4A1A5E-56FD-F87C-BE43-CA620CFE19D7}"/>
              </a:ext>
            </a:extLst>
          </p:cNvPr>
          <p:cNvCxnSpPr>
            <a:cxnSpLocks/>
          </p:cNvCxnSpPr>
          <p:nvPr/>
        </p:nvCxnSpPr>
        <p:spPr>
          <a:xfrm>
            <a:off x="9262331"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00F3E3-0104-E609-AE93-C20FC8B46304}"/>
              </a:ext>
            </a:extLst>
          </p:cNvPr>
          <p:cNvCxnSpPr/>
          <p:nvPr/>
        </p:nvCxnSpPr>
        <p:spPr>
          <a:xfrm>
            <a:off x="3244252" y="2596043"/>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0E526E-5045-E354-F662-06B6FCF7C95B}"/>
              </a:ext>
            </a:extLst>
          </p:cNvPr>
          <p:cNvCxnSpPr/>
          <p:nvPr/>
        </p:nvCxnSpPr>
        <p:spPr>
          <a:xfrm>
            <a:off x="4735302" y="2598694"/>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51E7090-DB05-9BDA-B17E-52D2CAEBFDA0}"/>
              </a:ext>
            </a:extLst>
          </p:cNvPr>
          <p:cNvCxnSpPr/>
          <p:nvPr/>
        </p:nvCxnSpPr>
        <p:spPr>
          <a:xfrm>
            <a:off x="6227767"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754B49-0506-7155-CE2B-8C04C162C92E}"/>
              </a:ext>
            </a:extLst>
          </p:cNvPr>
          <p:cNvCxnSpPr/>
          <p:nvPr/>
        </p:nvCxnSpPr>
        <p:spPr>
          <a:xfrm>
            <a:off x="7730835"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A2E1929-0377-32F2-A7E9-3C53E3E70203}"/>
              </a:ext>
            </a:extLst>
          </p:cNvPr>
          <p:cNvCxnSpPr/>
          <p:nvPr/>
        </p:nvCxnSpPr>
        <p:spPr>
          <a:xfrm>
            <a:off x="9229852"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D0B7D31-D62E-58CC-685D-29113F353608}"/>
              </a:ext>
            </a:extLst>
          </p:cNvPr>
          <p:cNvSpPr txBox="1"/>
          <p:nvPr/>
        </p:nvSpPr>
        <p:spPr>
          <a:xfrm>
            <a:off x="1433939"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(1,0)</a:t>
            </a:r>
          </a:p>
        </p:txBody>
      </p:sp>
      <p:sp>
        <p:nvSpPr>
          <p:cNvPr id="40" name="TextBox 39">
            <a:extLst>
              <a:ext uri="{FF2B5EF4-FFF2-40B4-BE49-F238E27FC236}">
                <a16:creationId xmlns:a16="http://schemas.microsoft.com/office/drawing/2014/main" id="{8CB610F6-89A4-159E-B788-054EE4F9EE76}"/>
              </a:ext>
            </a:extLst>
          </p:cNvPr>
          <p:cNvSpPr txBox="1"/>
          <p:nvPr/>
        </p:nvSpPr>
        <p:spPr>
          <a:xfrm>
            <a:off x="7414465"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(5,3)</a:t>
            </a:r>
          </a:p>
        </p:txBody>
      </p:sp>
      <p:sp>
        <p:nvSpPr>
          <p:cNvPr id="41" name="TextBox 40">
            <a:extLst>
              <a:ext uri="{FF2B5EF4-FFF2-40B4-BE49-F238E27FC236}">
                <a16:creationId xmlns:a16="http://schemas.microsoft.com/office/drawing/2014/main" id="{59B25719-935E-D84C-52CF-BEA53CEC7603}"/>
              </a:ext>
            </a:extLst>
          </p:cNvPr>
          <p:cNvSpPr txBox="1"/>
          <p:nvPr/>
        </p:nvSpPr>
        <p:spPr>
          <a:xfrm>
            <a:off x="5896178" y="3975504"/>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(2,4)</a:t>
            </a:r>
          </a:p>
        </p:txBody>
      </p:sp>
      <p:sp>
        <p:nvSpPr>
          <p:cNvPr id="42" name="TextBox 41">
            <a:extLst>
              <a:ext uri="{FF2B5EF4-FFF2-40B4-BE49-F238E27FC236}">
                <a16:creationId xmlns:a16="http://schemas.microsoft.com/office/drawing/2014/main" id="{41657251-1B33-ACD7-2CF2-7184F829C306}"/>
              </a:ext>
            </a:extLst>
          </p:cNvPr>
          <p:cNvSpPr txBox="1"/>
          <p:nvPr/>
        </p:nvSpPr>
        <p:spPr>
          <a:xfrm>
            <a:off x="4413691"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(3,1)</a:t>
            </a:r>
          </a:p>
        </p:txBody>
      </p:sp>
      <p:sp>
        <p:nvSpPr>
          <p:cNvPr id="43" name="TextBox 42">
            <a:extLst>
              <a:ext uri="{FF2B5EF4-FFF2-40B4-BE49-F238E27FC236}">
                <a16:creationId xmlns:a16="http://schemas.microsoft.com/office/drawing/2014/main" id="{B018D076-A22C-5792-B8E9-5A104434A9D1}"/>
              </a:ext>
            </a:extLst>
          </p:cNvPr>
          <p:cNvSpPr txBox="1"/>
          <p:nvPr/>
        </p:nvSpPr>
        <p:spPr>
          <a:xfrm>
            <a:off x="2939019"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(0,2)</a:t>
            </a:r>
          </a:p>
        </p:txBody>
      </p:sp>
      <p:sp>
        <p:nvSpPr>
          <p:cNvPr id="44" name="TextBox 43">
            <a:extLst>
              <a:ext uri="{FF2B5EF4-FFF2-40B4-BE49-F238E27FC236}">
                <a16:creationId xmlns:a16="http://schemas.microsoft.com/office/drawing/2014/main" id="{0A7E9F36-7D06-6E35-0345-59DA389B8C8A}"/>
              </a:ext>
            </a:extLst>
          </p:cNvPr>
          <p:cNvSpPr txBox="1"/>
          <p:nvPr/>
        </p:nvSpPr>
        <p:spPr>
          <a:xfrm>
            <a:off x="8932753"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(4,6)</a:t>
            </a:r>
          </a:p>
        </p:txBody>
      </p:sp>
      <p:sp>
        <p:nvSpPr>
          <p:cNvPr id="45" name="TextBox 44">
            <a:extLst>
              <a:ext uri="{FF2B5EF4-FFF2-40B4-BE49-F238E27FC236}">
                <a16:creationId xmlns:a16="http://schemas.microsoft.com/office/drawing/2014/main" id="{149A5AD6-9C7F-14F1-2DBB-72161C51AB02}"/>
              </a:ext>
            </a:extLst>
          </p:cNvPr>
          <p:cNvSpPr txBox="1"/>
          <p:nvPr/>
        </p:nvSpPr>
        <p:spPr>
          <a:xfrm>
            <a:off x="10632780" y="2409656"/>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(6,5)</a:t>
            </a:r>
          </a:p>
        </p:txBody>
      </p:sp>
      <p:sp>
        <p:nvSpPr>
          <p:cNvPr id="2" name="Text Placeholder 24">
            <a:extLst>
              <a:ext uri="{FF2B5EF4-FFF2-40B4-BE49-F238E27FC236}">
                <a16:creationId xmlns:a16="http://schemas.microsoft.com/office/drawing/2014/main" id="{FBAD909A-E712-4EED-638D-D6180BCC6421}"/>
              </a:ext>
            </a:extLst>
          </p:cNvPr>
          <p:cNvSpPr txBox="1">
            <a:spLocks/>
          </p:cNvSpPr>
          <p:nvPr/>
        </p:nvSpPr>
        <p:spPr>
          <a:xfrm>
            <a:off x="1133470" y="1032790"/>
            <a:ext cx="9925059" cy="2470906"/>
          </a:xfrm>
          <a:prstGeom prst="rect">
            <a:avLst/>
          </a:prstGeom>
        </p:spPr>
        <p:txBody>
          <a:bodyPr vert="horz" lIns="91440" tIns="45720" rIns="91440" bIns="45720" numCol="1" rtlCol="0">
            <a:noAutofit/>
          </a:bodyPr>
          <a:lstStyle>
            <a:lvl1pPr marL="0" indent="0" algn="l" defTabSz="914400" rtl="0" eaLnBrk="1" latinLnBrk="0" hangingPunct="1">
              <a:lnSpc>
                <a:spcPct val="100000"/>
              </a:lnSpc>
              <a:spcBef>
                <a:spcPts val="0"/>
              </a:spcBef>
              <a:spcAft>
                <a:spcPts val="15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r>
              <a:rPr lang="en-AU" sz="2400" dirty="0"/>
              <a:t>Level-1 player B: take at (4,6) as the level-0 player A would pass until then.</a:t>
            </a:r>
          </a:p>
        </p:txBody>
      </p:sp>
      <p:sp>
        <p:nvSpPr>
          <p:cNvPr id="4" name="TextBox 3">
            <a:extLst>
              <a:ext uri="{FF2B5EF4-FFF2-40B4-BE49-F238E27FC236}">
                <a16:creationId xmlns:a16="http://schemas.microsoft.com/office/drawing/2014/main" id="{305EDDD1-2878-0F1E-240A-870636207A1F}"/>
              </a:ext>
            </a:extLst>
          </p:cNvPr>
          <p:cNvSpPr txBox="1"/>
          <p:nvPr/>
        </p:nvSpPr>
        <p:spPr>
          <a:xfrm>
            <a:off x="1628283"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5" name="TextBox 4">
            <a:extLst>
              <a:ext uri="{FF2B5EF4-FFF2-40B4-BE49-F238E27FC236}">
                <a16:creationId xmlns:a16="http://schemas.microsoft.com/office/drawing/2014/main" id="{B0B0519F-47C6-5465-F61B-C771E74444B6}"/>
              </a:ext>
            </a:extLst>
          </p:cNvPr>
          <p:cNvSpPr txBox="1"/>
          <p:nvPr/>
        </p:nvSpPr>
        <p:spPr>
          <a:xfrm>
            <a:off x="3098261"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
        <p:nvSpPr>
          <p:cNvPr id="14" name="TextBox 13">
            <a:extLst>
              <a:ext uri="{FF2B5EF4-FFF2-40B4-BE49-F238E27FC236}">
                <a16:creationId xmlns:a16="http://schemas.microsoft.com/office/drawing/2014/main" id="{0D1D0109-FE4C-E38F-E93A-2945DE5F372A}"/>
              </a:ext>
            </a:extLst>
          </p:cNvPr>
          <p:cNvSpPr txBox="1"/>
          <p:nvPr/>
        </p:nvSpPr>
        <p:spPr>
          <a:xfrm>
            <a:off x="7541293" y="2244538"/>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15" name="TextBox 14">
            <a:extLst>
              <a:ext uri="{FF2B5EF4-FFF2-40B4-BE49-F238E27FC236}">
                <a16:creationId xmlns:a16="http://schemas.microsoft.com/office/drawing/2014/main" id="{10D93BE6-1E35-D3DB-960D-D01EA73E5B9B}"/>
              </a:ext>
            </a:extLst>
          </p:cNvPr>
          <p:cNvSpPr txBox="1"/>
          <p:nvPr/>
        </p:nvSpPr>
        <p:spPr>
          <a:xfrm>
            <a:off x="4567300"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21" name="TextBox 20">
            <a:extLst>
              <a:ext uri="{FF2B5EF4-FFF2-40B4-BE49-F238E27FC236}">
                <a16:creationId xmlns:a16="http://schemas.microsoft.com/office/drawing/2014/main" id="{019C5A81-BAC8-72C4-5AD4-9467AA493264}"/>
              </a:ext>
            </a:extLst>
          </p:cNvPr>
          <p:cNvSpPr txBox="1"/>
          <p:nvPr/>
        </p:nvSpPr>
        <p:spPr>
          <a:xfrm>
            <a:off x="9073399"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
        <p:nvSpPr>
          <p:cNvPr id="22" name="TextBox 21">
            <a:extLst>
              <a:ext uri="{FF2B5EF4-FFF2-40B4-BE49-F238E27FC236}">
                <a16:creationId xmlns:a16="http://schemas.microsoft.com/office/drawing/2014/main" id="{49F81AD2-0AE4-F322-A205-F9E5DC84E4A8}"/>
              </a:ext>
            </a:extLst>
          </p:cNvPr>
          <p:cNvSpPr txBox="1"/>
          <p:nvPr/>
        </p:nvSpPr>
        <p:spPr>
          <a:xfrm>
            <a:off x="6063679" y="2243103"/>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Tree>
    <p:extLst>
      <p:ext uri="{BB962C8B-B14F-4D97-AF65-F5344CB8AC3E}">
        <p14:creationId xmlns:p14="http://schemas.microsoft.com/office/powerpoint/2010/main" val="930754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4">
            <a:extLst>
              <a:ext uri="{FF2B5EF4-FFF2-40B4-BE49-F238E27FC236}">
                <a16:creationId xmlns:a16="http://schemas.microsoft.com/office/drawing/2014/main" id="{FBAD909A-E712-4EED-638D-D6180BCC6421}"/>
              </a:ext>
            </a:extLst>
          </p:cNvPr>
          <p:cNvSpPr txBox="1">
            <a:spLocks/>
          </p:cNvSpPr>
          <p:nvPr/>
        </p:nvSpPr>
        <p:spPr>
          <a:xfrm>
            <a:off x="1133470" y="1032790"/>
            <a:ext cx="9925059" cy="2470906"/>
          </a:xfrm>
          <a:prstGeom prst="rect">
            <a:avLst/>
          </a:prstGeom>
        </p:spPr>
        <p:txBody>
          <a:bodyPr vert="horz" lIns="91440" tIns="45720" rIns="91440" bIns="45720" numCol="1" rtlCol="0">
            <a:noAutofit/>
          </a:bodyPr>
          <a:lstStyle>
            <a:lvl1pPr marL="0" indent="0" algn="l" defTabSz="914400" rtl="0" eaLnBrk="1" latinLnBrk="0" hangingPunct="1">
              <a:lnSpc>
                <a:spcPct val="100000"/>
              </a:lnSpc>
              <a:spcBef>
                <a:spcPts val="0"/>
              </a:spcBef>
              <a:spcAft>
                <a:spcPts val="15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r>
              <a:rPr lang="en-AU" sz="2400" dirty="0"/>
              <a:t>Level-1 player A: take at (6,5) as the level-0 player B will keep passing.</a:t>
            </a:r>
          </a:p>
        </p:txBody>
      </p:sp>
      <p:cxnSp>
        <p:nvCxnSpPr>
          <p:cNvPr id="4" name="Straight Connector 3">
            <a:extLst>
              <a:ext uri="{FF2B5EF4-FFF2-40B4-BE49-F238E27FC236}">
                <a16:creationId xmlns:a16="http://schemas.microsoft.com/office/drawing/2014/main" id="{EB3FFDD0-A0DA-AF48-0272-A6FBBAE633E6}"/>
              </a:ext>
            </a:extLst>
          </p:cNvPr>
          <p:cNvCxnSpPr/>
          <p:nvPr/>
        </p:nvCxnSpPr>
        <p:spPr>
          <a:xfrm>
            <a:off x="1784737" y="2612435"/>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7AADF84-387B-C390-C979-C602DF786827}"/>
              </a:ext>
            </a:extLst>
          </p:cNvPr>
          <p:cNvCxnSpPr>
            <a:cxnSpLocks/>
          </p:cNvCxnSpPr>
          <p:nvPr/>
        </p:nvCxnSpPr>
        <p:spPr>
          <a:xfrm>
            <a:off x="1784737" y="2612435"/>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598B80A-0377-33A3-A251-32AE684CC409}"/>
              </a:ext>
            </a:extLst>
          </p:cNvPr>
          <p:cNvCxnSpPr>
            <a:cxnSpLocks/>
          </p:cNvCxnSpPr>
          <p:nvPr/>
        </p:nvCxnSpPr>
        <p:spPr>
          <a:xfrm>
            <a:off x="3266737"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9564BAE-525B-5579-F63E-2B04C392BFC6}"/>
              </a:ext>
            </a:extLst>
          </p:cNvPr>
          <p:cNvCxnSpPr>
            <a:cxnSpLocks/>
          </p:cNvCxnSpPr>
          <p:nvPr/>
        </p:nvCxnSpPr>
        <p:spPr>
          <a:xfrm>
            <a:off x="4765282"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3AD7F76-2064-9B01-E9CA-FEE718EEA0BF}"/>
              </a:ext>
            </a:extLst>
          </p:cNvPr>
          <p:cNvCxnSpPr>
            <a:cxnSpLocks/>
          </p:cNvCxnSpPr>
          <p:nvPr/>
        </p:nvCxnSpPr>
        <p:spPr>
          <a:xfrm>
            <a:off x="6259301"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C0A272-7BF3-D9C6-2882-4212FC022372}"/>
              </a:ext>
            </a:extLst>
          </p:cNvPr>
          <p:cNvCxnSpPr>
            <a:cxnSpLocks/>
          </p:cNvCxnSpPr>
          <p:nvPr/>
        </p:nvCxnSpPr>
        <p:spPr>
          <a:xfrm>
            <a:off x="7760815"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4BCA1C2-D9ED-872C-811F-6CD70C8F1DCE}"/>
              </a:ext>
            </a:extLst>
          </p:cNvPr>
          <p:cNvCxnSpPr>
            <a:cxnSpLocks/>
          </p:cNvCxnSpPr>
          <p:nvPr/>
        </p:nvCxnSpPr>
        <p:spPr>
          <a:xfrm>
            <a:off x="9262331"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DAEF91-74CE-A72A-7269-9238B0CCB5C6}"/>
              </a:ext>
            </a:extLst>
          </p:cNvPr>
          <p:cNvCxnSpPr/>
          <p:nvPr/>
        </p:nvCxnSpPr>
        <p:spPr>
          <a:xfrm>
            <a:off x="3244252" y="2596043"/>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AA585D-A023-C2E6-5723-E60CD4E25A93}"/>
              </a:ext>
            </a:extLst>
          </p:cNvPr>
          <p:cNvCxnSpPr/>
          <p:nvPr/>
        </p:nvCxnSpPr>
        <p:spPr>
          <a:xfrm>
            <a:off x="4735302" y="2598694"/>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BFC24CC-698E-3BC1-D48E-AEC9D74B3CDA}"/>
              </a:ext>
            </a:extLst>
          </p:cNvPr>
          <p:cNvCxnSpPr/>
          <p:nvPr/>
        </p:nvCxnSpPr>
        <p:spPr>
          <a:xfrm>
            <a:off x="6227767"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CF3F1F6-695A-EBAD-D507-C09B2E51670F}"/>
              </a:ext>
            </a:extLst>
          </p:cNvPr>
          <p:cNvCxnSpPr/>
          <p:nvPr/>
        </p:nvCxnSpPr>
        <p:spPr>
          <a:xfrm>
            <a:off x="7730835"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30649B-A552-E8EF-6DA4-56C330D42D23}"/>
              </a:ext>
            </a:extLst>
          </p:cNvPr>
          <p:cNvCxnSpPr/>
          <p:nvPr/>
        </p:nvCxnSpPr>
        <p:spPr>
          <a:xfrm>
            <a:off x="9229852"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104B583-47A7-936D-4CE9-96AC0849F957}"/>
              </a:ext>
            </a:extLst>
          </p:cNvPr>
          <p:cNvSpPr txBox="1"/>
          <p:nvPr/>
        </p:nvSpPr>
        <p:spPr>
          <a:xfrm>
            <a:off x="1433939"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(1,0)</a:t>
            </a:r>
          </a:p>
        </p:txBody>
      </p:sp>
      <p:sp>
        <p:nvSpPr>
          <p:cNvPr id="34" name="TextBox 33">
            <a:extLst>
              <a:ext uri="{FF2B5EF4-FFF2-40B4-BE49-F238E27FC236}">
                <a16:creationId xmlns:a16="http://schemas.microsoft.com/office/drawing/2014/main" id="{88D1192F-9976-7924-A3F1-5B65A79AFAB6}"/>
              </a:ext>
            </a:extLst>
          </p:cNvPr>
          <p:cNvSpPr txBox="1"/>
          <p:nvPr/>
        </p:nvSpPr>
        <p:spPr>
          <a:xfrm>
            <a:off x="7414465"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(5,3)</a:t>
            </a:r>
          </a:p>
        </p:txBody>
      </p:sp>
      <p:sp>
        <p:nvSpPr>
          <p:cNvPr id="35" name="TextBox 34">
            <a:extLst>
              <a:ext uri="{FF2B5EF4-FFF2-40B4-BE49-F238E27FC236}">
                <a16:creationId xmlns:a16="http://schemas.microsoft.com/office/drawing/2014/main" id="{D8D66619-A1C5-BB43-0C96-BD8D42E87BA7}"/>
              </a:ext>
            </a:extLst>
          </p:cNvPr>
          <p:cNvSpPr txBox="1"/>
          <p:nvPr/>
        </p:nvSpPr>
        <p:spPr>
          <a:xfrm>
            <a:off x="5896178" y="3975504"/>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(2,4)</a:t>
            </a:r>
          </a:p>
        </p:txBody>
      </p:sp>
      <p:sp>
        <p:nvSpPr>
          <p:cNvPr id="36" name="TextBox 35">
            <a:extLst>
              <a:ext uri="{FF2B5EF4-FFF2-40B4-BE49-F238E27FC236}">
                <a16:creationId xmlns:a16="http://schemas.microsoft.com/office/drawing/2014/main" id="{50B79EC1-4027-C086-25E1-7CCB2C3A5935}"/>
              </a:ext>
            </a:extLst>
          </p:cNvPr>
          <p:cNvSpPr txBox="1"/>
          <p:nvPr/>
        </p:nvSpPr>
        <p:spPr>
          <a:xfrm>
            <a:off x="4413691"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(3,1)</a:t>
            </a:r>
          </a:p>
        </p:txBody>
      </p:sp>
      <p:sp>
        <p:nvSpPr>
          <p:cNvPr id="37" name="TextBox 36">
            <a:extLst>
              <a:ext uri="{FF2B5EF4-FFF2-40B4-BE49-F238E27FC236}">
                <a16:creationId xmlns:a16="http://schemas.microsoft.com/office/drawing/2014/main" id="{142F1564-F846-0CCB-3D23-480A87AB7409}"/>
              </a:ext>
            </a:extLst>
          </p:cNvPr>
          <p:cNvSpPr txBox="1"/>
          <p:nvPr/>
        </p:nvSpPr>
        <p:spPr>
          <a:xfrm>
            <a:off x="2939019"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(0,2)</a:t>
            </a:r>
          </a:p>
        </p:txBody>
      </p:sp>
      <p:sp>
        <p:nvSpPr>
          <p:cNvPr id="38" name="TextBox 37">
            <a:extLst>
              <a:ext uri="{FF2B5EF4-FFF2-40B4-BE49-F238E27FC236}">
                <a16:creationId xmlns:a16="http://schemas.microsoft.com/office/drawing/2014/main" id="{417D48B9-DFA4-DE02-2127-297040518C0E}"/>
              </a:ext>
            </a:extLst>
          </p:cNvPr>
          <p:cNvSpPr txBox="1"/>
          <p:nvPr/>
        </p:nvSpPr>
        <p:spPr>
          <a:xfrm>
            <a:off x="8932753"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(4,6)</a:t>
            </a:r>
          </a:p>
        </p:txBody>
      </p:sp>
      <p:sp>
        <p:nvSpPr>
          <p:cNvPr id="46" name="TextBox 45">
            <a:extLst>
              <a:ext uri="{FF2B5EF4-FFF2-40B4-BE49-F238E27FC236}">
                <a16:creationId xmlns:a16="http://schemas.microsoft.com/office/drawing/2014/main" id="{1113EB10-4797-9C2E-2729-9F9775035AAA}"/>
              </a:ext>
            </a:extLst>
          </p:cNvPr>
          <p:cNvSpPr txBox="1"/>
          <p:nvPr/>
        </p:nvSpPr>
        <p:spPr>
          <a:xfrm>
            <a:off x="10632780" y="2409656"/>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(6,5)</a:t>
            </a:r>
          </a:p>
        </p:txBody>
      </p:sp>
      <p:sp>
        <p:nvSpPr>
          <p:cNvPr id="47" name="TextBox 46">
            <a:extLst>
              <a:ext uri="{FF2B5EF4-FFF2-40B4-BE49-F238E27FC236}">
                <a16:creationId xmlns:a16="http://schemas.microsoft.com/office/drawing/2014/main" id="{34D1E162-5A07-48C8-BF9E-FC8379311B57}"/>
              </a:ext>
            </a:extLst>
          </p:cNvPr>
          <p:cNvSpPr txBox="1"/>
          <p:nvPr/>
        </p:nvSpPr>
        <p:spPr>
          <a:xfrm>
            <a:off x="1628283"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48" name="TextBox 47">
            <a:extLst>
              <a:ext uri="{FF2B5EF4-FFF2-40B4-BE49-F238E27FC236}">
                <a16:creationId xmlns:a16="http://schemas.microsoft.com/office/drawing/2014/main" id="{2A4A73B7-44B7-7593-727E-7FD6E64DED04}"/>
              </a:ext>
            </a:extLst>
          </p:cNvPr>
          <p:cNvSpPr txBox="1"/>
          <p:nvPr/>
        </p:nvSpPr>
        <p:spPr>
          <a:xfrm>
            <a:off x="3098261"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
        <p:nvSpPr>
          <p:cNvPr id="49" name="TextBox 48">
            <a:extLst>
              <a:ext uri="{FF2B5EF4-FFF2-40B4-BE49-F238E27FC236}">
                <a16:creationId xmlns:a16="http://schemas.microsoft.com/office/drawing/2014/main" id="{63A2A3B4-6D73-232F-1162-A85F94D16C42}"/>
              </a:ext>
            </a:extLst>
          </p:cNvPr>
          <p:cNvSpPr txBox="1"/>
          <p:nvPr/>
        </p:nvSpPr>
        <p:spPr>
          <a:xfrm>
            <a:off x="7541293" y="2244538"/>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50" name="TextBox 49">
            <a:extLst>
              <a:ext uri="{FF2B5EF4-FFF2-40B4-BE49-F238E27FC236}">
                <a16:creationId xmlns:a16="http://schemas.microsoft.com/office/drawing/2014/main" id="{78FC174B-438E-463C-B6F5-F55638E15A14}"/>
              </a:ext>
            </a:extLst>
          </p:cNvPr>
          <p:cNvSpPr txBox="1"/>
          <p:nvPr/>
        </p:nvSpPr>
        <p:spPr>
          <a:xfrm>
            <a:off x="4567300"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51" name="TextBox 50">
            <a:extLst>
              <a:ext uri="{FF2B5EF4-FFF2-40B4-BE49-F238E27FC236}">
                <a16:creationId xmlns:a16="http://schemas.microsoft.com/office/drawing/2014/main" id="{B7E82CB8-E5DA-21EF-7D88-1FFB41579165}"/>
              </a:ext>
            </a:extLst>
          </p:cNvPr>
          <p:cNvSpPr txBox="1"/>
          <p:nvPr/>
        </p:nvSpPr>
        <p:spPr>
          <a:xfrm>
            <a:off x="9073399"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
        <p:nvSpPr>
          <p:cNvPr id="52" name="TextBox 51">
            <a:extLst>
              <a:ext uri="{FF2B5EF4-FFF2-40B4-BE49-F238E27FC236}">
                <a16:creationId xmlns:a16="http://schemas.microsoft.com/office/drawing/2014/main" id="{159B19DA-470F-738F-A5DA-3A54117919EC}"/>
              </a:ext>
            </a:extLst>
          </p:cNvPr>
          <p:cNvSpPr txBox="1"/>
          <p:nvPr/>
        </p:nvSpPr>
        <p:spPr>
          <a:xfrm>
            <a:off x="6063679" y="2243103"/>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Tree>
    <p:extLst>
      <p:ext uri="{BB962C8B-B14F-4D97-AF65-F5344CB8AC3E}">
        <p14:creationId xmlns:p14="http://schemas.microsoft.com/office/powerpoint/2010/main" val="766291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4">
            <a:extLst>
              <a:ext uri="{FF2B5EF4-FFF2-40B4-BE49-F238E27FC236}">
                <a16:creationId xmlns:a16="http://schemas.microsoft.com/office/drawing/2014/main" id="{FBAD909A-E712-4EED-638D-D6180BCC6421}"/>
              </a:ext>
            </a:extLst>
          </p:cNvPr>
          <p:cNvSpPr txBox="1">
            <a:spLocks/>
          </p:cNvSpPr>
          <p:nvPr/>
        </p:nvSpPr>
        <p:spPr>
          <a:xfrm>
            <a:off x="1133470" y="1032790"/>
            <a:ext cx="9925059" cy="2470906"/>
          </a:xfrm>
          <a:prstGeom prst="rect">
            <a:avLst/>
          </a:prstGeom>
        </p:spPr>
        <p:txBody>
          <a:bodyPr vert="horz" lIns="91440" tIns="45720" rIns="91440" bIns="45720" numCol="1" rtlCol="0">
            <a:noAutofit/>
          </a:bodyPr>
          <a:lstStyle>
            <a:lvl1pPr marL="0" indent="0" algn="l" defTabSz="914400" rtl="0" eaLnBrk="1" latinLnBrk="0" hangingPunct="1">
              <a:lnSpc>
                <a:spcPct val="100000"/>
              </a:lnSpc>
              <a:spcBef>
                <a:spcPts val="0"/>
              </a:spcBef>
              <a:spcAft>
                <a:spcPts val="15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r>
              <a:rPr lang="en-AU" sz="2400" dirty="0"/>
              <a:t>Level-2 player B: take at (4,6) as the level-1 player A passes. </a:t>
            </a:r>
          </a:p>
        </p:txBody>
      </p:sp>
      <p:cxnSp>
        <p:nvCxnSpPr>
          <p:cNvPr id="4" name="Straight Connector 3">
            <a:extLst>
              <a:ext uri="{FF2B5EF4-FFF2-40B4-BE49-F238E27FC236}">
                <a16:creationId xmlns:a16="http://schemas.microsoft.com/office/drawing/2014/main" id="{0A911EE1-490B-E68E-0FD2-699948A4F2D7}"/>
              </a:ext>
            </a:extLst>
          </p:cNvPr>
          <p:cNvCxnSpPr/>
          <p:nvPr/>
        </p:nvCxnSpPr>
        <p:spPr>
          <a:xfrm>
            <a:off x="1784737" y="2612435"/>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1451A7A-BDAA-AC17-5D6B-D078885573FC}"/>
              </a:ext>
            </a:extLst>
          </p:cNvPr>
          <p:cNvCxnSpPr>
            <a:cxnSpLocks/>
          </p:cNvCxnSpPr>
          <p:nvPr/>
        </p:nvCxnSpPr>
        <p:spPr>
          <a:xfrm>
            <a:off x="1784737" y="2612435"/>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52DA8A-59C1-3C8D-9870-9D495E529626}"/>
              </a:ext>
            </a:extLst>
          </p:cNvPr>
          <p:cNvCxnSpPr>
            <a:cxnSpLocks/>
          </p:cNvCxnSpPr>
          <p:nvPr/>
        </p:nvCxnSpPr>
        <p:spPr>
          <a:xfrm>
            <a:off x="3266737"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F45FED-C74F-93C2-4C4A-0D6453C77476}"/>
              </a:ext>
            </a:extLst>
          </p:cNvPr>
          <p:cNvCxnSpPr>
            <a:cxnSpLocks/>
          </p:cNvCxnSpPr>
          <p:nvPr/>
        </p:nvCxnSpPr>
        <p:spPr>
          <a:xfrm>
            <a:off x="4765282"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175273-E467-1DF1-9B72-B268CE495AB9}"/>
              </a:ext>
            </a:extLst>
          </p:cNvPr>
          <p:cNvCxnSpPr>
            <a:cxnSpLocks/>
          </p:cNvCxnSpPr>
          <p:nvPr/>
        </p:nvCxnSpPr>
        <p:spPr>
          <a:xfrm>
            <a:off x="6259301"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3E80B68-83AD-0AB6-D150-F0F0C49501A4}"/>
              </a:ext>
            </a:extLst>
          </p:cNvPr>
          <p:cNvCxnSpPr>
            <a:cxnSpLocks/>
          </p:cNvCxnSpPr>
          <p:nvPr/>
        </p:nvCxnSpPr>
        <p:spPr>
          <a:xfrm>
            <a:off x="7760815"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0AFEE5-37DC-21F7-884B-7943754273B5}"/>
              </a:ext>
            </a:extLst>
          </p:cNvPr>
          <p:cNvCxnSpPr>
            <a:cxnSpLocks/>
          </p:cNvCxnSpPr>
          <p:nvPr/>
        </p:nvCxnSpPr>
        <p:spPr>
          <a:xfrm>
            <a:off x="9262331"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A69152D-B430-3415-D1EF-C9DCADC3EC8E}"/>
              </a:ext>
            </a:extLst>
          </p:cNvPr>
          <p:cNvCxnSpPr/>
          <p:nvPr/>
        </p:nvCxnSpPr>
        <p:spPr>
          <a:xfrm>
            <a:off x="3244252" y="2596043"/>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D37C67A-9BEB-6C34-523F-70D71343C8D9}"/>
              </a:ext>
            </a:extLst>
          </p:cNvPr>
          <p:cNvCxnSpPr/>
          <p:nvPr/>
        </p:nvCxnSpPr>
        <p:spPr>
          <a:xfrm>
            <a:off x="4735302" y="2598694"/>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A8408AC-112D-A426-1114-EBAA1219FD3F}"/>
              </a:ext>
            </a:extLst>
          </p:cNvPr>
          <p:cNvCxnSpPr/>
          <p:nvPr/>
        </p:nvCxnSpPr>
        <p:spPr>
          <a:xfrm>
            <a:off x="6227767"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6E158E9-D508-58FF-E5B7-B3868E217751}"/>
              </a:ext>
            </a:extLst>
          </p:cNvPr>
          <p:cNvCxnSpPr/>
          <p:nvPr/>
        </p:nvCxnSpPr>
        <p:spPr>
          <a:xfrm>
            <a:off x="7730835"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A34BC5-4B85-9EEB-6220-BE434FAF3685}"/>
              </a:ext>
            </a:extLst>
          </p:cNvPr>
          <p:cNvCxnSpPr/>
          <p:nvPr/>
        </p:nvCxnSpPr>
        <p:spPr>
          <a:xfrm>
            <a:off x="9229852"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707EA1A-E2C1-6307-B94B-6C23CCBCAFFC}"/>
              </a:ext>
            </a:extLst>
          </p:cNvPr>
          <p:cNvSpPr txBox="1"/>
          <p:nvPr/>
        </p:nvSpPr>
        <p:spPr>
          <a:xfrm>
            <a:off x="1433939"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(1,0)</a:t>
            </a:r>
          </a:p>
        </p:txBody>
      </p:sp>
      <p:sp>
        <p:nvSpPr>
          <p:cNvPr id="34" name="TextBox 33">
            <a:extLst>
              <a:ext uri="{FF2B5EF4-FFF2-40B4-BE49-F238E27FC236}">
                <a16:creationId xmlns:a16="http://schemas.microsoft.com/office/drawing/2014/main" id="{7E0E43DD-C4D2-7EB1-4A10-1EC71E8A3211}"/>
              </a:ext>
            </a:extLst>
          </p:cNvPr>
          <p:cNvSpPr txBox="1"/>
          <p:nvPr/>
        </p:nvSpPr>
        <p:spPr>
          <a:xfrm>
            <a:off x="7414465"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(5,3)</a:t>
            </a:r>
          </a:p>
        </p:txBody>
      </p:sp>
      <p:sp>
        <p:nvSpPr>
          <p:cNvPr id="35" name="TextBox 34">
            <a:extLst>
              <a:ext uri="{FF2B5EF4-FFF2-40B4-BE49-F238E27FC236}">
                <a16:creationId xmlns:a16="http://schemas.microsoft.com/office/drawing/2014/main" id="{95193E16-6D7A-FE8F-636C-C9B60DF040BE}"/>
              </a:ext>
            </a:extLst>
          </p:cNvPr>
          <p:cNvSpPr txBox="1"/>
          <p:nvPr/>
        </p:nvSpPr>
        <p:spPr>
          <a:xfrm>
            <a:off x="5896178" y="3975504"/>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(2,4)</a:t>
            </a:r>
          </a:p>
        </p:txBody>
      </p:sp>
      <p:sp>
        <p:nvSpPr>
          <p:cNvPr id="36" name="TextBox 35">
            <a:extLst>
              <a:ext uri="{FF2B5EF4-FFF2-40B4-BE49-F238E27FC236}">
                <a16:creationId xmlns:a16="http://schemas.microsoft.com/office/drawing/2014/main" id="{FF064690-94D1-2E1E-4918-387059B62787}"/>
              </a:ext>
            </a:extLst>
          </p:cNvPr>
          <p:cNvSpPr txBox="1"/>
          <p:nvPr/>
        </p:nvSpPr>
        <p:spPr>
          <a:xfrm>
            <a:off x="4413691"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(3,1)</a:t>
            </a:r>
          </a:p>
        </p:txBody>
      </p:sp>
      <p:sp>
        <p:nvSpPr>
          <p:cNvPr id="37" name="TextBox 36">
            <a:extLst>
              <a:ext uri="{FF2B5EF4-FFF2-40B4-BE49-F238E27FC236}">
                <a16:creationId xmlns:a16="http://schemas.microsoft.com/office/drawing/2014/main" id="{3BB1DAA3-03BB-BD35-479F-FB92372F2A63}"/>
              </a:ext>
            </a:extLst>
          </p:cNvPr>
          <p:cNvSpPr txBox="1"/>
          <p:nvPr/>
        </p:nvSpPr>
        <p:spPr>
          <a:xfrm>
            <a:off x="2939019"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(0,2)</a:t>
            </a:r>
          </a:p>
        </p:txBody>
      </p:sp>
      <p:sp>
        <p:nvSpPr>
          <p:cNvPr id="38" name="TextBox 37">
            <a:extLst>
              <a:ext uri="{FF2B5EF4-FFF2-40B4-BE49-F238E27FC236}">
                <a16:creationId xmlns:a16="http://schemas.microsoft.com/office/drawing/2014/main" id="{DDB9CC77-BBF8-A72E-CB31-C6B5A0BBDE90}"/>
              </a:ext>
            </a:extLst>
          </p:cNvPr>
          <p:cNvSpPr txBox="1"/>
          <p:nvPr/>
        </p:nvSpPr>
        <p:spPr>
          <a:xfrm>
            <a:off x="8932753"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(4,6)</a:t>
            </a:r>
          </a:p>
        </p:txBody>
      </p:sp>
      <p:sp>
        <p:nvSpPr>
          <p:cNvPr id="46" name="TextBox 45">
            <a:extLst>
              <a:ext uri="{FF2B5EF4-FFF2-40B4-BE49-F238E27FC236}">
                <a16:creationId xmlns:a16="http://schemas.microsoft.com/office/drawing/2014/main" id="{A8ED2762-2295-899E-7F14-B636E857C462}"/>
              </a:ext>
            </a:extLst>
          </p:cNvPr>
          <p:cNvSpPr txBox="1"/>
          <p:nvPr/>
        </p:nvSpPr>
        <p:spPr>
          <a:xfrm>
            <a:off x="10632780" y="2409656"/>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(6,5)</a:t>
            </a:r>
          </a:p>
        </p:txBody>
      </p:sp>
      <p:sp>
        <p:nvSpPr>
          <p:cNvPr id="47" name="TextBox 46">
            <a:extLst>
              <a:ext uri="{FF2B5EF4-FFF2-40B4-BE49-F238E27FC236}">
                <a16:creationId xmlns:a16="http://schemas.microsoft.com/office/drawing/2014/main" id="{74120299-7410-3AC5-AC72-800BFF3231AB}"/>
              </a:ext>
            </a:extLst>
          </p:cNvPr>
          <p:cNvSpPr txBox="1"/>
          <p:nvPr/>
        </p:nvSpPr>
        <p:spPr>
          <a:xfrm>
            <a:off x="1628283"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48" name="TextBox 47">
            <a:extLst>
              <a:ext uri="{FF2B5EF4-FFF2-40B4-BE49-F238E27FC236}">
                <a16:creationId xmlns:a16="http://schemas.microsoft.com/office/drawing/2014/main" id="{02C580B4-F47D-38D3-3C01-8B2E5C5B755E}"/>
              </a:ext>
            </a:extLst>
          </p:cNvPr>
          <p:cNvSpPr txBox="1"/>
          <p:nvPr/>
        </p:nvSpPr>
        <p:spPr>
          <a:xfrm>
            <a:off x="3098261"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
        <p:nvSpPr>
          <p:cNvPr id="49" name="TextBox 48">
            <a:extLst>
              <a:ext uri="{FF2B5EF4-FFF2-40B4-BE49-F238E27FC236}">
                <a16:creationId xmlns:a16="http://schemas.microsoft.com/office/drawing/2014/main" id="{89C14897-D075-FACB-C4AE-30EC949A8623}"/>
              </a:ext>
            </a:extLst>
          </p:cNvPr>
          <p:cNvSpPr txBox="1"/>
          <p:nvPr/>
        </p:nvSpPr>
        <p:spPr>
          <a:xfrm>
            <a:off x="7541293" y="2244538"/>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50" name="TextBox 49">
            <a:extLst>
              <a:ext uri="{FF2B5EF4-FFF2-40B4-BE49-F238E27FC236}">
                <a16:creationId xmlns:a16="http://schemas.microsoft.com/office/drawing/2014/main" id="{E6756AC7-E83D-5009-33EB-251F818766D2}"/>
              </a:ext>
            </a:extLst>
          </p:cNvPr>
          <p:cNvSpPr txBox="1"/>
          <p:nvPr/>
        </p:nvSpPr>
        <p:spPr>
          <a:xfrm>
            <a:off x="4567300"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51" name="TextBox 50">
            <a:extLst>
              <a:ext uri="{FF2B5EF4-FFF2-40B4-BE49-F238E27FC236}">
                <a16:creationId xmlns:a16="http://schemas.microsoft.com/office/drawing/2014/main" id="{3BC50C06-AC91-64D5-43CA-071C277DDB83}"/>
              </a:ext>
            </a:extLst>
          </p:cNvPr>
          <p:cNvSpPr txBox="1"/>
          <p:nvPr/>
        </p:nvSpPr>
        <p:spPr>
          <a:xfrm>
            <a:off x="9073399"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
        <p:nvSpPr>
          <p:cNvPr id="52" name="TextBox 51">
            <a:extLst>
              <a:ext uri="{FF2B5EF4-FFF2-40B4-BE49-F238E27FC236}">
                <a16:creationId xmlns:a16="http://schemas.microsoft.com/office/drawing/2014/main" id="{F8C23D1D-2BBC-360B-D1FD-97FFB7D4D762}"/>
              </a:ext>
            </a:extLst>
          </p:cNvPr>
          <p:cNvSpPr txBox="1"/>
          <p:nvPr/>
        </p:nvSpPr>
        <p:spPr>
          <a:xfrm>
            <a:off x="6063679" y="2243103"/>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Tree>
    <p:extLst>
      <p:ext uri="{BB962C8B-B14F-4D97-AF65-F5344CB8AC3E}">
        <p14:creationId xmlns:p14="http://schemas.microsoft.com/office/powerpoint/2010/main" val="2208689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4">
            <a:extLst>
              <a:ext uri="{FF2B5EF4-FFF2-40B4-BE49-F238E27FC236}">
                <a16:creationId xmlns:a16="http://schemas.microsoft.com/office/drawing/2014/main" id="{FBAD909A-E712-4EED-638D-D6180BCC6421}"/>
              </a:ext>
            </a:extLst>
          </p:cNvPr>
          <p:cNvSpPr txBox="1">
            <a:spLocks/>
          </p:cNvSpPr>
          <p:nvPr/>
        </p:nvSpPr>
        <p:spPr>
          <a:xfrm>
            <a:off x="1133470" y="1032790"/>
            <a:ext cx="9925059" cy="2470906"/>
          </a:xfrm>
          <a:prstGeom prst="rect">
            <a:avLst/>
          </a:prstGeom>
        </p:spPr>
        <p:txBody>
          <a:bodyPr vert="horz" lIns="91440" tIns="45720" rIns="91440" bIns="45720" numCol="1" rtlCol="0">
            <a:noAutofit/>
          </a:bodyPr>
          <a:lstStyle>
            <a:lvl1pPr marL="0" indent="0" algn="l" defTabSz="914400" rtl="0" eaLnBrk="1" latinLnBrk="0" hangingPunct="1">
              <a:lnSpc>
                <a:spcPct val="100000"/>
              </a:lnSpc>
              <a:spcBef>
                <a:spcPts val="0"/>
              </a:spcBef>
              <a:spcAft>
                <a:spcPts val="15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r>
              <a:rPr lang="en-AU" sz="2400" dirty="0"/>
              <a:t>Level-2 player A: take at (5,3) as a level-1 player B would take at (4,6).</a:t>
            </a:r>
          </a:p>
        </p:txBody>
      </p:sp>
      <p:cxnSp>
        <p:nvCxnSpPr>
          <p:cNvPr id="4" name="Straight Connector 3">
            <a:extLst>
              <a:ext uri="{FF2B5EF4-FFF2-40B4-BE49-F238E27FC236}">
                <a16:creationId xmlns:a16="http://schemas.microsoft.com/office/drawing/2014/main" id="{8B2811AB-DDB6-CBE4-7509-B458CE20D10F}"/>
              </a:ext>
            </a:extLst>
          </p:cNvPr>
          <p:cNvCxnSpPr/>
          <p:nvPr/>
        </p:nvCxnSpPr>
        <p:spPr>
          <a:xfrm>
            <a:off x="1784737" y="2612435"/>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0C93117-944F-8F8D-7AF2-5C224C630D11}"/>
              </a:ext>
            </a:extLst>
          </p:cNvPr>
          <p:cNvCxnSpPr>
            <a:cxnSpLocks/>
          </p:cNvCxnSpPr>
          <p:nvPr/>
        </p:nvCxnSpPr>
        <p:spPr>
          <a:xfrm>
            <a:off x="1784737" y="2612435"/>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4FDC352-F1A3-A52B-D4D4-03F4BE34C798}"/>
              </a:ext>
            </a:extLst>
          </p:cNvPr>
          <p:cNvCxnSpPr>
            <a:cxnSpLocks/>
          </p:cNvCxnSpPr>
          <p:nvPr/>
        </p:nvCxnSpPr>
        <p:spPr>
          <a:xfrm>
            <a:off x="3266737"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A260251-B948-EA89-B6C8-E4385A1288EE}"/>
              </a:ext>
            </a:extLst>
          </p:cNvPr>
          <p:cNvCxnSpPr>
            <a:cxnSpLocks/>
          </p:cNvCxnSpPr>
          <p:nvPr/>
        </p:nvCxnSpPr>
        <p:spPr>
          <a:xfrm>
            <a:off x="4765282"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1ECE900-CC3C-8F82-0E4F-48E329563C08}"/>
              </a:ext>
            </a:extLst>
          </p:cNvPr>
          <p:cNvCxnSpPr>
            <a:cxnSpLocks/>
          </p:cNvCxnSpPr>
          <p:nvPr/>
        </p:nvCxnSpPr>
        <p:spPr>
          <a:xfrm>
            <a:off x="6259301"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8850511-5E16-8121-4B8E-FCB3A35F4B6C}"/>
              </a:ext>
            </a:extLst>
          </p:cNvPr>
          <p:cNvCxnSpPr>
            <a:cxnSpLocks/>
          </p:cNvCxnSpPr>
          <p:nvPr/>
        </p:nvCxnSpPr>
        <p:spPr>
          <a:xfrm>
            <a:off x="7760815"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385380E-45A8-C3E9-8B6B-77229BCC1B10}"/>
              </a:ext>
            </a:extLst>
          </p:cNvPr>
          <p:cNvCxnSpPr>
            <a:cxnSpLocks/>
          </p:cNvCxnSpPr>
          <p:nvPr/>
        </p:nvCxnSpPr>
        <p:spPr>
          <a:xfrm>
            <a:off x="9262331"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9004165-EDE9-15A7-3FF0-F79B13A29257}"/>
              </a:ext>
            </a:extLst>
          </p:cNvPr>
          <p:cNvCxnSpPr/>
          <p:nvPr/>
        </p:nvCxnSpPr>
        <p:spPr>
          <a:xfrm>
            <a:off x="3244252" y="2596043"/>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31AA503-3A86-A312-9DF8-BC712EDCEFFB}"/>
              </a:ext>
            </a:extLst>
          </p:cNvPr>
          <p:cNvCxnSpPr/>
          <p:nvPr/>
        </p:nvCxnSpPr>
        <p:spPr>
          <a:xfrm>
            <a:off x="4735302" y="2598694"/>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D0672D7-0D67-8356-20D4-3F548C6A7C7D}"/>
              </a:ext>
            </a:extLst>
          </p:cNvPr>
          <p:cNvCxnSpPr/>
          <p:nvPr/>
        </p:nvCxnSpPr>
        <p:spPr>
          <a:xfrm>
            <a:off x="6227767"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D4AA92-AD09-E7C8-EF24-B0DCDFA093B5}"/>
              </a:ext>
            </a:extLst>
          </p:cNvPr>
          <p:cNvCxnSpPr/>
          <p:nvPr/>
        </p:nvCxnSpPr>
        <p:spPr>
          <a:xfrm>
            <a:off x="7730835"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2E74992-B01D-506B-73A0-FF5C7E5105E6}"/>
              </a:ext>
            </a:extLst>
          </p:cNvPr>
          <p:cNvCxnSpPr/>
          <p:nvPr/>
        </p:nvCxnSpPr>
        <p:spPr>
          <a:xfrm>
            <a:off x="9229852"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4E66844-450D-F32A-7D65-E3A619C4A92C}"/>
              </a:ext>
            </a:extLst>
          </p:cNvPr>
          <p:cNvSpPr txBox="1"/>
          <p:nvPr/>
        </p:nvSpPr>
        <p:spPr>
          <a:xfrm>
            <a:off x="1433939"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(1,0)</a:t>
            </a:r>
          </a:p>
        </p:txBody>
      </p:sp>
      <p:sp>
        <p:nvSpPr>
          <p:cNvPr id="34" name="TextBox 33">
            <a:extLst>
              <a:ext uri="{FF2B5EF4-FFF2-40B4-BE49-F238E27FC236}">
                <a16:creationId xmlns:a16="http://schemas.microsoft.com/office/drawing/2014/main" id="{7737316E-195E-CAB4-8DD3-D9F29D35862E}"/>
              </a:ext>
            </a:extLst>
          </p:cNvPr>
          <p:cNvSpPr txBox="1"/>
          <p:nvPr/>
        </p:nvSpPr>
        <p:spPr>
          <a:xfrm>
            <a:off x="7414465"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(5,3)</a:t>
            </a:r>
          </a:p>
        </p:txBody>
      </p:sp>
      <p:sp>
        <p:nvSpPr>
          <p:cNvPr id="35" name="TextBox 34">
            <a:extLst>
              <a:ext uri="{FF2B5EF4-FFF2-40B4-BE49-F238E27FC236}">
                <a16:creationId xmlns:a16="http://schemas.microsoft.com/office/drawing/2014/main" id="{562F3E43-2755-4B91-D0B8-49BC03F9891D}"/>
              </a:ext>
            </a:extLst>
          </p:cNvPr>
          <p:cNvSpPr txBox="1"/>
          <p:nvPr/>
        </p:nvSpPr>
        <p:spPr>
          <a:xfrm>
            <a:off x="5896178" y="3975504"/>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(2,4)</a:t>
            </a:r>
          </a:p>
        </p:txBody>
      </p:sp>
      <p:sp>
        <p:nvSpPr>
          <p:cNvPr id="36" name="TextBox 35">
            <a:extLst>
              <a:ext uri="{FF2B5EF4-FFF2-40B4-BE49-F238E27FC236}">
                <a16:creationId xmlns:a16="http://schemas.microsoft.com/office/drawing/2014/main" id="{3DE9309D-D58E-0706-F9ED-4358DB9583E7}"/>
              </a:ext>
            </a:extLst>
          </p:cNvPr>
          <p:cNvSpPr txBox="1"/>
          <p:nvPr/>
        </p:nvSpPr>
        <p:spPr>
          <a:xfrm>
            <a:off x="4413691"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(3,1)</a:t>
            </a:r>
          </a:p>
        </p:txBody>
      </p:sp>
      <p:sp>
        <p:nvSpPr>
          <p:cNvPr id="37" name="TextBox 36">
            <a:extLst>
              <a:ext uri="{FF2B5EF4-FFF2-40B4-BE49-F238E27FC236}">
                <a16:creationId xmlns:a16="http://schemas.microsoft.com/office/drawing/2014/main" id="{C01C90AA-CE4B-767E-5F52-A41AF1ECCC63}"/>
              </a:ext>
            </a:extLst>
          </p:cNvPr>
          <p:cNvSpPr txBox="1"/>
          <p:nvPr/>
        </p:nvSpPr>
        <p:spPr>
          <a:xfrm>
            <a:off x="2939019"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(0,2)</a:t>
            </a:r>
          </a:p>
        </p:txBody>
      </p:sp>
      <p:sp>
        <p:nvSpPr>
          <p:cNvPr id="38" name="TextBox 37">
            <a:extLst>
              <a:ext uri="{FF2B5EF4-FFF2-40B4-BE49-F238E27FC236}">
                <a16:creationId xmlns:a16="http://schemas.microsoft.com/office/drawing/2014/main" id="{CD337B7E-E07F-7393-6790-ED2A68622BE3}"/>
              </a:ext>
            </a:extLst>
          </p:cNvPr>
          <p:cNvSpPr txBox="1"/>
          <p:nvPr/>
        </p:nvSpPr>
        <p:spPr>
          <a:xfrm>
            <a:off x="8932753"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(4,6)</a:t>
            </a:r>
          </a:p>
        </p:txBody>
      </p:sp>
      <p:sp>
        <p:nvSpPr>
          <p:cNvPr id="46" name="TextBox 45">
            <a:extLst>
              <a:ext uri="{FF2B5EF4-FFF2-40B4-BE49-F238E27FC236}">
                <a16:creationId xmlns:a16="http://schemas.microsoft.com/office/drawing/2014/main" id="{BC285054-6017-5D19-14EC-7A4992DD02EC}"/>
              </a:ext>
            </a:extLst>
          </p:cNvPr>
          <p:cNvSpPr txBox="1"/>
          <p:nvPr/>
        </p:nvSpPr>
        <p:spPr>
          <a:xfrm>
            <a:off x="10632780" y="2409656"/>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(6,5)</a:t>
            </a:r>
          </a:p>
        </p:txBody>
      </p:sp>
      <p:sp>
        <p:nvSpPr>
          <p:cNvPr id="47" name="TextBox 46">
            <a:extLst>
              <a:ext uri="{FF2B5EF4-FFF2-40B4-BE49-F238E27FC236}">
                <a16:creationId xmlns:a16="http://schemas.microsoft.com/office/drawing/2014/main" id="{5066F520-2E6D-94C4-DBCF-4D5460A0D6E9}"/>
              </a:ext>
            </a:extLst>
          </p:cNvPr>
          <p:cNvSpPr txBox="1"/>
          <p:nvPr/>
        </p:nvSpPr>
        <p:spPr>
          <a:xfrm>
            <a:off x="1628283"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48" name="TextBox 47">
            <a:extLst>
              <a:ext uri="{FF2B5EF4-FFF2-40B4-BE49-F238E27FC236}">
                <a16:creationId xmlns:a16="http://schemas.microsoft.com/office/drawing/2014/main" id="{2E09D971-6BE1-8A57-E7F7-20A92A26005B}"/>
              </a:ext>
            </a:extLst>
          </p:cNvPr>
          <p:cNvSpPr txBox="1"/>
          <p:nvPr/>
        </p:nvSpPr>
        <p:spPr>
          <a:xfrm>
            <a:off x="3098261"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
        <p:nvSpPr>
          <p:cNvPr id="49" name="TextBox 48">
            <a:extLst>
              <a:ext uri="{FF2B5EF4-FFF2-40B4-BE49-F238E27FC236}">
                <a16:creationId xmlns:a16="http://schemas.microsoft.com/office/drawing/2014/main" id="{3752B521-463C-4BFA-C11B-5FF27C684064}"/>
              </a:ext>
            </a:extLst>
          </p:cNvPr>
          <p:cNvSpPr txBox="1"/>
          <p:nvPr/>
        </p:nvSpPr>
        <p:spPr>
          <a:xfrm>
            <a:off x="7541293" y="2244538"/>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50" name="TextBox 49">
            <a:extLst>
              <a:ext uri="{FF2B5EF4-FFF2-40B4-BE49-F238E27FC236}">
                <a16:creationId xmlns:a16="http://schemas.microsoft.com/office/drawing/2014/main" id="{12BDBCB3-B321-74C5-F23A-933B8AE6B13A}"/>
              </a:ext>
            </a:extLst>
          </p:cNvPr>
          <p:cNvSpPr txBox="1"/>
          <p:nvPr/>
        </p:nvSpPr>
        <p:spPr>
          <a:xfrm>
            <a:off x="4567300"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51" name="TextBox 50">
            <a:extLst>
              <a:ext uri="{FF2B5EF4-FFF2-40B4-BE49-F238E27FC236}">
                <a16:creationId xmlns:a16="http://schemas.microsoft.com/office/drawing/2014/main" id="{6D69A0EA-C0D5-2219-6A49-0272194DB00E}"/>
              </a:ext>
            </a:extLst>
          </p:cNvPr>
          <p:cNvSpPr txBox="1"/>
          <p:nvPr/>
        </p:nvSpPr>
        <p:spPr>
          <a:xfrm>
            <a:off x="9073399"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
        <p:nvSpPr>
          <p:cNvPr id="52" name="TextBox 51">
            <a:extLst>
              <a:ext uri="{FF2B5EF4-FFF2-40B4-BE49-F238E27FC236}">
                <a16:creationId xmlns:a16="http://schemas.microsoft.com/office/drawing/2014/main" id="{B75AAC6F-EDCB-0ECA-B913-7EDF15E8130D}"/>
              </a:ext>
            </a:extLst>
          </p:cNvPr>
          <p:cNvSpPr txBox="1"/>
          <p:nvPr/>
        </p:nvSpPr>
        <p:spPr>
          <a:xfrm>
            <a:off x="6063679" y="2243103"/>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Tree>
    <p:extLst>
      <p:ext uri="{BB962C8B-B14F-4D97-AF65-F5344CB8AC3E}">
        <p14:creationId xmlns:p14="http://schemas.microsoft.com/office/powerpoint/2010/main" val="1282774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4">
            <a:extLst>
              <a:ext uri="{FF2B5EF4-FFF2-40B4-BE49-F238E27FC236}">
                <a16:creationId xmlns:a16="http://schemas.microsoft.com/office/drawing/2014/main" id="{FBAD909A-E712-4EED-638D-D6180BCC6421}"/>
              </a:ext>
            </a:extLst>
          </p:cNvPr>
          <p:cNvSpPr txBox="1">
            <a:spLocks/>
          </p:cNvSpPr>
          <p:nvPr/>
        </p:nvSpPr>
        <p:spPr>
          <a:xfrm>
            <a:off x="1133470" y="1032790"/>
            <a:ext cx="9925059" cy="2470906"/>
          </a:xfrm>
          <a:prstGeom prst="rect">
            <a:avLst/>
          </a:prstGeom>
        </p:spPr>
        <p:txBody>
          <a:bodyPr vert="horz" lIns="91440" tIns="45720" rIns="91440" bIns="45720" numCol="1" rtlCol="0">
            <a:noAutofit/>
          </a:bodyPr>
          <a:lstStyle>
            <a:lvl1pPr marL="0" indent="0" algn="l" defTabSz="914400" rtl="0" eaLnBrk="1" latinLnBrk="0" hangingPunct="1">
              <a:lnSpc>
                <a:spcPct val="100000"/>
              </a:lnSpc>
              <a:spcBef>
                <a:spcPts val="0"/>
              </a:spcBef>
              <a:spcAft>
                <a:spcPts val="15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r>
              <a:rPr lang="en-AU" sz="2400" dirty="0"/>
              <a:t>Level-3 player B: take at (2,4) as the level-1 player A will take at (5,3).</a:t>
            </a:r>
          </a:p>
        </p:txBody>
      </p:sp>
      <p:cxnSp>
        <p:nvCxnSpPr>
          <p:cNvPr id="4" name="Straight Connector 3">
            <a:extLst>
              <a:ext uri="{FF2B5EF4-FFF2-40B4-BE49-F238E27FC236}">
                <a16:creationId xmlns:a16="http://schemas.microsoft.com/office/drawing/2014/main" id="{2991D8DC-B7AE-CCF6-813E-88269CF9B31E}"/>
              </a:ext>
            </a:extLst>
          </p:cNvPr>
          <p:cNvCxnSpPr/>
          <p:nvPr/>
        </p:nvCxnSpPr>
        <p:spPr>
          <a:xfrm>
            <a:off x="1784737" y="2612435"/>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3E391D0-9C23-52EB-2E34-366051F3DD31}"/>
              </a:ext>
            </a:extLst>
          </p:cNvPr>
          <p:cNvCxnSpPr>
            <a:cxnSpLocks/>
          </p:cNvCxnSpPr>
          <p:nvPr/>
        </p:nvCxnSpPr>
        <p:spPr>
          <a:xfrm>
            <a:off x="1784737" y="2612435"/>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1675DAB-A28F-8394-C7DB-C6418B3B0BCD}"/>
              </a:ext>
            </a:extLst>
          </p:cNvPr>
          <p:cNvCxnSpPr>
            <a:cxnSpLocks/>
          </p:cNvCxnSpPr>
          <p:nvPr/>
        </p:nvCxnSpPr>
        <p:spPr>
          <a:xfrm>
            <a:off x="3266737"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A68492F-FCE3-9591-3554-7896DF9AF5B6}"/>
              </a:ext>
            </a:extLst>
          </p:cNvPr>
          <p:cNvCxnSpPr>
            <a:cxnSpLocks/>
          </p:cNvCxnSpPr>
          <p:nvPr/>
        </p:nvCxnSpPr>
        <p:spPr>
          <a:xfrm>
            <a:off x="4765282"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0C2FD0-495F-86B0-39CE-A2F45055A974}"/>
              </a:ext>
            </a:extLst>
          </p:cNvPr>
          <p:cNvCxnSpPr>
            <a:cxnSpLocks/>
          </p:cNvCxnSpPr>
          <p:nvPr/>
        </p:nvCxnSpPr>
        <p:spPr>
          <a:xfrm>
            <a:off x="6259301"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A1854B-51A5-C701-0C77-584F00C6BDC7}"/>
              </a:ext>
            </a:extLst>
          </p:cNvPr>
          <p:cNvCxnSpPr>
            <a:cxnSpLocks/>
          </p:cNvCxnSpPr>
          <p:nvPr/>
        </p:nvCxnSpPr>
        <p:spPr>
          <a:xfrm>
            <a:off x="7760815"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E74797-AEB9-5B6B-5224-331D33513B04}"/>
              </a:ext>
            </a:extLst>
          </p:cNvPr>
          <p:cNvCxnSpPr>
            <a:cxnSpLocks/>
          </p:cNvCxnSpPr>
          <p:nvPr/>
        </p:nvCxnSpPr>
        <p:spPr>
          <a:xfrm>
            <a:off x="9262331"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53E383A-2488-F6AD-B1FB-41C1D74455B7}"/>
              </a:ext>
            </a:extLst>
          </p:cNvPr>
          <p:cNvCxnSpPr/>
          <p:nvPr/>
        </p:nvCxnSpPr>
        <p:spPr>
          <a:xfrm>
            <a:off x="3244252" y="2596043"/>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9E9F477-1FF1-0F92-C04C-F38E336ED090}"/>
              </a:ext>
            </a:extLst>
          </p:cNvPr>
          <p:cNvCxnSpPr/>
          <p:nvPr/>
        </p:nvCxnSpPr>
        <p:spPr>
          <a:xfrm>
            <a:off x="4735302" y="2598694"/>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C4A7C07-E02E-4BD3-6582-EF56546F06EA}"/>
              </a:ext>
            </a:extLst>
          </p:cNvPr>
          <p:cNvCxnSpPr/>
          <p:nvPr/>
        </p:nvCxnSpPr>
        <p:spPr>
          <a:xfrm>
            <a:off x="6227767"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6F0E1CC-BCA9-D3B1-F4CD-BAC81BF1D012}"/>
              </a:ext>
            </a:extLst>
          </p:cNvPr>
          <p:cNvCxnSpPr/>
          <p:nvPr/>
        </p:nvCxnSpPr>
        <p:spPr>
          <a:xfrm>
            <a:off x="7730835"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EE73E8-74E4-5FC4-4330-E28173B13461}"/>
              </a:ext>
            </a:extLst>
          </p:cNvPr>
          <p:cNvCxnSpPr/>
          <p:nvPr/>
        </p:nvCxnSpPr>
        <p:spPr>
          <a:xfrm>
            <a:off x="9229852"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58C30C4-2F93-64BD-8421-AA183DD78533}"/>
              </a:ext>
            </a:extLst>
          </p:cNvPr>
          <p:cNvSpPr txBox="1"/>
          <p:nvPr/>
        </p:nvSpPr>
        <p:spPr>
          <a:xfrm>
            <a:off x="1433939"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(1,0)</a:t>
            </a:r>
          </a:p>
        </p:txBody>
      </p:sp>
      <p:sp>
        <p:nvSpPr>
          <p:cNvPr id="34" name="TextBox 33">
            <a:extLst>
              <a:ext uri="{FF2B5EF4-FFF2-40B4-BE49-F238E27FC236}">
                <a16:creationId xmlns:a16="http://schemas.microsoft.com/office/drawing/2014/main" id="{18DB2D5B-D984-9DAC-E594-5F72B4B74F25}"/>
              </a:ext>
            </a:extLst>
          </p:cNvPr>
          <p:cNvSpPr txBox="1"/>
          <p:nvPr/>
        </p:nvSpPr>
        <p:spPr>
          <a:xfrm>
            <a:off x="7414465"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(5,3)</a:t>
            </a:r>
          </a:p>
        </p:txBody>
      </p:sp>
      <p:sp>
        <p:nvSpPr>
          <p:cNvPr id="35" name="TextBox 34">
            <a:extLst>
              <a:ext uri="{FF2B5EF4-FFF2-40B4-BE49-F238E27FC236}">
                <a16:creationId xmlns:a16="http://schemas.microsoft.com/office/drawing/2014/main" id="{6B4AB929-4AC2-5F49-EEA5-894110E4E52A}"/>
              </a:ext>
            </a:extLst>
          </p:cNvPr>
          <p:cNvSpPr txBox="1"/>
          <p:nvPr/>
        </p:nvSpPr>
        <p:spPr>
          <a:xfrm>
            <a:off x="5896178" y="3975504"/>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(2,4)</a:t>
            </a:r>
          </a:p>
        </p:txBody>
      </p:sp>
      <p:sp>
        <p:nvSpPr>
          <p:cNvPr id="36" name="TextBox 35">
            <a:extLst>
              <a:ext uri="{FF2B5EF4-FFF2-40B4-BE49-F238E27FC236}">
                <a16:creationId xmlns:a16="http://schemas.microsoft.com/office/drawing/2014/main" id="{C408F503-2306-7950-DD55-F3B41F0627C1}"/>
              </a:ext>
            </a:extLst>
          </p:cNvPr>
          <p:cNvSpPr txBox="1"/>
          <p:nvPr/>
        </p:nvSpPr>
        <p:spPr>
          <a:xfrm>
            <a:off x="4413691"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(3,1)</a:t>
            </a:r>
          </a:p>
        </p:txBody>
      </p:sp>
      <p:sp>
        <p:nvSpPr>
          <p:cNvPr id="37" name="TextBox 36">
            <a:extLst>
              <a:ext uri="{FF2B5EF4-FFF2-40B4-BE49-F238E27FC236}">
                <a16:creationId xmlns:a16="http://schemas.microsoft.com/office/drawing/2014/main" id="{22220DCA-3CCF-3EC6-2834-552C3AE3B63B}"/>
              </a:ext>
            </a:extLst>
          </p:cNvPr>
          <p:cNvSpPr txBox="1"/>
          <p:nvPr/>
        </p:nvSpPr>
        <p:spPr>
          <a:xfrm>
            <a:off x="2939019"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(0,2)</a:t>
            </a:r>
          </a:p>
        </p:txBody>
      </p:sp>
      <p:sp>
        <p:nvSpPr>
          <p:cNvPr id="38" name="TextBox 37">
            <a:extLst>
              <a:ext uri="{FF2B5EF4-FFF2-40B4-BE49-F238E27FC236}">
                <a16:creationId xmlns:a16="http://schemas.microsoft.com/office/drawing/2014/main" id="{5EF31B91-F2BD-C633-C1B9-928C40BC5D28}"/>
              </a:ext>
            </a:extLst>
          </p:cNvPr>
          <p:cNvSpPr txBox="1"/>
          <p:nvPr/>
        </p:nvSpPr>
        <p:spPr>
          <a:xfrm>
            <a:off x="8932753"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(4,6)</a:t>
            </a:r>
          </a:p>
        </p:txBody>
      </p:sp>
      <p:sp>
        <p:nvSpPr>
          <p:cNvPr id="46" name="TextBox 45">
            <a:extLst>
              <a:ext uri="{FF2B5EF4-FFF2-40B4-BE49-F238E27FC236}">
                <a16:creationId xmlns:a16="http://schemas.microsoft.com/office/drawing/2014/main" id="{AC3D4DD5-9361-FD4B-49DB-F7EB21AC2724}"/>
              </a:ext>
            </a:extLst>
          </p:cNvPr>
          <p:cNvSpPr txBox="1"/>
          <p:nvPr/>
        </p:nvSpPr>
        <p:spPr>
          <a:xfrm>
            <a:off x="10632780" y="2409656"/>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(6,5)</a:t>
            </a:r>
          </a:p>
        </p:txBody>
      </p:sp>
      <p:sp>
        <p:nvSpPr>
          <p:cNvPr id="47" name="TextBox 46">
            <a:extLst>
              <a:ext uri="{FF2B5EF4-FFF2-40B4-BE49-F238E27FC236}">
                <a16:creationId xmlns:a16="http://schemas.microsoft.com/office/drawing/2014/main" id="{C087AE74-8511-D795-1D2A-E4737C3003C5}"/>
              </a:ext>
            </a:extLst>
          </p:cNvPr>
          <p:cNvSpPr txBox="1"/>
          <p:nvPr/>
        </p:nvSpPr>
        <p:spPr>
          <a:xfrm>
            <a:off x="1628283"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48" name="TextBox 47">
            <a:extLst>
              <a:ext uri="{FF2B5EF4-FFF2-40B4-BE49-F238E27FC236}">
                <a16:creationId xmlns:a16="http://schemas.microsoft.com/office/drawing/2014/main" id="{BAC85238-89C4-4242-FC51-1D2984A4571B}"/>
              </a:ext>
            </a:extLst>
          </p:cNvPr>
          <p:cNvSpPr txBox="1"/>
          <p:nvPr/>
        </p:nvSpPr>
        <p:spPr>
          <a:xfrm>
            <a:off x="3098261"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
        <p:nvSpPr>
          <p:cNvPr id="49" name="TextBox 48">
            <a:extLst>
              <a:ext uri="{FF2B5EF4-FFF2-40B4-BE49-F238E27FC236}">
                <a16:creationId xmlns:a16="http://schemas.microsoft.com/office/drawing/2014/main" id="{7290411B-9EE7-2137-6A54-CE2F1E5D8A01}"/>
              </a:ext>
            </a:extLst>
          </p:cNvPr>
          <p:cNvSpPr txBox="1"/>
          <p:nvPr/>
        </p:nvSpPr>
        <p:spPr>
          <a:xfrm>
            <a:off x="7541293" y="2244538"/>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50" name="TextBox 49">
            <a:extLst>
              <a:ext uri="{FF2B5EF4-FFF2-40B4-BE49-F238E27FC236}">
                <a16:creationId xmlns:a16="http://schemas.microsoft.com/office/drawing/2014/main" id="{51F23694-CBA7-C08C-6E86-6BDEED4774E5}"/>
              </a:ext>
            </a:extLst>
          </p:cNvPr>
          <p:cNvSpPr txBox="1"/>
          <p:nvPr/>
        </p:nvSpPr>
        <p:spPr>
          <a:xfrm>
            <a:off x="4567300"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51" name="TextBox 50">
            <a:extLst>
              <a:ext uri="{FF2B5EF4-FFF2-40B4-BE49-F238E27FC236}">
                <a16:creationId xmlns:a16="http://schemas.microsoft.com/office/drawing/2014/main" id="{5E5FFC44-C95B-1270-D653-CF7E48050749}"/>
              </a:ext>
            </a:extLst>
          </p:cNvPr>
          <p:cNvSpPr txBox="1"/>
          <p:nvPr/>
        </p:nvSpPr>
        <p:spPr>
          <a:xfrm>
            <a:off x="9073399"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
        <p:nvSpPr>
          <p:cNvPr id="52" name="TextBox 51">
            <a:extLst>
              <a:ext uri="{FF2B5EF4-FFF2-40B4-BE49-F238E27FC236}">
                <a16:creationId xmlns:a16="http://schemas.microsoft.com/office/drawing/2014/main" id="{DE39BC83-219C-718A-ABAF-EA0B7D3D7092}"/>
              </a:ext>
            </a:extLst>
          </p:cNvPr>
          <p:cNvSpPr txBox="1"/>
          <p:nvPr/>
        </p:nvSpPr>
        <p:spPr>
          <a:xfrm>
            <a:off x="6063679" y="2243103"/>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Tree>
    <p:extLst>
      <p:ext uri="{BB962C8B-B14F-4D97-AF65-F5344CB8AC3E}">
        <p14:creationId xmlns:p14="http://schemas.microsoft.com/office/powerpoint/2010/main" val="254215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609967-AD46-B369-C74E-012D7468D64A}"/>
                  </a:ext>
                </a:extLst>
              </p:cNvPr>
              <p:cNvSpPr txBox="1"/>
              <p:nvPr/>
            </p:nvSpPr>
            <p:spPr>
              <a:xfrm>
                <a:off x="1287227" y="1662545"/>
                <a:ext cx="10123284" cy="592022"/>
              </a:xfrm>
              <a:prstGeom prst="rect">
                <a:avLst/>
              </a:prstGeom>
              <a:noFill/>
            </p:spPr>
            <p:txBody>
              <a:bodyPr wrap="none" rtlCol="0">
                <a:spAutoFit/>
              </a:bodyPr>
              <a:lstStyle/>
              <a:p>
                <a:pPr marR="254193">
                  <a:lnSpc>
                    <a:spcPct val="110000"/>
                  </a:lnSpc>
                  <a:spcAft>
                    <a:spcPts val="1200"/>
                  </a:spcAft>
                </a:pPr>
                <a:r>
                  <a:rPr lang="en-AU" sz="3200" dirty="0">
                    <a:cs typeface="Arial"/>
                  </a:rPr>
                  <a:t>Level-k player </a:t>
                </a:r>
                <a14:m>
                  <m:oMath xmlns:m="http://schemas.openxmlformats.org/officeDocument/2006/math">
                    <m:r>
                      <a:rPr lang="en-AU" sz="3200" i="1" smtClean="0">
                        <a:latin typeface="Cambria Math" panose="02040503050406030204" pitchFamily="18" charset="0"/>
                        <a:ea typeface="Cambria Math" panose="02040503050406030204" pitchFamily="18" charset="0"/>
                        <a:cs typeface="Arial"/>
                      </a:rPr>
                      <m:t>⟹</m:t>
                    </m:r>
                  </m:oMath>
                </a14:m>
                <a:r>
                  <a:rPr lang="en-AU" sz="3200" dirty="0">
                    <a:cs typeface="Arial"/>
                  </a:rPr>
                  <a:t> best-responds to level-(k-1) players</a:t>
                </a:r>
              </a:p>
            </p:txBody>
          </p:sp>
        </mc:Choice>
        <mc:Fallback xmlns="">
          <p:sp>
            <p:nvSpPr>
              <p:cNvPr id="4" name="TextBox 3">
                <a:extLst>
                  <a:ext uri="{FF2B5EF4-FFF2-40B4-BE49-F238E27FC236}">
                    <a16:creationId xmlns:a16="http://schemas.microsoft.com/office/drawing/2014/main" id="{32609967-AD46-B369-C74E-012D7468D64A}"/>
                  </a:ext>
                </a:extLst>
              </p:cNvPr>
              <p:cNvSpPr txBox="1">
                <a:spLocks noRot="1" noChangeAspect="1" noMove="1" noResize="1" noEditPoints="1" noAdjustHandles="1" noChangeArrowheads="1" noChangeShapeType="1" noTextEdit="1"/>
              </p:cNvSpPr>
              <p:nvPr/>
            </p:nvSpPr>
            <p:spPr>
              <a:xfrm>
                <a:off x="1287227" y="1662545"/>
                <a:ext cx="10123284" cy="592022"/>
              </a:xfrm>
              <a:prstGeom prst="rect">
                <a:avLst/>
              </a:prstGeom>
              <a:blipFill>
                <a:blip r:embed="rId2"/>
                <a:stretch>
                  <a:fillRect l="-1504" t="-12766" b="-3191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 name="Text Placeholder 24">
                <a:extLst>
                  <a:ext uri="{FF2B5EF4-FFF2-40B4-BE49-F238E27FC236}">
                    <a16:creationId xmlns:a16="http://schemas.microsoft.com/office/drawing/2014/main" id="{AA359A94-41CE-A634-9483-DD5974A93283}"/>
                  </a:ext>
                </a:extLst>
              </p:cNvPr>
              <p:cNvSpPr txBox="1">
                <a:spLocks/>
              </p:cNvSpPr>
              <p:nvPr/>
            </p:nvSpPr>
            <p:spPr>
              <a:xfrm>
                <a:off x="1287227" y="3189665"/>
                <a:ext cx="10957594" cy="1174794"/>
              </a:xfrm>
              <a:prstGeom prst="rect">
                <a:avLst/>
              </a:prstGeom>
            </p:spPr>
            <p:txBody>
              <a:bodyPr vert="horz" lIns="91440" tIns="45720" rIns="91440" bIns="45720" numCol="1" rtlCol="0">
                <a:noAutofit/>
              </a:bodyPr>
              <a:lstStyle>
                <a:lvl1pPr marL="0" indent="0" algn="l" defTabSz="914400" rtl="0" eaLnBrk="1" latinLnBrk="0" hangingPunct="1">
                  <a:lnSpc>
                    <a:spcPct val="100000"/>
                  </a:lnSpc>
                  <a:spcBef>
                    <a:spcPts val="0"/>
                  </a:spcBef>
                  <a:spcAft>
                    <a:spcPts val="15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marL="342900" marR="254193" indent="-342900">
                  <a:lnSpc>
                    <a:spcPct val="110000"/>
                  </a:lnSpc>
                  <a:spcAft>
                    <a:spcPts val="1200"/>
                  </a:spcAft>
                  <a:buFont typeface="Arial" panose="020B0604020202020204" pitchFamily="34" charset="0"/>
                  <a:buChar char="•"/>
                </a:pPr>
                <a:r>
                  <a:rPr lang="en-AU" sz="2800" dirty="0">
                    <a:cs typeface="Arial"/>
                  </a:rPr>
                  <a:t>Level-0 player do not engage in strategic thinking.</a:t>
                </a:r>
              </a:p>
              <a:p>
                <a:pPr marL="342900" marR="254193" indent="-342900">
                  <a:lnSpc>
                    <a:spcPct val="110000"/>
                  </a:lnSpc>
                  <a:spcAft>
                    <a:spcPts val="1200"/>
                  </a:spcAft>
                  <a:buFont typeface="Arial" panose="020B0604020202020204" pitchFamily="34" charset="0"/>
                  <a:buChar char="•"/>
                </a:pPr>
                <a:r>
                  <a:rPr lang="en-AU" sz="2800" dirty="0">
                    <a:cs typeface="Arial"/>
                  </a:rPr>
                  <a:t>Level-1 player </a:t>
                </a:r>
                <a14:m>
                  <m:oMath xmlns:m="http://schemas.openxmlformats.org/officeDocument/2006/math">
                    <m:r>
                      <a:rPr lang="en-AU" sz="2800" i="1" smtClean="0">
                        <a:latin typeface="Cambria Math" panose="02040503050406030204" pitchFamily="18" charset="0"/>
                        <a:ea typeface="Cambria Math" panose="02040503050406030204" pitchFamily="18" charset="0"/>
                        <a:cs typeface="Arial"/>
                      </a:rPr>
                      <m:t>⟹</m:t>
                    </m:r>
                  </m:oMath>
                </a14:m>
                <a:r>
                  <a:rPr lang="en-AU" sz="2800" dirty="0">
                    <a:cs typeface="Arial"/>
                  </a:rPr>
                  <a:t> best-responds to level-0 players</a:t>
                </a:r>
              </a:p>
              <a:p>
                <a:pPr marL="342900" marR="254193" indent="-342900">
                  <a:lnSpc>
                    <a:spcPct val="110000"/>
                  </a:lnSpc>
                  <a:spcAft>
                    <a:spcPts val="1200"/>
                  </a:spcAft>
                  <a:buFont typeface="Arial" panose="020B0604020202020204" pitchFamily="34" charset="0"/>
                  <a:buChar char="•"/>
                </a:pPr>
                <a:r>
                  <a:rPr lang="en-AU" sz="2800" dirty="0">
                    <a:cs typeface="Arial"/>
                  </a:rPr>
                  <a:t>Level-2 player </a:t>
                </a:r>
                <a14:m>
                  <m:oMath xmlns:m="http://schemas.openxmlformats.org/officeDocument/2006/math">
                    <m:r>
                      <a:rPr lang="en-AU" sz="2800" i="1" smtClean="0">
                        <a:latin typeface="Cambria Math" panose="02040503050406030204" pitchFamily="18" charset="0"/>
                        <a:ea typeface="Cambria Math" panose="02040503050406030204" pitchFamily="18" charset="0"/>
                        <a:cs typeface="Arial"/>
                      </a:rPr>
                      <m:t>⟹</m:t>
                    </m:r>
                  </m:oMath>
                </a14:m>
                <a:r>
                  <a:rPr lang="en-AU" sz="2800" dirty="0">
                    <a:cs typeface="Arial"/>
                  </a:rPr>
                  <a:t> best-responds to level-1 players</a:t>
                </a:r>
              </a:p>
              <a:p>
                <a:pPr marL="342900" marR="254193" indent="-342900">
                  <a:lnSpc>
                    <a:spcPct val="110000"/>
                  </a:lnSpc>
                  <a:spcAft>
                    <a:spcPts val="1200"/>
                  </a:spcAft>
                  <a:buFont typeface="Arial" panose="020B0604020202020204" pitchFamily="34" charset="0"/>
                  <a:buChar char="•"/>
                </a:pPr>
                <a:r>
                  <a:rPr lang="en-AU" sz="2800" dirty="0">
                    <a:cs typeface="Arial"/>
                  </a:rPr>
                  <a:t>And so on.</a:t>
                </a:r>
              </a:p>
            </p:txBody>
          </p:sp>
        </mc:Choice>
        <mc:Fallback xmlns="">
          <p:sp>
            <p:nvSpPr>
              <p:cNvPr id="5" name="Text Placeholder 24">
                <a:extLst>
                  <a:ext uri="{FF2B5EF4-FFF2-40B4-BE49-F238E27FC236}">
                    <a16:creationId xmlns:a16="http://schemas.microsoft.com/office/drawing/2014/main" id="{AA359A94-41CE-A634-9483-DD5974A93283}"/>
                  </a:ext>
                </a:extLst>
              </p:cNvPr>
              <p:cNvSpPr txBox="1">
                <a:spLocks noRot="1" noChangeAspect="1" noMove="1" noResize="1" noEditPoints="1" noAdjustHandles="1" noChangeArrowheads="1" noChangeShapeType="1" noTextEdit="1"/>
              </p:cNvSpPr>
              <p:nvPr/>
            </p:nvSpPr>
            <p:spPr>
              <a:xfrm>
                <a:off x="1287227" y="3189665"/>
                <a:ext cx="10957594" cy="1174794"/>
              </a:xfrm>
              <a:prstGeom prst="rect">
                <a:avLst/>
              </a:prstGeom>
              <a:blipFill>
                <a:blip r:embed="rId3"/>
                <a:stretch>
                  <a:fillRect l="-1042" t="-4301" b="-118280"/>
                </a:stretch>
              </a:blipFill>
            </p:spPr>
            <p:txBody>
              <a:bodyPr/>
              <a:lstStyle/>
              <a:p>
                <a:r>
                  <a:rPr lang="en-AU">
                    <a:noFill/>
                  </a:rPr>
                  <a:t> </a:t>
                </a:r>
              </a:p>
            </p:txBody>
          </p:sp>
        </mc:Fallback>
      </mc:AlternateContent>
    </p:spTree>
    <p:extLst>
      <p:ext uri="{BB962C8B-B14F-4D97-AF65-F5344CB8AC3E}">
        <p14:creationId xmlns:p14="http://schemas.microsoft.com/office/powerpoint/2010/main" val="1946437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4">
            <a:extLst>
              <a:ext uri="{FF2B5EF4-FFF2-40B4-BE49-F238E27FC236}">
                <a16:creationId xmlns:a16="http://schemas.microsoft.com/office/drawing/2014/main" id="{FBAD909A-E712-4EED-638D-D6180BCC6421}"/>
              </a:ext>
            </a:extLst>
          </p:cNvPr>
          <p:cNvSpPr txBox="1">
            <a:spLocks/>
          </p:cNvSpPr>
          <p:nvPr/>
        </p:nvSpPr>
        <p:spPr>
          <a:xfrm>
            <a:off x="1133470" y="1032790"/>
            <a:ext cx="9925059" cy="2470906"/>
          </a:xfrm>
          <a:prstGeom prst="rect">
            <a:avLst/>
          </a:prstGeom>
        </p:spPr>
        <p:txBody>
          <a:bodyPr vert="horz" lIns="91440" tIns="45720" rIns="91440" bIns="45720" numCol="1" rtlCol="0">
            <a:noAutofit/>
          </a:bodyPr>
          <a:lstStyle>
            <a:lvl1pPr marL="0" indent="0" algn="l" defTabSz="914400" rtl="0" eaLnBrk="1" latinLnBrk="0" hangingPunct="1">
              <a:lnSpc>
                <a:spcPct val="100000"/>
              </a:lnSpc>
              <a:spcBef>
                <a:spcPts val="0"/>
              </a:spcBef>
              <a:spcAft>
                <a:spcPts val="15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r>
              <a:rPr lang="en-AU" sz="2400" dirty="0"/>
              <a:t>Level-3 player A: take at (5,3) as a level-2 player B would take at (4,6).</a:t>
            </a:r>
          </a:p>
        </p:txBody>
      </p:sp>
      <p:cxnSp>
        <p:nvCxnSpPr>
          <p:cNvPr id="4" name="Straight Connector 3">
            <a:extLst>
              <a:ext uri="{FF2B5EF4-FFF2-40B4-BE49-F238E27FC236}">
                <a16:creationId xmlns:a16="http://schemas.microsoft.com/office/drawing/2014/main" id="{1C5D6C72-ACE5-7907-EE10-89E10D1C0F9C}"/>
              </a:ext>
            </a:extLst>
          </p:cNvPr>
          <p:cNvCxnSpPr/>
          <p:nvPr/>
        </p:nvCxnSpPr>
        <p:spPr>
          <a:xfrm>
            <a:off x="1784737" y="2612435"/>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E5BC697-7E66-C0C3-6C96-9552EEC7AB8C}"/>
              </a:ext>
            </a:extLst>
          </p:cNvPr>
          <p:cNvCxnSpPr>
            <a:cxnSpLocks/>
          </p:cNvCxnSpPr>
          <p:nvPr/>
        </p:nvCxnSpPr>
        <p:spPr>
          <a:xfrm>
            <a:off x="1784737" y="2612435"/>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8027A55-763C-E453-285E-B76652703204}"/>
              </a:ext>
            </a:extLst>
          </p:cNvPr>
          <p:cNvCxnSpPr>
            <a:cxnSpLocks/>
          </p:cNvCxnSpPr>
          <p:nvPr/>
        </p:nvCxnSpPr>
        <p:spPr>
          <a:xfrm>
            <a:off x="3266737"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3C8AC9E-95F3-8DD7-6D83-C27D14BA7719}"/>
              </a:ext>
            </a:extLst>
          </p:cNvPr>
          <p:cNvCxnSpPr>
            <a:cxnSpLocks/>
          </p:cNvCxnSpPr>
          <p:nvPr/>
        </p:nvCxnSpPr>
        <p:spPr>
          <a:xfrm>
            <a:off x="4765282"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B8A6B94-B819-0D12-3FEA-FACF1C7E2DF4}"/>
              </a:ext>
            </a:extLst>
          </p:cNvPr>
          <p:cNvCxnSpPr>
            <a:cxnSpLocks/>
          </p:cNvCxnSpPr>
          <p:nvPr/>
        </p:nvCxnSpPr>
        <p:spPr>
          <a:xfrm>
            <a:off x="6259301"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84C52F-1499-7D01-2211-EBA83EE7C4EF}"/>
              </a:ext>
            </a:extLst>
          </p:cNvPr>
          <p:cNvCxnSpPr>
            <a:cxnSpLocks/>
          </p:cNvCxnSpPr>
          <p:nvPr/>
        </p:nvCxnSpPr>
        <p:spPr>
          <a:xfrm>
            <a:off x="7760815"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494224F-5499-8407-CDFD-28738ECBF040}"/>
              </a:ext>
            </a:extLst>
          </p:cNvPr>
          <p:cNvCxnSpPr>
            <a:cxnSpLocks/>
          </p:cNvCxnSpPr>
          <p:nvPr/>
        </p:nvCxnSpPr>
        <p:spPr>
          <a:xfrm>
            <a:off x="9262331" y="2609312"/>
            <a:ext cx="1440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835061F-3BE7-F9B7-88D7-B520921D70DE}"/>
              </a:ext>
            </a:extLst>
          </p:cNvPr>
          <p:cNvCxnSpPr/>
          <p:nvPr/>
        </p:nvCxnSpPr>
        <p:spPr>
          <a:xfrm>
            <a:off x="3244252" y="2596043"/>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5F0F8C-DE89-5268-807B-C3CDEF807C65}"/>
              </a:ext>
            </a:extLst>
          </p:cNvPr>
          <p:cNvCxnSpPr/>
          <p:nvPr/>
        </p:nvCxnSpPr>
        <p:spPr>
          <a:xfrm>
            <a:off x="4735302" y="2598694"/>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F24DF7E-1BF3-0ADE-E9CE-5DAC2EED2B74}"/>
              </a:ext>
            </a:extLst>
          </p:cNvPr>
          <p:cNvCxnSpPr/>
          <p:nvPr/>
        </p:nvCxnSpPr>
        <p:spPr>
          <a:xfrm>
            <a:off x="6227767"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4B26C4-F792-E9DA-02FC-9CA4B2738555}"/>
              </a:ext>
            </a:extLst>
          </p:cNvPr>
          <p:cNvCxnSpPr/>
          <p:nvPr/>
        </p:nvCxnSpPr>
        <p:spPr>
          <a:xfrm>
            <a:off x="7730835"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4D1D3D4-B1DA-4C5E-CC67-7E9EB727BE1A}"/>
              </a:ext>
            </a:extLst>
          </p:cNvPr>
          <p:cNvCxnSpPr/>
          <p:nvPr/>
        </p:nvCxnSpPr>
        <p:spPr>
          <a:xfrm>
            <a:off x="9229852" y="2594322"/>
            <a:ext cx="0" cy="14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89CA598-79FF-85EB-0896-30E854315428}"/>
              </a:ext>
            </a:extLst>
          </p:cNvPr>
          <p:cNvSpPr txBox="1"/>
          <p:nvPr/>
        </p:nvSpPr>
        <p:spPr>
          <a:xfrm>
            <a:off x="1433939"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(1,0)</a:t>
            </a:r>
          </a:p>
        </p:txBody>
      </p:sp>
      <p:sp>
        <p:nvSpPr>
          <p:cNvPr id="34" name="TextBox 33">
            <a:extLst>
              <a:ext uri="{FF2B5EF4-FFF2-40B4-BE49-F238E27FC236}">
                <a16:creationId xmlns:a16="http://schemas.microsoft.com/office/drawing/2014/main" id="{0E3E8EFD-C378-9631-8946-7DE64ADD3DBD}"/>
              </a:ext>
            </a:extLst>
          </p:cNvPr>
          <p:cNvSpPr txBox="1"/>
          <p:nvPr/>
        </p:nvSpPr>
        <p:spPr>
          <a:xfrm>
            <a:off x="7414465"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(5,3)</a:t>
            </a:r>
          </a:p>
        </p:txBody>
      </p:sp>
      <p:sp>
        <p:nvSpPr>
          <p:cNvPr id="35" name="TextBox 34">
            <a:extLst>
              <a:ext uri="{FF2B5EF4-FFF2-40B4-BE49-F238E27FC236}">
                <a16:creationId xmlns:a16="http://schemas.microsoft.com/office/drawing/2014/main" id="{ECC25809-D6C2-F397-B68F-4954EB5B28AB}"/>
              </a:ext>
            </a:extLst>
          </p:cNvPr>
          <p:cNvSpPr txBox="1"/>
          <p:nvPr/>
        </p:nvSpPr>
        <p:spPr>
          <a:xfrm>
            <a:off x="5896178" y="3975504"/>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(2,4)</a:t>
            </a:r>
          </a:p>
        </p:txBody>
      </p:sp>
      <p:sp>
        <p:nvSpPr>
          <p:cNvPr id="36" name="TextBox 35">
            <a:extLst>
              <a:ext uri="{FF2B5EF4-FFF2-40B4-BE49-F238E27FC236}">
                <a16:creationId xmlns:a16="http://schemas.microsoft.com/office/drawing/2014/main" id="{B30FF83E-4D5C-44F7-B71D-B9E26D9F393B}"/>
              </a:ext>
            </a:extLst>
          </p:cNvPr>
          <p:cNvSpPr txBox="1"/>
          <p:nvPr/>
        </p:nvSpPr>
        <p:spPr>
          <a:xfrm>
            <a:off x="4413691"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(3,1)</a:t>
            </a:r>
          </a:p>
        </p:txBody>
      </p:sp>
      <p:sp>
        <p:nvSpPr>
          <p:cNvPr id="37" name="TextBox 36">
            <a:extLst>
              <a:ext uri="{FF2B5EF4-FFF2-40B4-BE49-F238E27FC236}">
                <a16:creationId xmlns:a16="http://schemas.microsoft.com/office/drawing/2014/main" id="{BE9499E6-B098-A18E-BB35-F212E6D7D26E}"/>
              </a:ext>
            </a:extLst>
          </p:cNvPr>
          <p:cNvSpPr txBox="1"/>
          <p:nvPr/>
        </p:nvSpPr>
        <p:spPr>
          <a:xfrm>
            <a:off x="2939019"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(0,2)</a:t>
            </a:r>
          </a:p>
        </p:txBody>
      </p:sp>
      <p:sp>
        <p:nvSpPr>
          <p:cNvPr id="38" name="TextBox 37">
            <a:extLst>
              <a:ext uri="{FF2B5EF4-FFF2-40B4-BE49-F238E27FC236}">
                <a16:creationId xmlns:a16="http://schemas.microsoft.com/office/drawing/2014/main" id="{62059188-145D-B97C-125D-93AC9A389768}"/>
              </a:ext>
            </a:extLst>
          </p:cNvPr>
          <p:cNvSpPr txBox="1"/>
          <p:nvPr/>
        </p:nvSpPr>
        <p:spPr>
          <a:xfrm>
            <a:off x="8932753" y="3991069"/>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(4,6)</a:t>
            </a:r>
          </a:p>
        </p:txBody>
      </p:sp>
      <p:sp>
        <p:nvSpPr>
          <p:cNvPr id="46" name="TextBox 45">
            <a:extLst>
              <a:ext uri="{FF2B5EF4-FFF2-40B4-BE49-F238E27FC236}">
                <a16:creationId xmlns:a16="http://schemas.microsoft.com/office/drawing/2014/main" id="{5B2C2B44-FA7D-FC0A-F7CD-3043ACD87F34}"/>
              </a:ext>
            </a:extLst>
          </p:cNvPr>
          <p:cNvSpPr txBox="1"/>
          <p:nvPr/>
        </p:nvSpPr>
        <p:spPr>
          <a:xfrm>
            <a:off x="10632780" y="2409656"/>
            <a:ext cx="65915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(6,5)</a:t>
            </a:r>
          </a:p>
        </p:txBody>
      </p:sp>
      <p:sp>
        <p:nvSpPr>
          <p:cNvPr id="47" name="TextBox 46">
            <a:extLst>
              <a:ext uri="{FF2B5EF4-FFF2-40B4-BE49-F238E27FC236}">
                <a16:creationId xmlns:a16="http://schemas.microsoft.com/office/drawing/2014/main" id="{2E6107DA-AC27-7A33-39C3-1FECFBDFD98D}"/>
              </a:ext>
            </a:extLst>
          </p:cNvPr>
          <p:cNvSpPr txBox="1"/>
          <p:nvPr/>
        </p:nvSpPr>
        <p:spPr>
          <a:xfrm>
            <a:off x="1628283"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48" name="TextBox 47">
            <a:extLst>
              <a:ext uri="{FF2B5EF4-FFF2-40B4-BE49-F238E27FC236}">
                <a16:creationId xmlns:a16="http://schemas.microsoft.com/office/drawing/2014/main" id="{A6EC68D5-F9C7-E34D-E86B-501603939015}"/>
              </a:ext>
            </a:extLst>
          </p:cNvPr>
          <p:cNvSpPr txBox="1"/>
          <p:nvPr/>
        </p:nvSpPr>
        <p:spPr>
          <a:xfrm>
            <a:off x="3098261"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
        <p:nvSpPr>
          <p:cNvPr id="49" name="TextBox 48">
            <a:extLst>
              <a:ext uri="{FF2B5EF4-FFF2-40B4-BE49-F238E27FC236}">
                <a16:creationId xmlns:a16="http://schemas.microsoft.com/office/drawing/2014/main" id="{2428CC4A-56B8-54D1-F5C7-A0B21D4C694F}"/>
              </a:ext>
            </a:extLst>
          </p:cNvPr>
          <p:cNvSpPr txBox="1"/>
          <p:nvPr/>
        </p:nvSpPr>
        <p:spPr>
          <a:xfrm>
            <a:off x="7541293" y="2244538"/>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50" name="TextBox 49">
            <a:extLst>
              <a:ext uri="{FF2B5EF4-FFF2-40B4-BE49-F238E27FC236}">
                <a16:creationId xmlns:a16="http://schemas.microsoft.com/office/drawing/2014/main" id="{635BFCD5-37EE-38FC-1DAC-67C6D70C1522}"/>
              </a:ext>
            </a:extLst>
          </p:cNvPr>
          <p:cNvSpPr txBox="1"/>
          <p:nvPr/>
        </p:nvSpPr>
        <p:spPr>
          <a:xfrm>
            <a:off x="4567300"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A</a:t>
            </a:r>
          </a:p>
        </p:txBody>
      </p:sp>
      <p:sp>
        <p:nvSpPr>
          <p:cNvPr id="51" name="TextBox 50">
            <a:extLst>
              <a:ext uri="{FF2B5EF4-FFF2-40B4-BE49-F238E27FC236}">
                <a16:creationId xmlns:a16="http://schemas.microsoft.com/office/drawing/2014/main" id="{C728ACEB-0127-4BE8-15E0-B348E2DC5317}"/>
              </a:ext>
            </a:extLst>
          </p:cNvPr>
          <p:cNvSpPr txBox="1"/>
          <p:nvPr/>
        </p:nvSpPr>
        <p:spPr>
          <a:xfrm>
            <a:off x="9073399" y="2239980"/>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
        <p:nvSpPr>
          <p:cNvPr id="52" name="TextBox 51">
            <a:extLst>
              <a:ext uri="{FF2B5EF4-FFF2-40B4-BE49-F238E27FC236}">
                <a16:creationId xmlns:a16="http://schemas.microsoft.com/office/drawing/2014/main" id="{729A2C9D-DB5F-23EF-0A1B-BFF26438C3F5}"/>
              </a:ext>
            </a:extLst>
          </p:cNvPr>
          <p:cNvSpPr txBox="1"/>
          <p:nvPr/>
        </p:nvSpPr>
        <p:spPr>
          <a:xfrm>
            <a:off x="6063679" y="2243103"/>
            <a:ext cx="3385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rPr>
              <a:t>B</a:t>
            </a:r>
          </a:p>
        </p:txBody>
      </p:sp>
    </p:spTree>
    <p:extLst>
      <p:ext uri="{BB962C8B-B14F-4D97-AF65-F5344CB8AC3E}">
        <p14:creationId xmlns:p14="http://schemas.microsoft.com/office/powerpoint/2010/main" val="209681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3EA9E21-7776-18AD-3C11-4587A96BF4EB}"/>
              </a:ext>
            </a:extLst>
          </p:cNvPr>
          <p:cNvSpPr>
            <a:spLocks noGrp="1"/>
          </p:cNvSpPr>
          <p:nvPr>
            <p:ph type="body" idx="12"/>
          </p:nvPr>
        </p:nvSpPr>
        <p:spPr/>
        <p:txBody>
          <a:bodyPr/>
          <a:lstStyle/>
          <a:p>
            <a:pPr>
              <a:lnSpc>
                <a:spcPct val="110000"/>
              </a:lnSpc>
              <a:spcAft>
                <a:spcPts val="1200"/>
              </a:spcAft>
            </a:pPr>
            <a:r>
              <a:rPr lang="en-AU" sz="2000" b="0" i="0" u="none" strike="noStrike" dirty="0">
                <a:solidFill>
                  <a:srgbClr val="000000"/>
                </a:solidFill>
                <a:effectLst/>
              </a:rPr>
              <a:t>[P]</a:t>
            </a:r>
            <a:r>
              <a:rPr lang="en-AU" sz="2000" b="0" i="0" u="none" strike="noStrike" dirty="0" err="1">
                <a:solidFill>
                  <a:srgbClr val="000000"/>
                </a:solidFill>
                <a:effectLst/>
              </a:rPr>
              <a:t>rofessional</a:t>
            </a:r>
            <a:r>
              <a:rPr lang="en-AU" sz="2000" b="0" i="0" u="none" strike="noStrike" dirty="0">
                <a:solidFill>
                  <a:srgbClr val="000000"/>
                </a:solidFill>
                <a:effectLst/>
              </a:rPr>
              <a:t> investment may be likened to those newspaper competitions in which the competitors have to pick out the six prettiest faces from a hundred photographs, the prize being awarded to the competitor whose choice most nearly corresponds to the average preferences of the competitors as a whole; so that each competitor has to pick, not those faces which he himself finds prettiest, but those which he thinks likeliest to catch the fancy of the other competitors, all of whom are looking at the problem from the same point of view. It is not a case of choosing those which, to the best of one’s judgment, are really the prettiest, nor even those which average opinion genuinely thinks the prettiest. We have reached the third degree where we devote our intelligences to anticipating what average opinion expects the average opinion to be. And there are some, I believe, who practise the fourth, fifth and higher degrees.</a:t>
            </a:r>
          </a:p>
          <a:p>
            <a:pPr>
              <a:lnSpc>
                <a:spcPct val="110000"/>
              </a:lnSpc>
              <a:spcAft>
                <a:spcPts val="1200"/>
              </a:spcAft>
            </a:pPr>
            <a:endParaRPr lang="en-AU" sz="2000" dirty="0">
              <a:solidFill>
                <a:srgbClr val="000000"/>
              </a:solidFill>
            </a:endParaRPr>
          </a:p>
          <a:p>
            <a:pPr algn="r">
              <a:lnSpc>
                <a:spcPct val="110000"/>
              </a:lnSpc>
              <a:spcAft>
                <a:spcPts val="1200"/>
              </a:spcAft>
            </a:pPr>
            <a:r>
              <a:rPr lang="en-AU" sz="2000" b="0" i="0" u="none" strike="noStrike" dirty="0">
                <a:solidFill>
                  <a:srgbClr val="000000"/>
                </a:solidFill>
                <a:effectLst/>
              </a:rPr>
              <a:t>Keynes (1936)</a:t>
            </a:r>
          </a:p>
          <a:p>
            <a:pPr>
              <a:lnSpc>
                <a:spcPct val="110000"/>
              </a:lnSpc>
              <a:spcAft>
                <a:spcPts val="1200"/>
              </a:spcAft>
            </a:pPr>
            <a:endParaRPr lang="en-AU" sz="2400" dirty="0">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609967-AD46-B369-C74E-012D7468D64A}"/>
              </a:ext>
            </a:extLst>
          </p:cNvPr>
          <p:cNvSpPr txBox="1"/>
          <p:nvPr/>
        </p:nvSpPr>
        <p:spPr>
          <a:xfrm>
            <a:off x="1287227" y="1662545"/>
            <a:ext cx="6234399" cy="841834"/>
          </a:xfrm>
          <a:prstGeom prst="rect">
            <a:avLst/>
          </a:prstGeom>
          <a:noFill/>
        </p:spPr>
        <p:txBody>
          <a:bodyPr wrap="none" rtlCol="0">
            <a:spAutoFit/>
          </a:bodyPr>
          <a:lstStyle/>
          <a:p>
            <a:pPr marR="254193">
              <a:lnSpc>
                <a:spcPct val="110000"/>
              </a:lnSpc>
              <a:spcAft>
                <a:spcPts val="1200"/>
              </a:spcAft>
            </a:pPr>
            <a:r>
              <a:rPr lang="en-AU" sz="4800" dirty="0">
                <a:cs typeface="Arial"/>
              </a:rPr>
              <a:t>The p-beauty contest</a:t>
            </a:r>
          </a:p>
        </p:txBody>
      </p:sp>
      <mc:AlternateContent xmlns:mc="http://schemas.openxmlformats.org/markup-compatibility/2006" xmlns:a14="http://schemas.microsoft.com/office/drawing/2010/main">
        <mc:Choice Requires="a14">
          <p:sp>
            <p:nvSpPr>
              <p:cNvPr id="5" name="Text Placeholder 24">
                <a:extLst>
                  <a:ext uri="{FF2B5EF4-FFF2-40B4-BE49-F238E27FC236}">
                    <a16:creationId xmlns:a16="http://schemas.microsoft.com/office/drawing/2014/main" id="{AA359A94-41CE-A634-9483-DD5974A93283}"/>
                  </a:ext>
                </a:extLst>
              </p:cNvPr>
              <p:cNvSpPr txBox="1">
                <a:spLocks/>
              </p:cNvSpPr>
              <p:nvPr/>
            </p:nvSpPr>
            <p:spPr>
              <a:xfrm>
                <a:off x="1287227" y="3189665"/>
                <a:ext cx="9925059" cy="2470906"/>
              </a:xfrm>
              <a:prstGeom prst="rect">
                <a:avLst/>
              </a:prstGeom>
            </p:spPr>
            <p:txBody>
              <a:bodyPr vert="horz" lIns="91440" tIns="45720" rIns="91440" bIns="45720" numCol="1" rtlCol="0">
                <a:noAutofit/>
              </a:bodyPr>
              <a:lstStyle>
                <a:lvl1pPr marL="0" indent="0" algn="l" defTabSz="914400" rtl="0" eaLnBrk="1" latinLnBrk="0" hangingPunct="1">
                  <a:lnSpc>
                    <a:spcPct val="100000"/>
                  </a:lnSpc>
                  <a:spcBef>
                    <a:spcPts val="0"/>
                  </a:spcBef>
                  <a:spcAft>
                    <a:spcPts val="15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marL="841856" indent="-457200">
                  <a:lnSpc>
                    <a:spcPct val="110000"/>
                  </a:lnSpc>
                  <a:spcAft>
                    <a:spcPts val="1200"/>
                  </a:spcAft>
                  <a:buFont typeface="Arial" panose="020B0604020202020204" pitchFamily="34" charset="0"/>
                  <a:buChar char="•"/>
                  <a:tabLst>
                    <a:tab pos="1148900" algn="l"/>
                  </a:tabLst>
                </a:pPr>
                <a:r>
                  <a:rPr lang="en-AU" sz="2800" spc="-10" dirty="0">
                    <a:solidFill>
                      <a:schemeClr val="tx1"/>
                    </a:solidFill>
                    <a:cs typeface="Arial"/>
                  </a:rPr>
                  <a:t>Each of </a:t>
                </a:r>
                <a14:m>
                  <m:oMath xmlns:m="http://schemas.openxmlformats.org/officeDocument/2006/math">
                    <m:r>
                      <a:rPr lang="en-AU" sz="2800" b="0" i="1" spc="79" dirty="0" smtClean="0">
                        <a:solidFill>
                          <a:schemeClr val="tx1"/>
                        </a:solidFill>
                        <a:latin typeface="Cambria Math" panose="02040503050406030204" pitchFamily="18" charset="0"/>
                        <a:cs typeface="Georgia"/>
                      </a:rPr>
                      <m:t>𝑛</m:t>
                    </m:r>
                  </m:oMath>
                </a14:m>
                <a:r>
                  <a:rPr lang="en-AU" sz="2800" i="1" spc="59" dirty="0">
                    <a:solidFill>
                      <a:schemeClr val="tx1"/>
                    </a:solidFill>
                    <a:cs typeface="Georgia"/>
                  </a:rPr>
                  <a:t> </a:t>
                </a:r>
                <a:r>
                  <a:rPr lang="en-AU" sz="2800" spc="-20" dirty="0">
                    <a:solidFill>
                      <a:schemeClr val="tx1"/>
                    </a:solidFill>
                    <a:cs typeface="Arial"/>
                  </a:rPr>
                  <a:t>players</a:t>
                </a:r>
                <a:r>
                  <a:rPr lang="en-AU" sz="2800" spc="-10" dirty="0">
                    <a:solidFill>
                      <a:schemeClr val="tx1"/>
                    </a:solidFill>
                    <a:cs typeface="Arial"/>
                  </a:rPr>
                  <a:t> </a:t>
                </a:r>
                <a:r>
                  <a:rPr lang="en-AU" sz="2800" spc="-20" dirty="0">
                    <a:solidFill>
                      <a:schemeClr val="tx1"/>
                    </a:solidFill>
                    <a:cs typeface="Arial"/>
                  </a:rPr>
                  <a:t>pick</a:t>
                </a:r>
                <a:r>
                  <a:rPr lang="en-AU" sz="2800" dirty="0">
                    <a:solidFill>
                      <a:schemeClr val="tx1"/>
                    </a:solidFill>
                    <a:cs typeface="Arial"/>
                  </a:rPr>
                  <a:t> </a:t>
                </a:r>
                <a:r>
                  <a:rPr lang="en-AU" sz="2800" spc="-10" dirty="0">
                    <a:solidFill>
                      <a:schemeClr val="tx1"/>
                    </a:solidFill>
                    <a:cs typeface="Arial"/>
                  </a:rPr>
                  <a:t>a number </a:t>
                </a:r>
                <a14:m>
                  <m:oMath xmlns:m="http://schemas.openxmlformats.org/officeDocument/2006/math">
                    <m:r>
                      <a:rPr lang="en-AU" sz="2800" i="1" spc="-59" dirty="0" smtClean="0">
                        <a:solidFill>
                          <a:schemeClr val="tx1"/>
                        </a:solidFill>
                        <a:latin typeface="Cambria Math" panose="02040503050406030204" pitchFamily="18" charset="0"/>
                        <a:cs typeface="Georgia"/>
                      </a:rPr>
                      <m:t>𝑦</m:t>
                    </m:r>
                    <m:r>
                      <a:rPr lang="en-AU" sz="2800" i="1" spc="129" dirty="0">
                        <a:solidFill>
                          <a:schemeClr val="tx1"/>
                        </a:solidFill>
                        <a:latin typeface="Cambria Math" panose="02040503050406030204" pitchFamily="18" charset="0"/>
                        <a:cs typeface="Cambria"/>
                      </a:rPr>
                      <m:t>∈</m:t>
                    </m:r>
                    <m:d>
                      <m:dPr>
                        <m:begChr m:val="["/>
                        <m:endChr m:val="]"/>
                        <m:ctrlPr>
                          <a:rPr lang="en-AU" sz="2800" b="0" i="1" spc="129" dirty="0" smtClean="0">
                            <a:solidFill>
                              <a:schemeClr val="tx1"/>
                            </a:solidFill>
                            <a:latin typeface="Cambria Math" panose="02040503050406030204" pitchFamily="18" charset="0"/>
                          </a:rPr>
                        </m:ctrlPr>
                      </m:dPr>
                      <m:e>
                        <m:r>
                          <a:rPr lang="en-AU" sz="2800" b="0" i="1" spc="129" dirty="0" smtClean="0">
                            <a:solidFill>
                              <a:schemeClr val="tx1"/>
                            </a:solidFill>
                            <a:latin typeface="Cambria Math" panose="02040503050406030204" pitchFamily="18" charset="0"/>
                          </a:rPr>
                          <m:t>0,100</m:t>
                        </m:r>
                      </m:e>
                    </m:d>
                  </m:oMath>
                </a14:m>
                <a:r>
                  <a:rPr lang="en-AU" sz="2800" dirty="0">
                    <a:solidFill>
                      <a:schemeClr val="tx1"/>
                    </a:solidFill>
                    <a:cs typeface="Cambria"/>
                  </a:rPr>
                  <a:t>.</a:t>
                </a:r>
              </a:p>
              <a:p>
                <a:pPr marL="841856" indent="-457200">
                  <a:lnSpc>
                    <a:spcPct val="110000"/>
                  </a:lnSpc>
                  <a:spcAft>
                    <a:spcPts val="1200"/>
                  </a:spcAft>
                  <a:buFont typeface="Arial" panose="020B0604020202020204" pitchFamily="34" charset="0"/>
                  <a:buChar char="•"/>
                  <a:tabLst>
                    <a:tab pos="1148900" algn="l"/>
                  </a:tabLst>
                </a:pPr>
                <a:r>
                  <a:rPr lang="en-AU" sz="2800" spc="-10" dirty="0">
                    <a:solidFill>
                      <a:schemeClr val="tx1"/>
                    </a:solidFill>
                    <a:cs typeface="Arial"/>
                  </a:rPr>
                  <a:t>The winner is the player whose chosen number is closest to the mean of all the chosen numbers (</a:t>
                </a:r>
                <a14:m>
                  <m:oMath xmlns:m="http://schemas.openxmlformats.org/officeDocument/2006/math">
                    <m:acc>
                      <m:accPr>
                        <m:chr m:val="̅"/>
                        <m:ctrlPr>
                          <a:rPr lang="en-AU" sz="2800" b="0" i="1" spc="10" dirty="0" smtClean="0">
                            <a:solidFill>
                              <a:schemeClr val="tx1"/>
                            </a:solidFill>
                            <a:latin typeface="Cambria Math" panose="02040503050406030204" pitchFamily="18" charset="0"/>
                            <a:cs typeface="Arial"/>
                          </a:rPr>
                        </m:ctrlPr>
                      </m:accPr>
                      <m:e>
                        <m:r>
                          <a:rPr lang="en-AU" sz="2800" b="0" i="1" spc="10" dirty="0" smtClean="0">
                            <a:solidFill>
                              <a:schemeClr val="tx1"/>
                            </a:solidFill>
                            <a:latin typeface="Cambria Math" panose="02040503050406030204" pitchFamily="18" charset="0"/>
                            <a:cs typeface="Arial"/>
                          </a:rPr>
                          <m:t>𝑦</m:t>
                        </m:r>
                      </m:e>
                    </m:acc>
                  </m:oMath>
                </a14:m>
                <a:r>
                  <a:rPr lang="en-AU" sz="2800" spc="-10" dirty="0">
                    <a:solidFill>
                      <a:schemeClr val="tx1"/>
                    </a:solidFill>
                    <a:cs typeface="Arial"/>
                  </a:rPr>
                  <a:t>) multiplied by a parameter </a:t>
                </a:r>
                <a14:m>
                  <m:oMath xmlns:m="http://schemas.openxmlformats.org/officeDocument/2006/math">
                    <m:r>
                      <a:rPr lang="en-AU" sz="2800" i="1" spc="-10" dirty="0" smtClean="0">
                        <a:solidFill>
                          <a:schemeClr val="tx1"/>
                        </a:solidFill>
                        <a:latin typeface="Cambria Math" panose="02040503050406030204" pitchFamily="18" charset="0"/>
                        <a:cs typeface="Arial"/>
                      </a:rPr>
                      <m:t>𝑝</m:t>
                    </m:r>
                  </m:oMath>
                </a14:m>
                <a:r>
                  <a:rPr lang="en-AU" sz="2800" spc="-10" dirty="0">
                    <a:solidFill>
                      <a:schemeClr val="tx1"/>
                    </a:solidFill>
                    <a:cs typeface="Arial"/>
                  </a:rPr>
                  <a:t>.</a:t>
                </a:r>
              </a:p>
            </p:txBody>
          </p:sp>
        </mc:Choice>
        <mc:Fallback xmlns="">
          <p:sp>
            <p:nvSpPr>
              <p:cNvPr id="5" name="Text Placeholder 24">
                <a:extLst>
                  <a:ext uri="{FF2B5EF4-FFF2-40B4-BE49-F238E27FC236}">
                    <a16:creationId xmlns:a16="http://schemas.microsoft.com/office/drawing/2014/main" id="{AA359A94-41CE-A634-9483-DD5974A93283}"/>
                  </a:ext>
                </a:extLst>
              </p:cNvPr>
              <p:cNvSpPr txBox="1">
                <a:spLocks noRot="1" noChangeAspect="1" noMove="1" noResize="1" noEditPoints="1" noAdjustHandles="1" noChangeArrowheads="1" noChangeShapeType="1" noTextEdit="1"/>
              </p:cNvSpPr>
              <p:nvPr/>
            </p:nvSpPr>
            <p:spPr>
              <a:xfrm>
                <a:off x="1287227" y="3189665"/>
                <a:ext cx="9925059" cy="2470906"/>
              </a:xfrm>
              <a:prstGeom prst="rect">
                <a:avLst/>
              </a:prstGeom>
              <a:blipFill>
                <a:blip r:embed="rId2"/>
                <a:stretch>
                  <a:fillRect t="-2051"/>
                </a:stretch>
              </a:blipFill>
            </p:spPr>
            <p:txBody>
              <a:bodyPr/>
              <a:lstStyle/>
              <a:p>
                <a:r>
                  <a:rPr lang="en-AU">
                    <a:noFill/>
                  </a:rPr>
                  <a:t> </a:t>
                </a:r>
              </a:p>
            </p:txBody>
          </p:sp>
        </mc:Fallback>
      </mc:AlternateContent>
    </p:spTree>
    <p:extLst>
      <p:ext uri="{BB962C8B-B14F-4D97-AF65-F5344CB8AC3E}">
        <p14:creationId xmlns:p14="http://schemas.microsoft.com/office/powerpoint/2010/main" val="6921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609967-AD46-B369-C74E-012D7468D64A}"/>
              </a:ext>
            </a:extLst>
          </p:cNvPr>
          <p:cNvSpPr txBox="1"/>
          <p:nvPr/>
        </p:nvSpPr>
        <p:spPr>
          <a:xfrm>
            <a:off x="1287227" y="1662545"/>
            <a:ext cx="6234399" cy="841834"/>
          </a:xfrm>
          <a:prstGeom prst="rect">
            <a:avLst/>
          </a:prstGeom>
          <a:noFill/>
        </p:spPr>
        <p:txBody>
          <a:bodyPr wrap="none" rtlCol="0">
            <a:spAutoFit/>
          </a:bodyPr>
          <a:lstStyle/>
          <a:p>
            <a:pPr marR="254193">
              <a:lnSpc>
                <a:spcPct val="110000"/>
              </a:lnSpc>
              <a:spcAft>
                <a:spcPts val="1200"/>
              </a:spcAft>
            </a:pPr>
            <a:r>
              <a:rPr lang="en-AU" sz="4800" dirty="0">
                <a:cs typeface="Arial"/>
              </a:rPr>
              <a:t>The p-beauty contest</a:t>
            </a:r>
          </a:p>
        </p:txBody>
      </p:sp>
      <mc:AlternateContent xmlns:mc="http://schemas.openxmlformats.org/markup-compatibility/2006" xmlns:a14="http://schemas.microsoft.com/office/drawing/2010/main">
        <mc:Choice Requires="a14">
          <p:sp>
            <p:nvSpPr>
              <p:cNvPr id="5" name="Text Placeholder 24">
                <a:extLst>
                  <a:ext uri="{FF2B5EF4-FFF2-40B4-BE49-F238E27FC236}">
                    <a16:creationId xmlns:a16="http://schemas.microsoft.com/office/drawing/2014/main" id="{AA359A94-41CE-A634-9483-DD5974A93283}"/>
                  </a:ext>
                </a:extLst>
              </p:cNvPr>
              <p:cNvSpPr txBox="1">
                <a:spLocks/>
              </p:cNvSpPr>
              <p:nvPr/>
            </p:nvSpPr>
            <p:spPr>
              <a:xfrm>
                <a:off x="1287227" y="3189665"/>
                <a:ext cx="9925059" cy="2470906"/>
              </a:xfrm>
              <a:prstGeom prst="rect">
                <a:avLst/>
              </a:prstGeom>
            </p:spPr>
            <p:txBody>
              <a:bodyPr vert="horz" lIns="91440" tIns="45720" rIns="91440" bIns="45720" numCol="1" rtlCol="0">
                <a:noAutofit/>
              </a:bodyPr>
              <a:lstStyle>
                <a:lvl1pPr marL="0" indent="0" algn="l" defTabSz="914400" rtl="0" eaLnBrk="1" latinLnBrk="0" hangingPunct="1">
                  <a:lnSpc>
                    <a:spcPct val="100000"/>
                  </a:lnSpc>
                  <a:spcBef>
                    <a:spcPts val="0"/>
                  </a:spcBef>
                  <a:spcAft>
                    <a:spcPts val="15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nSpc>
                    <a:spcPct val="110000"/>
                  </a:lnSpc>
                  <a:spcAft>
                    <a:spcPts val="1200"/>
                  </a:spcAft>
                  <a:buClr>
                    <a:srgbClr val="0000FF"/>
                  </a:buClr>
                  <a:tabLst>
                    <a:tab pos="600247" algn="l"/>
                  </a:tabLst>
                </a:pPr>
                <a:r>
                  <a:rPr lang="en-AU" sz="2400" spc="-10" dirty="0">
                    <a:cs typeface="Arial"/>
                  </a:rPr>
                  <a:t>Suppose </a:t>
                </a:r>
                <a14:m>
                  <m:oMath xmlns:m="http://schemas.openxmlformats.org/officeDocument/2006/math">
                    <m:r>
                      <a:rPr lang="en-AU" sz="2400" i="1" spc="-10">
                        <a:latin typeface="Cambria Math" panose="02040503050406030204" pitchFamily="18" charset="0"/>
                        <a:cs typeface="Arial"/>
                      </a:rPr>
                      <m:t>𝑝</m:t>
                    </m:r>
                    <m:r>
                      <a:rPr lang="en-AU" sz="2400" i="1" spc="-10">
                        <a:latin typeface="Cambria Math" panose="02040503050406030204" pitchFamily="18" charset="0"/>
                        <a:cs typeface="Arial"/>
                      </a:rPr>
                      <m:t>=2/3</m:t>
                    </m:r>
                  </m:oMath>
                </a14:m>
                <a:r>
                  <a:rPr lang="en-AU" sz="2400" spc="-10" dirty="0">
                    <a:cs typeface="Arial"/>
                  </a:rPr>
                  <a:t>.</a:t>
                </a:r>
              </a:p>
              <a:p>
                <a:r>
                  <a:rPr lang="en-AU" sz="2400" spc="-10" dirty="0">
                    <a:cs typeface="Arial"/>
                  </a:rPr>
                  <a:t>Level-0: Randomly select from the interval </a:t>
                </a:r>
                <a:r>
                  <a:rPr lang="en-AU" sz="2400" spc="30" dirty="0">
                    <a:cs typeface="PMingLiU"/>
                  </a:rPr>
                  <a:t>[0</a:t>
                </a:r>
                <a:r>
                  <a:rPr lang="en-AU" sz="2400" i="1" spc="30" dirty="0">
                    <a:cs typeface="Georgia"/>
                  </a:rPr>
                  <a:t>, ..., </a:t>
                </a:r>
                <a:r>
                  <a:rPr lang="en-AU" sz="2400" spc="59" dirty="0">
                    <a:cs typeface="PMingLiU"/>
                  </a:rPr>
                  <a:t>100]</a:t>
                </a:r>
                <a:r>
                  <a:rPr lang="en-AU" sz="2400" spc="-20" dirty="0">
                    <a:cs typeface="Arial"/>
                  </a:rPr>
                  <a:t>.</a:t>
                </a:r>
              </a:p>
              <a:p>
                <a:r>
                  <a:rPr lang="en-AU" sz="2400" spc="-20" dirty="0">
                    <a:cs typeface="Arial"/>
                  </a:rPr>
                  <a:t>Level-1: T</a:t>
                </a:r>
                <a:r>
                  <a:rPr lang="en-AU" sz="2400" spc="59" dirty="0">
                    <a:cs typeface="PMingLiU"/>
                  </a:rPr>
                  <a:t>he best response to level-0 players is:</a:t>
                </a:r>
                <a:endParaRPr lang="en-AU" sz="2400" dirty="0">
                  <a:cs typeface="Arial"/>
                </a:endParaRP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sSub>
                        <m:sSubPr>
                          <m:ctrlPr>
                            <a:rPr lang="en-AU" sz="2400" i="1">
                              <a:solidFill>
                                <a:schemeClr val="tx1"/>
                              </a:solidFill>
                              <a:latin typeface="Cambria Math" panose="02040503050406030204" pitchFamily="18" charset="0"/>
                            </a:rPr>
                          </m:ctrlPr>
                        </m:sSubPr>
                        <m:e>
                          <m:r>
                            <a:rPr lang="en-AU" sz="2400" i="1">
                              <a:solidFill>
                                <a:schemeClr val="tx1"/>
                              </a:solidFill>
                              <a:latin typeface="Cambria Math" panose="02040503050406030204" pitchFamily="18" charset="0"/>
                            </a:rPr>
                            <m:t>𝑦</m:t>
                          </m:r>
                        </m:e>
                        <m:sub>
                          <m:r>
                            <a:rPr lang="en-AU" sz="2400" i="1">
                              <a:solidFill>
                                <a:schemeClr val="tx1"/>
                              </a:solidFill>
                              <a:latin typeface="Cambria Math" panose="02040503050406030204" pitchFamily="18" charset="0"/>
                            </a:rPr>
                            <m:t>1</m:t>
                          </m:r>
                        </m:sub>
                      </m:sSub>
                      <m:r>
                        <a:rPr lang="en-AU" sz="2400" i="1">
                          <a:solidFill>
                            <a:schemeClr val="tx1"/>
                          </a:solidFill>
                          <a:latin typeface="Cambria Math" panose="02040503050406030204" pitchFamily="18" charset="0"/>
                        </a:rPr>
                        <m:t>=</m:t>
                      </m:r>
                      <m:f>
                        <m:fPr>
                          <m:ctrlPr>
                            <a:rPr lang="en-AU" sz="2400" i="1">
                              <a:solidFill>
                                <a:schemeClr val="tx1"/>
                              </a:solidFill>
                              <a:latin typeface="Cambria Math" panose="02040503050406030204" pitchFamily="18" charset="0"/>
                            </a:rPr>
                          </m:ctrlPr>
                        </m:fPr>
                        <m:num>
                          <m:r>
                            <a:rPr lang="en-AU" sz="2400" i="1">
                              <a:solidFill>
                                <a:schemeClr val="tx1"/>
                              </a:solidFill>
                              <a:latin typeface="Cambria Math" panose="02040503050406030204" pitchFamily="18" charset="0"/>
                            </a:rPr>
                            <m:t>2</m:t>
                          </m:r>
                        </m:num>
                        <m:den>
                          <m:r>
                            <a:rPr lang="en-AU" sz="2400" i="1">
                              <a:solidFill>
                                <a:schemeClr val="tx1"/>
                              </a:solidFill>
                              <a:latin typeface="Cambria Math" panose="02040503050406030204" pitchFamily="18" charset="0"/>
                            </a:rPr>
                            <m:t>3</m:t>
                          </m:r>
                        </m:den>
                      </m:f>
                      <m:acc>
                        <m:accPr>
                          <m:chr m:val="̅"/>
                          <m:ctrlPr>
                            <a:rPr lang="en-AU" sz="2400" i="1">
                              <a:solidFill>
                                <a:schemeClr val="tx1"/>
                              </a:solidFill>
                              <a:latin typeface="Cambria Math" panose="02040503050406030204" pitchFamily="18" charset="0"/>
                            </a:rPr>
                          </m:ctrlPr>
                        </m:accPr>
                        <m:e>
                          <m:r>
                            <a:rPr lang="en-AU" sz="2400" i="1">
                              <a:solidFill>
                                <a:schemeClr val="tx1"/>
                              </a:solidFill>
                              <a:latin typeface="Cambria Math" panose="02040503050406030204" pitchFamily="18" charset="0"/>
                            </a:rPr>
                            <m:t>𝑦</m:t>
                          </m:r>
                        </m:e>
                      </m:acc>
                      <m:r>
                        <a:rPr lang="en-AU" sz="2400" i="1">
                          <a:solidFill>
                            <a:schemeClr val="tx1"/>
                          </a:solidFill>
                          <a:latin typeface="Cambria Math" panose="02040503050406030204" pitchFamily="18" charset="0"/>
                        </a:rPr>
                        <m:t>=</m:t>
                      </m:r>
                      <m:f>
                        <m:fPr>
                          <m:ctrlPr>
                            <a:rPr lang="en-AU" sz="2400" i="1">
                              <a:solidFill>
                                <a:schemeClr val="tx1"/>
                              </a:solidFill>
                              <a:latin typeface="Cambria Math" panose="02040503050406030204" pitchFamily="18" charset="0"/>
                            </a:rPr>
                          </m:ctrlPr>
                        </m:fPr>
                        <m:num>
                          <m:r>
                            <a:rPr lang="en-AU" sz="2400" i="1">
                              <a:solidFill>
                                <a:schemeClr val="tx1"/>
                              </a:solidFill>
                              <a:latin typeface="Cambria Math" panose="02040503050406030204" pitchFamily="18" charset="0"/>
                            </a:rPr>
                            <m:t>2</m:t>
                          </m:r>
                        </m:num>
                        <m:den>
                          <m:r>
                            <a:rPr lang="en-AU" sz="2400" i="1">
                              <a:solidFill>
                                <a:schemeClr val="tx1"/>
                              </a:solidFill>
                              <a:latin typeface="Cambria Math" panose="02040503050406030204" pitchFamily="18" charset="0"/>
                            </a:rPr>
                            <m:t>3</m:t>
                          </m:r>
                        </m:den>
                      </m:f>
                      <m:r>
                        <a:rPr lang="en-AU" sz="2400" i="1">
                          <a:solidFill>
                            <a:schemeClr val="tx1"/>
                          </a:solidFill>
                          <a:latin typeface="Cambria Math" panose="02040503050406030204" pitchFamily="18" charset="0"/>
                          <a:ea typeface="Cambria Math" panose="02040503050406030204" pitchFamily="18" charset="0"/>
                        </a:rPr>
                        <m:t>×</m:t>
                      </m:r>
                      <m:r>
                        <a:rPr lang="en-AU" sz="2400" i="1">
                          <a:solidFill>
                            <a:schemeClr val="tx1"/>
                          </a:solidFill>
                          <a:latin typeface="Cambria Math" panose="02040503050406030204" pitchFamily="18" charset="0"/>
                        </a:rPr>
                        <m:t>50=33.3</m:t>
                      </m:r>
                    </m:oMath>
                  </m:oMathPara>
                </a14:m>
                <a:endParaRPr lang="en-AU" sz="2800" dirty="0"/>
              </a:p>
            </p:txBody>
          </p:sp>
        </mc:Choice>
        <mc:Fallback xmlns="">
          <p:sp>
            <p:nvSpPr>
              <p:cNvPr id="5" name="Text Placeholder 24">
                <a:extLst>
                  <a:ext uri="{FF2B5EF4-FFF2-40B4-BE49-F238E27FC236}">
                    <a16:creationId xmlns:a16="http://schemas.microsoft.com/office/drawing/2014/main" id="{AA359A94-41CE-A634-9483-DD5974A93283}"/>
                  </a:ext>
                </a:extLst>
              </p:cNvPr>
              <p:cNvSpPr txBox="1">
                <a:spLocks noRot="1" noChangeAspect="1" noMove="1" noResize="1" noEditPoints="1" noAdjustHandles="1" noChangeArrowheads="1" noChangeShapeType="1" noTextEdit="1"/>
              </p:cNvSpPr>
              <p:nvPr/>
            </p:nvSpPr>
            <p:spPr>
              <a:xfrm>
                <a:off x="1287227" y="3189665"/>
                <a:ext cx="9925059" cy="2470906"/>
              </a:xfrm>
              <a:prstGeom prst="rect">
                <a:avLst/>
              </a:prstGeom>
              <a:blipFill>
                <a:blip r:embed="rId2"/>
                <a:stretch>
                  <a:fillRect l="-1023" t="-1538" b="-4615"/>
                </a:stretch>
              </a:blipFill>
            </p:spPr>
            <p:txBody>
              <a:bodyPr/>
              <a:lstStyle/>
              <a:p>
                <a:r>
                  <a:rPr lang="en-AU">
                    <a:noFill/>
                  </a:rPr>
                  <a:t> </a:t>
                </a:r>
              </a:p>
            </p:txBody>
          </p:sp>
        </mc:Fallback>
      </mc:AlternateContent>
    </p:spTree>
    <p:extLst>
      <p:ext uri="{BB962C8B-B14F-4D97-AF65-F5344CB8AC3E}">
        <p14:creationId xmlns:p14="http://schemas.microsoft.com/office/powerpoint/2010/main" val="26941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609967-AD46-B369-C74E-012D7468D64A}"/>
              </a:ext>
            </a:extLst>
          </p:cNvPr>
          <p:cNvSpPr txBox="1"/>
          <p:nvPr/>
        </p:nvSpPr>
        <p:spPr>
          <a:xfrm>
            <a:off x="1287227" y="1662545"/>
            <a:ext cx="6234399" cy="841834"/>
          </a:xfrm>
          <a:prstGeom prst="rect">
            <a:avLst/>
          </a:prstGeom>
          <a:noFill/>
        </p:spPr>
        <p:txBody>
          <a:bodyPr wrap="none" rtlCol="0">
            <a:spAutoFit/>
          </a:bodyPr>
          <a:lstStyle/>
          <a:p>
            <a:pPr marR="254193">
              <a:lnSpc>
                <a:spcPct val="110000"/>
              </a:lnSpc>
              <a:spcAft>
                <a:spcPts val="1200"/>
              </a:spcAft>
            </a:pPr>
            <a:r>
              <a:rPr lang="en-AU" sz="4800" dirty="0">
                <a:cs typeface="Arial"/>
              </a:rPr>
              <a:t>The p-beauty contest</a:t>
            </a:r>
          </a:p>
        </p:txBody>
      </p:sp>
      <mc:AlternateContent xmlns:mc="http://schemas.openxmlformats.org/markup-compatibility/2006" xmlns:a14="http://schemas.microsoft.com/office/drawing/2010/main">
        <mc:Choice Requires="a14">
          <p:sp>
            <p:nvSpPr>
              <p:cNvPr id="5" name="Text Placeholder 24">
                <a:extLst>
                  <a:ext uri="{FF2B5EF4-FFF2-40B4-BE49-F238E27FC236}">
                    <a16:creationId xmlns:a16="http://schemas.microsoft.com/office/drawing/2014/main" id="{AA359A94-41CE-A634-9483-DD5974A93283}"/>
                  </a:ext>
                </a:extLst>
              </p:cNvPr>
              <p:cNvSpPr txBox="1">
                <a:spLocks/>
              </p:cNvSpPr>
              <p:nvPr/>
            </p:nvSpPr>
            <p:spPr>
              <a:xfrm>
                <a:off x="1287227" y="3189665"/>
                <a:ext cx="9925059" cy="2470906"/>
              </a:xfrm>
              <a:prstGeom prst="rect">
                <a:avLst/>
              </a:prstGeom>
            </p:spPr>
            <p:txBody>
              <a:bodyPr vert="horz" lIns="91440" tIns="45720" rIns="91440" bIns="45720" numCol="1" rtlCol="0">
                <a:noAutofit/>
              </a:bodyPr>
              <a:lstStyle>
                <a:lvl1pPr marL="0" indent="0" algn="l" defTabSz="914400" rtl="0" eaLnBrk="1" latinLnBrk="0" hangingPunct="1">
                  <a:lnSpc>
                    <a:spcPct val="100000"/>
                  </a:lnSpc>
                  <a:spcBef>
                    <a:spcPts val="0"/>
                  </a:spcBef>
                  <a:spcAft>
                    <a:spcPts val="1500"/>
                  </a:spcAft>
                  <a:buFont typeface="Arial" panose="020B0604020202020204" pitchFamily="34" charset="0"/>
                  <a:buNone/>
                  <a:defRPr lang="en-AU" sz="1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nSpc>
                    <a:spcPct val="110000"/>
                  </a:lnSpc>
                  <a:spcAft>
                    <a:spcPts val="1200"/>
                  </a:spcAft>
                  <a:buClr>
                    <a:srgbClr val="0000FF"/>
                  </a:buClr>
                  <a:tabLst>
                    <a:tab pos="319628" algn="l"/>
                  </a:tabLst>
                </a:pPr>
                <a:r>
                  <a:rPr lang="en-AU" sz="2400" dirty="0">
                    <a:cs typeface="Arial"/>
                  </a:rPr>
                  <a:t>Level-2: The best response to level-1 players is:</a:t>
                </a: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sSub>
                        <m:sSubPr>
                          <m:ctrlPr>
                            <a:rPr lang="en-AU" sz="2400" i="1">
                              <a:solidFill>
                                <a:schemeClr val="tx1"/>
                              </a:solidFill>
                              <a:latin typeface="Cambria Math" panose="02040503050406030204" pitchFamily="18" charset="0"/>
                            </a:rPr>
                          </m:ctrlPr>
                        </m:sSubPr>
                        <m:e>
                          <m:r>
                            <a:rPr lang="en-AU" sz="2400" i="1">
                              <a:solidFill>
                                <a:schemeClr val="tx1"/>
                              </a:solidFill>
                              <a:latin typeface="Cambria Math" panose="02040503050406030204" pitchFamily="18" charset="0"/>
                            </a:rPr>
                            <m:t>𝑦</m:t>
                          </m:r>
                        </m:e>
                        <m:sub>
                          <m:r>
                            <a:rPr lang="en-AU" sz="2400" i="1">
                              <a:solidFill>
                                <a:schemeClr val="tx1"/>
                              </a:solidFill>
                              <a:latin typeface="Cambria Math" panose="02040503050406030204" pitchFamily="18" charset="0"/>
                            </a:rPr>
                            <m:t>2</m:t>
                          </m:r>
                        </m:sub>
                      </m:sSub>
                      <m:r>
                        <a:rPr lang="en-AU" sz="2400" i="1">
                          <a:solidFill>
                            <a:schemeClr val="tx1"/>
                          </a:solidFill>
                          <a:latin typeface="Cambria Math" panose="02040503050406030204" pitchFamily="18" charset="0"/>
                        </a:rPr>
                        <m:t>=</m:t>
                      </m:r>
                      <m:f>
                        <m:fPr>
                          <m:ctrlPr>
                            <a:rPr lang="en-AU" sz="2400" i="1">
                              <a:solidFill>
                                <a:schemeClr val="tx1"/>
                              </a:solidFill>
                              <a:latin typeface="Cambria Math" panose="02040503050406030204" pitchFamily="18" charset="0"/>
                            </a:rPr>
                          </m:ctrlPr>
                        </m:fPr>
                        <m:num>
                          <m:r>
                            <a:rPr lang="en-AU" sz="2400" i="1">
                              <a:solidFill>
                                <a:schemeClr val="tx1"/>
                              </a:solidFill>
                              <a:latin typeface="Cambria Math" panose="02040503050406030204" pitchFamily="18" charset="0"/>
                            </a:rPr>
                            <m:t>2</m:t>
                          </m:r>
                        </m:num>
                        <m:den>
                          <m:r>
                            <a:rPr lang="en-AU" sz="2400" i="1">
                              <a:solidFill>
                                <a:schemeClr val="tx1"/>
                              </a:solidFill>
                              <a:latin typeface="Cambria Math" panose="02040503050406030204" pitchFamily="18" charset="0"/>
                            </a:rPr>
                            <m:t>3</m:t>
                          </m:r>
                        </m:den>
                      </m:f>
                      <m:acc>
                        <m:accPr>
                          <m:chr m:val="̅"/>
                          <m:ctrlPr>
                            <a:rPr lang="en-AU" sz="2400" i="1">
                              <a:solidFill>
                                <a:schemeClr val="tx1"/>
                              </a:solidFill>
                              <a:latin typeface="Cambria Math" panose="02040503050406030204" pitchFamily="18" charset="0"/>
                            </a:rPr>
                          </m:ctrlPr>
                        </m:accPr>
                        <m:e>
                          <m:r>
                            <a:rPr lang="en-AU" sz="2400" i="1">
                              <a:solidFill>
                                <a:schemeClr val="tx1"/>
                              </a:solidFill>
                              <a:latin typeface="Cambria Math" panose="02040503050406030204" pitchFamily="18" charset="0"/>
                            </a:rPr>
                            <m:t>𝑦</m:t>
                          </m:r>
                        </m:e>
                      </m:acc>
                      <m:r>
                        <a:rPr lang="en-AU" sz="2400" i="1">
                          <a:solidFill>
                            <a:schemeClr val="tx1"/>
                          </a:solidFill>
                          <a:latin typeface="Cambria Math" panose="02040503050406030204" pitchFamily="18" charset="0"/>
                        </a:rPr>
                        <m:t>=</m:t>
                      </m:r>
                      <m:f>
                        <m:fPr>
                          <m:ctrlPr>
                            <a:rPr lang="en-AU" sz="2400" i="1">
                              <a:solidFill>
                                <a:schemeClr val="tx1"/>
                              </a:solidFill>
                              <a:latin typeface="Cambria Math" panose="02040503050406030204" pitchFamily="18" charset="0"/>
                            </a:rPr>
                          </m:ctrlPr>
                        </m:fPr>
                        <m:num>
                          <m:r>
                            <a:rPr lang="en-AU" sz="2400" i="1">
                              <a:solidFill>
                                <a:schemeClr val="tx1"/>
                              </a:solidFill>
                              <a:latin typeface="Cambria Math" panose="02040503050406030204" pitchFamily="18" charset="0"/>
                            </a:rPr>
                            <m:t>2</m:t>
                          </m:r>
                        </m:num>
                        <m:den>
                          <m:r>
                            <a:rPr lang="en-AU" sz="2400" i="1">
                              <a:solidFill>
                                <a:schemeClr val="tx1"/>
                              </a:solidFill>
                              <a:latin typeface="Cambria Math" panose="02040503050406030204" pitchFamily="18" charset="0"/>
                            </a:rPr>
                            <m:t>3</m:t>
                          </m:r>
                        </m:den>
                      </m:f>
                      <m:r>
                        <a:rPr lang="en-AU" sz="2400" i="1">
                          <a:solidFill>
                            <a:schemeClr val="tx1"/>
                          </a:solidFill>
                          <a:latin typeface="Cambria Math" panose="02040503050406030204" pitchFamily="18" charset="0"/>
                          <a:ea typeface="Cambria Math" panose="02040503050406030204" pitchFamily="18" charset="0"/>
                        </a:rPr>
                        <m:t>∙33.3</m:t>
                      </m:r>
                      <m:r>
                        <a:rPr lang="en-AU" sz="2400" i="1">
                          <a:solidFill>
                            <a:schemeClr val="tx1"/>
                          </a:solidFill>
                          <a:latin typeface="Cambria Math" panose="02040503050406030204" pitchFamily="18" charset="0"/>
                        </a:rPr>
                        <m:t>=22.2</m:t>
                      </m:r>
                    </m:oMath>
                  </m:oMathPara>
                </a14:m>
                <a:endParaRPr lang="en-AU" sz="2400" dirty="0">
                  <a:solidFill>
                    <a:schemeClr val="tx1"/>
                  </a:solidFill>
                </a:endParaRPr>
              </a:p>
              <a:p>
                <a:pPr>
                  <a:lnSpc>
                    <a:spcPct val="110000"/>
                  </a:lnSpc>
                  <a:spcAft>
                    <a:spcPts val="1200"/>
                  </a:spcAft>
                  <a:buClr>
                    <a:srgbClr val="0000FF"/>
                  </a:buClr>
                  <a:tabLst>
                    <a:tab pos="319628" algn="l"/>
                  </a:tabLst>
                </a:pPr>
                <a:r>
                  <a:rPr lang="en-AU" sz="2400" dirty="0">
                    <a:cs typeface="Arial"/>
                  </a:rPr>
                  <a:t>Level-3: The best response to level-2 players is:</a:t>
                </a:r>
              </a:p>
              <a:p>
                <a:pPr lvl="1">
                  <a:lnSpc>
                    <a:spcPct val="110000"/>
                  </a:lnSpc>
                  <a:spcBef>
                    <a:spcPts val="0"/>
                  </a:spcBef>
                  <a:spcAft>
                    <a:spcPts val="1200"/>
                  </a:spcAft>
                </a:pPr>
                <a14:m>
                  <m:oMathPara xmlns:m="http://schemas.openxmlformats.org/officeDocument/2006/math">
                    <m:oMathParaPr>
                      <m:jc m:val="left"/>
                    </m:oMathParaPr>
                    <m:oMath xmlns:m="http://schemas.openxmlformats.org/officeDocument/2006/math">
                      <m:sSub>
                        <m:sSubPr>
                          <m:ctrlPr>
                            <a:rPr lang="en-AU" sz="2400" i="1">
                              <a:solidFill>
                                <a:schemeClr val="tx1"/>
                              </a:solidFill>
                              <a:latin typeface="Cambria Math" panose="02040503050406030204" pitchFamily="18" charset="0"/>
                            </a:rPr>
                          </m:ctrlPr>
                        </m:sSubPr>
                        <m:e>
                          <m:r>
                            <a:rPr lang="en-AU" sz="2400" i="1">
                              <a:solidFill>
                                <a:schemeClr val="tx1"/>
                              </a:solidFill>
                              <a:latin typeface="Cambria Math" panose="02040503050406030204" pitchFamily="18" charset="0"/>
                            </a:rPr>
                            <m:t>𝑦</m:t>
                          </m:r>
                        </m:e>
                        <m:sub>
                          <m:r>
                            <a:rPr lang="en-AU" sz="2400" i="1">
                              <a:solidFill>
                                <a:schemeClr val="tx1"/>
                              </a:solidFill>
                              <a:latin typeface="Cambria Math" panose="02040503050406030204" pitchFamily="18" charset="0"/>
                            </a:rPr>
                            <m:t>3</m:t>
                          </m:r>
                        </m:sub>
                      </m:sSub>
                      <m:r>
                        <a:rPr lang="en-AU" sz="2400" i="1">
                          <a:solidFill>
                            <a:schemeClr val="tx1"/>
                          </a:solidFill>
                          <a:latin typeface="Cambria Math" panose="02040503050406030204" pitchFamily="18" charset="0"/>
                        </a:rPr>
                        <m:t>=</m:t>
                      </m:r>
                      <m:f>
                        <m:fPr>
                          <m:ctrlPr>
                            <a:rPr lang="en-AU" sz="2400" i="1">
                              <a:solidFill>
                                <a:schemeClr val="tx1"/>
                              </a:solidFill>
                              <a:latin typeface="Cambria Math" panose="02040503050406030204" pitchFamily="18" charset="0"/>
                            </a:rPr>
                          </m:ctrlPr>
                        </m:fPr>
                        <m:num>
                          <m:r>
                            <a:rPr lang="en-AU" sz="2400" i="1">
                              <a:solidFill>
                                <a:schemeClr val="tx1"/>
                              </a:solidFill>
                              <a:latin typeface="Cambria Math" panose="02040503050406030204" pitchFamily="18" charset="0"/>
                            </a:rPr>
                            <m:t>2</m:t>
                          </m:r>
                        </m:num>
                        <m:den>
                          <m:r>
                            <a:rPr lang="en-AU" sz="2400" i="1">
                              <a:solidFill>
                                <a:schemeClr val="tx1"/>
                              </a:solidFill>
                              <a:latin typeface="Cambria Math" panose="02040503050406030204" pitchFamily="18" charset="0"/>
                            </a:rPr>
                            <m:t>3</m:t>
                          </m:r>
                        </m:den>
                      </m:f>
                      <m:acc>
                        <m:accPr>
                          <m:chr m:val="̅"/>
                          <m:ctrlPr>
                            <a:rPr lang="en-AU" sz="2400" i="1">
                              <a:solidFill>
                                <a:schemeClr val="tx1"/>
                              </a:solidFill>
                              <a:latin typeface="Cambria Math" panose="02040503050406030204" pitchFamily="18" charset="0"/>
                            </a:rPr>
                          </m:ctrlPr>
                        </m:accPr>
                        <m:e>
                          <m:r>
                            <a:rPr lang="en-AU" sz="2400" i="1">
                              <a:solidFill>
                                <a:schemeClr val="tx1"/>
                              </a:solidFill>
                              <a:latin typeface="Cambria Math" panose="02040503050406030204" pitchFamily="18" charset="0"/>
                            </a:rPr>
                            <m:t>𝑦</m:t>
                          </m:r>
                        </m:e>
                      </m:acc>
                      <m:r>
                        <a:rPr lang="en-AU" sz="2400" i="1">
                          <a:solidFill>
                            <a:schemeClr val="tx1"/>
                          </a:solidFill>
                          <a:latin typeface="Cambria Math" panose="02040503050406030204" pitchFamily="18" charset="0"/>
                        </a:rPr>
                        <m:t>=</m:t>
                      </m:r>
                      <m:f>
                        <m:fPr>
                          <m:ctrlPr>
                            <a:rPr lang="en-AU" sz="2400" i="1">
                              <a:solidFill>
                                <a:schemeClr val="tx1"/>
                              </a:solidFill>
                              <a:latin typeface="Cambria Math" panose="02040503050406030204" pitchFamily="18" charset="0"/>
                            </a:rPr>
                          </m:ctrlPr>
                        </m:fPr>
                        <m:num>
                          <m:r>
                            <a:rPr lang="en-AU" sz="2400" i="1">
                              <a:solidFill>
                                <a:schemeClr val="tx1"/>
                              </a:solidFill>
                              <a:latin typeface="Cambria Math" panose="02040503050406030204" pitchFamily="18" charset="0"/>
                            </a:rPr>
                            <m:t>2</m:t>
                          </m:r>
                        </m:num>
                        <m:den>
                          <m:r>
                            <a:rPr lang="en-AU" sz="2400" i="1">
                              <a:solidFill>
                                <a:schemeClr val="tx1"/>
                              </a:solidFill>
                              <a:latin typeface="Cambria Math" panose="02040503050406030204" pitchFamily="18" charset="0"/>
                            </a:rPr>
                            <m:t>3</m:t>
                          </m:r>
                        </m:den>
                      </m:f>
                      <m:r>
                        <a:rPr lang="en-AU" sz="2400" i="1">
                          <a:solidFill>
                            <a:schemeClr val="tx1"/>
                          </a:solidFill>
                          <a:latin typeface="Cambria Math" panose="02040503050406030204" pitchFamily="18" charset="0"/>
                          <a:ea typeface="Cambria Math" panose="02040503050406030204" pitchFamily="18" charset="0"/>
                        </a:rPr>
                        <m:t>∙22.2</m:t>
                      </m:r>
                      <m:r>
                        <a:rPr lang="en-AU" sz="2400" i="1">
                          <a:solidFill>
                            <a:schemeClr val="tx1"/>
                          </a:solidFill>
                          <a:latin typeface="Cambria Math" panose="02040503050406030204" pitchFamily="18" charset="0"/>
                        </a:rPr>
                        <m:t>=14.8</m:t>
                      </m:r>
                    </m:oMath>
                  </m:oMathPara>
                </a14:m>
                <a:endParaRPr lang="en-AU" sz="2400" dirty="0">
                  <a:solidFill>
                    <a:schemeClr val="tx1"/>
                  </a:solidFill>
                </a:endParaRPr>
              </a:p>
            </p:txBody>
          </p:sp>
        </mc:Choice>
        <mc:Fallback xmlns="">
          <p:sp>
            <p:nvSpPr>
              <p:cNvPr id="5" name="Text Placeholder 24">
                <a:extLst>
                  <a:ext uri="{FF2B5EF4-FFF2-40B4-BE49-F238E27FC236}">
                    <a16:creationId xmlns:a16="http://schemas.microsoft.com/office/drawing/2014/main" id="{AA359A94-41CE-A634-9483-DD5974A93283}"/>
                  </a:ext>
                </a:extLst>
              </p:cNvPr>
              <p:cNvSpPr txBox="1">
                <a:spLocks noRot="1" noChangeAspect="1" noMove="1" noResize="1" noEditPoints="1" noAdjustHandles="1" noChangeArrowheads="1" noChangeShapeType="1" noTextEdit="1"/>
              </p:cNvSpPr>
              <p:nvPr/>
            </p:nvSpPr>
            <p:spPr>
              <a:xfrm>
                <a:off x="1287227" y="3189665"/>
                <a:ext cx="9925059" cy="2470906"/>
              </a:xfrm>
              <a:prstGeom prst="rect">
                <a:avLst/>
              </a:prstGeom>
              <a:blipFill>
                <a:blip r:embed="rId2"/>
                <a:stretch>
                  <a:fillRect l="-1023" t="-1538" b="-17949"/>
                </a:stretch>
              </a:blipFill>
            </p:spPr>
            <p:txBody>
              <a:bodyPr/>
              <a:lstStyle/>
              <a:p>
                <a:r>
                  <a:rPr lang="en-AU">
                    <a:noFill/>
                  </a:rPr>
                  <a:t> </a:t>
                </a:r>
              </a:p>
            </p:txBody>
          </p:sp>
        </mc:Fallback>
      </mc:AlternateContent>
    </p:spTree>
    <p:extLst>
      <p:ext uri="{BB962C8B-B14F-4D97-AF65-F5344CB8AC3E}">
        <p14:creationId xmlns:p14="http://schemas.microsoft.com/office/powerpoint/2010/main" val="220766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EEA039-F57E-8939-63DC-178E94D49D07}"/>
              </a:ext>
            </a:extLst>
          </p:cNvPr>
          <p:cNvPicPr>
            <a:picLocks noChangeAspect="1"/>
          </p:cNvPicPr>
          <p:nvPr/>
        </p:nvPicPr>
        <p:blipFill>
          <a:blip r:embed="rId2"/>
          <a:stretch>
            <a:fillRect/>
          </a:stretch>
        </p:blipFill>
        <p:spPr>
          <a:xfrm>
            <a:off x="6096000" y="1301796"/>
            <a:ext cx="5584452" cy="4212000"/>
          </a:xfrm>
          <a:prstGeom prst="rect">
            <a:avLst/>
          </a:prstGeom>
        </p:spPr>
      </p:pic>
      <p:pic>
        <p:nvPicPr>
          <p:cNvPr id="7" name="Picture 6">
            <a:extLst>
              <a:ext uri="{FF2B5EF4-FFF2-40B4-BE49-F238E27FC236}">
                <a16:creationId xmlns:a16="http://schemas.microsoft.com/office/drawing/2014/main" id="{F0646509-99CA-82A1-714A-63E7F0D40354}"/>
              </a:ext>
            </a:extLst>
          </p:cNvPr>
          <p:cNvPicPr>
            <a:picLocks noChangeAspect="1"/>
          </p:cNvPicPr>
          <p:nvPr/>
        </p:nvPicPr>
        <p:blipFill>
          <a:blip r:embed="rId3"/>
          <a:stretch>
            <a:fillRect/>
          </a:stretch>
        </p:blipFill>
        <p:spPr>
          <a:xfrm>
            <a:off x="407767" y="1301796"/>
            <a:ext cx="5584452" cy="421200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5F7BC77-9187-4DEC-9C5C-F2118EE896DE}"/>
                  </a:ext>
                </a:extLst>
              </p:cNvPr>
              <p:cNvSpPr txBox="1"/>
              <p:nvPr/>
            </p:nvSpPr>
            <p:spPr>
              <a:xfrm>
                <a:off x="2938409" y="1047799"/>
                <a:ext cx="10515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𝑝</m:t>
                      </m:r>
                      <m:r>
                        <a:rPr lang="en-AU" b="0" i="1" smtClean="0">
                          <a:latin typeface="Cambria Math" panose="02040503050406030204" pitchFamily="18" charset="0"/>
                        </a:rPr>
                        <m:t>=1/2</m:t>
                      </m:r>
                    </m:oMath>
                  </m:oMathPara>
                </a14:m>
                <a:endParaRPr lang="en-AU" dirty="0"/>
              </a:p>
            </p:txBody>
          </p:sp>
        </mc:Choice>
        <mc:Fallback xmlns="">
          <p:sp>
            <p:nvSpPr>
              <p:cNvPr id="9" name="TextBox 8">
                <a:extLst>
                  <a:ext uri="{FF2B5EF4-FFF2-40B4-BE49-F238E27FC236}">
                    <a16:creationId xmlns:a16="http://schemas.microsoft.com/office/drawing/2014/main" id="{55F7BC77-9187-4DEC-9C5C-F2118EE896DE}"/>
                  </a:ext>
                </a:extLst>
              </p:cNvPr>
              <p:cNvSpPr txBox="1">
                <a:spLocks noRot="1" noChangeAspect="1" noMove="1" noResize="1" noEditPoints="1" noAdjustHandles="1" noChangeArrowheads="1" noChangeShapeType="1" noTextEdit="1"/>
              </p:cNvSpPr>
              <p:nvPr/>
            </p:nvSpPr>
            <p:spPr>
              <a:xfrm>
                <a:off x="2938409" y="1047799"/>
                <a:ext cx="1051506" cy="369332"/>
              </a:xfrm>
              <a:prstGeom prst="rect">
                <a:avLst/>
              </a:prstGeom>
              <a:blipFill>
                <a:blip r:embed="rId4"/>
                <a:stretch>
                  <a:fillRect b="-1666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42DEF7B-5F39-0664-B562-5291A2E8A691}"/>
                  </a:ext>
                </a:extLst>
              </p:cNvPr>
              <p:cNvSpPr txBox="1"/>
              <p:nvPr/>
            </p:nvSpPr>
            <p:spPr>
              <a:xfrm>
                <a:off x="8727838" y="1027251"/>
                <a:ext cx="10515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𝑝</m:t>
                      </m:r>
                      <m:r>
                        <a:rPr lang="en-AU" b="0" i="1" smtClean="0">
                          <a:latin typeface="Cambria Math" panose="02040503050406030204" pitchFamily="18" charset="0"/>
                        </a:rPr>
                        <m:t>=2/3</m:t>
                      </m:r>
                    </m:oMath>
                  </m:oMathPara>
                </a14:m>
                <a:endParaRPr lang="en-AU" dirty="0"/>
              </a:p>
            </p:txBody>
          </p:sp>
        </mc:Choice>
        <mc:Fallback xmlns="">
          <p:sp>
            <p:nvSpPr>
              <p:cNvPr id="10" name="TextBox 9">
                <a:extLst>
                  <a:ext uri="{FF2B5EF4-FFF2-40B4-BE49-F238E27FC236}">
                    <a16:creationId xmlns:a16="http://schemas.microsoft.com/office/drawing/2014/main" id="{242DEF7B-5F39-0664-B562-5291A2E8A691}"/>
                  </a:ext>
                </a:extLst>
              </p:cNvPr>
              <p:cNvSpPr txBox="1">
                <a:spLocks noRot="1" noChangeAspect="1" noMove="1" noResize="1" noEditPoints="1" noAdjustHandles="1" noChangeArrowheads="1" noChangeShapeType="1" noTextEdit="1"/>
              </p:cNvSpPr>
              <p:nvPr/>
            </p:nvSpPr>
            <p:spPr>
              <a:xfrm>
                <a:off x="8727838" y="1027251"/>
                <a:ext cx="1051506" cy="369332"/>
              </a:xfrm>
              <a:prstGeom prst="rect">
                <a:avLst/>
              </a:prstGeom>
              <a:blipFill>
                <a:blip r:embed="rId5"/>
                <a:stretch>
                  <a:fillRect b="-20690"/>
                </a:stretch>
              </a:blipFill>
            </p:spPr>
            <p:txBody>
              <a:bodyPr/>
              <a:lstStyle/>
              <a:p>
                <a:r>
                  <a:rPr lang="en-AU">
                    <a:noFill/>
                  </a:rPr>
                  <a:t> </a:t>
                </a:r>
              </a:p>
            </p:txBody>
          </p:sp>
        </mc:Fallback>
      </mc:AlternateContent>
    </p:spTree>
    <p:extLst>
      <p:ext uri="{BB962C8B-B14F-4D97-AF65-F5344CB8AC3E}">
        <p14:creationId xmlns:p14="http://schemas.microsoft.com/office/powerpoint/2010/main" val="99273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9">
            <a:extLst>
              <a:ext uri="{FF2B5EF4-FFF2-40B4-BE49-F238E27FC236}">
                <a16:creationId xmlns:a16="http://schemas.microsoft.com/office/drawing/2014/main" id="{48343635-3625-4C4F-BA0E-DA2B029F9875}"/>
              </a:ext>
            </a:extLst>
          </p:cNvPr>
          <p:cNvGraphicFramePr>
            <a:graphicFrameLocks noGrp="1"/>
          </p:cNvGraphicFramePr>
          <p:nvPr>
            <p:extLst>
              <p:ext uri="{D42A27DB-BD31-4B8C-83A1-F6EECF244321}">
                <p14:modId xmlns:p14="http://schemas.microsoft.com/office/powerpoint/2010/main" val="3733129845"/>
              </p:ext>
            </p:extLst>
          </p:nvPr>
        </p:nvGraphicFramePr>
        <p:xfrm>
          <a:off x="1596000" y="1088999"/>
          <a:ext cx="9000000" cy="4680001"/>
        </p:xfrm>
        <a:graphic>
          <a:graphicData uri="http://schemas.openxmlformats.org/drawingml/2006/table">
            <a:tbl>
              <a:tblPr firstRow="1" bandRow="1">
                <a:tableStyleId>{5940675A-B579-460E-94D1-54222C63F5DA}</a:tableStyleId>
              </a:tblPr>
              <a:tblGrid>
                <a:gridCol w="2079642">
                  <a:extLst>
                    <a:ext uri="{9D8B030D-6E8A-4147-A177-3AD203B41FA5}">
                      <a16:colId xmlns:a16="http://schemas.microsoft.com/office/drawing/2014/main" val="1749691553"/>
                    </a:ext>
                  </a:extLst>
                </a:gridCol>
                <a:gridCol w="2306786">
                  <a:extLst>
                    <a:ext uri="{9D8B030D-6E8A-4147-A177-3AD203B41FA5}">
                      <a16:colId xmlns:a16="http://schemas.microsoft.com/office/drawing/2014/main" val="2798250081"/>
                    </a:ext>
                  </a:extLst>
                </a:gridCol>
                <a:gridCol w="2306786">
                  <a:extLst>
                    <a:ext uri="{9D8B030D-6E8A-4147-A177-3AD203B41FA5}">
                      <a16:colId xmlns:a16="http://schemas.microsoft.com/office/drawing/2014/main" val="279386115"/>
                    </a:ext>
                  </a:extLst>
                </a:gridCol>
                <a:gridCol w="2306786">
                  <a:extLst>
                    <a:ext uri="{9D8B030D-6E8A-4147-A177-3AD203B41FA5}">
                      <a16:colId xmlns:a16="http://schemas.microsoft.com/office/drawing/2014/main" val="3764468409"/>
                    </a:ext>
                  </a:extLst>
                </a:gridCol>
              </a:tblGrid>
              <a:tr h="790984">
                <a:tc>
                  <a:txBody>
                    <a:bodyPr/>
                    <a:lstStyle/>
                    <a:p>
                      <a:endParaRPr lang="en-AU"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AU"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en-AU" sz="3200" dirty="0"/>
                        <a:t>Player B</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pPr algn="ctr"/>
                      <a:endParaRPr lang="en-AU" dirty="0"/>
                    </a:p>
                  </a:txBody>
                  <a:tcPr/>
                </a:tc>
                <a:extLst>
                  <a:ext uri="{0D108BD9-81ED-4DB2-BD59-A6C34878D82A}">
                    <a16:rowId xmlns:a16="http://schemas.microsoft.com/office/drawing/2014/main" val="3606522360"/>
                  </a:ext>
                </a:extLst>
              </a:tr>
              <a:tr h="1296339">
                <a:tc>
                  <a:txBody>
                    <a:bodyPr/>
                    <a:lstStyle/>
                    <a:p>
                      <a:endParaRPr lang="en-AU"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AU" sz="32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AU" sz="3200" dirty="0"/>
                        <a:t>Work</a:t>
                      </a:r>
                    </a:p>
                  </a:txBody>
                  <a:tcPr anchor="ctr"/>
                </a:tc>
                <a:tc>
                  <a:txBody>
                    <a:bodyPr/>
                    <a:lstStyle/>
                    <a:p>
                      <a:pPr algn="ctr"/>
                      <a:r>
                        <a:rPr lang="en-AU" sz="3200" dirty="0"/>
                        <a:t>Shirk</a:t>
                      </a:r>
                    </a:p>
                  </a:txBody>
                  <a:tcPr anchor="ctr"/>
                </a:tc>
                <a:extLst>
                  <a:ext uri="{0D108BD9-81ED-4DB2-BD59-A6C34878D82A}">
                    <a16:rowId xmlns:a16="http://schemas.microsoft.com/office/drawing/2014/main" val="346916963"/>
                  </a:ext>
                </a:extLst>
              </a:tr>
              <a:tr h="1296339">
                <a:tc rowSpan="2">
                  <a:txBody>
                    <a:bodyPr/>
                    <a:lstStyle/>
                    <a:p>
                      <a:pPr algn="r"/>
                      <a:r>
                        <a:rPr lang="en-AU" sz="3200" dirty="0"/>
                        <a:t>Player A</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AU" sz="3200" dirty="0"/>
                        <a:t>Work</a:t>
                      </a:r>
                    </a:p>
                  </a:txBody>
                  <a:tcPr anchor="ctr"/>
                </a:tc>
                <a:tc>
                  <a:txBody>
                    <a:bodyPr/>
                    <a:lstStyle/>
                    <a:p>
                      <a:pPr algn="ctr"/>
                      <a:r>
                        <a:rPr lang="en-AU" sz="3200" dirty="0"/>
                        <a:t>7,4</a:t>
                      </a:r>
                    </a:p>
                  </a:txBody>
                  <a:tcPr anchor="ctr"/>
                </a:tc>
                <a:tc>
                  <a:txBody>
                    <a:bodyPr/>
                    <a:lstStyle/>
                    <a:p>
                      <a:pPr algn="ctr"/>
                      <a:r>
                        <a:rPr lang="en-AU" sz="3200" dirty="0"/>
                        <a:t>1,9</a:t>
                      </a:r>
                    </a:p>
                  </a:txBody>
                  <a:tcPr anchor="ctr"/>
                </a:tc>
                <a:extLst>
                  <a:ext uri="{0D108BD9-81ED-4DB2-BD59-A6C34878D82A}">
                    <a16:rowId xmlns:a16="http://schemas.microsoft.com/office/drawing/2014/main" val="760569646"/>
                  </a:ext>
                </a:extLst>
              </a:tr>
              <a:tr h="1296339">
                <a:tc vMerge="1">
                  <a:txBody>
                    <a:bodyPr/>
                    <a:lstStyle/>
                    <a:p>
                      <a:endParaRPr lang="en-AU" dirty="0"/>
                    </a:p>
                  </a:txBody>
                  <a:tcPr/>
                </a:tc>
                <a:tc>
                  <a:txBody>
                    <a:bodyPr/>
                    <a:lstStyle/>
                    <a:p>
                      <a:pPr algn="ctr"/>
                      <a:r>
                        <a:rPr lang="en-AU" sz="3200" dirty="0"/>
                        <a:t>Shirk</a:t>
                      </a:r>
                    </a:p>
                  </a:txBody>
                  <a:tcPr anchor="ctr"/>
                </a:tc>
                <a:tc>
                  <a:txBody>
                    <a:bodyPr/>
                    <a:lstStyle/>
                    <a:p>
                      <a:pPr algn="ctr"/>
                      <a:r>
                        <a:rPr lang="en-AU" sz="3200" dirty="0"/>
                        <a:t>9,-1</a:t>
                      </a:r>
                    </a:p>
                  </a:txBody>
                  <a:tcPr anchor="ctr"/>
                </a:tc>
                <a:tc>
                  <a:txBody>
                    <a:bodyPr/>
                    <a:lstStyle/>
                    <a:p>
                      <a:pPr algn="ctr"/>
                      <a:r>
                        <a:rPr lang="en-AU" sz="3200" dirty="0"/>
                        <a:t>0,0</a:t>
                      </a:r>
                    </a:p>
                  </a:txBody>
                  <a:tcPr anchor="ctr"/>
                </a:tc>
                <a:extLst>
                  <a:ext uri="{0D108BD9-81ED-4DB2-BD59-A6C34878D82A}">
                    <a16:rowId xmlns:a16="http://schemas.microsoft.com/office/drawing/2014/main" val="3171722940"/>
                  </a:ext>
                </a:extLst>
              </a:tr>
            </a:tbl>
          </a:graphicData>
        </a:graphic>
      </p:graphicFrame>
      <p:sp>
        <p:nvSpPr>
          <p:cNvPr id="4" name="TextBox 3">
            <a:extLst>
              <a:ext uri="{FF2B5EF4-FFF2-40B4-BE49-F238E27FC236}">
                <a16:creationId xmlns:a16="http://schemas.microsoft.com/office/drawing/2014/main" id="{28929259-97B7-EEA1-7084-7C928E52FFD8}"/>
              </a:ext>
            </a:extLst>
          </p:cNvPr>
          <p:cNvSpPr txBox="1"/>
          <p:nvPr/>
        </p:nvSpPr>
        <p:spPr>
          <a:xfrm>
            <a:off x="1287227" y="807139"/>
            <a:ext cx="5006499" cy="654410"/>
          </a:xfrm>
          <a:prstGeom prst="rect">
            <a:avLst/>
          </a:prstGeom>
          <a:noFill/>
        </p:spPr>
        <p:txBody>
          <a:bodyPr wrap="none" rtlCol="0">
            <a:spAutoFit/>
          </a:bodyPr>
          <a:lstStyle/>
          <a:p>
            <a:pPr marR="254193">
              <a:lnSpc>
                <a:spcPct val="110000"/>
              </a:lnSpc>
              <a:spcAft>
                <a:spcPts val="1200"/>
              </a:spcAft>
            </a:pPr>
            <a:r>
              <a:rPr lang="en-AU" sz="3600" dirty="0">
                <a:cs typeface="Arial"/>
              </a:rPr>
              <a:t>The assignment game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9">
            <a:extLst>
              <a:ext uri="{FF2B5EF4-FFF2-40B4-BE49-F238E27FC236}">
                <a16:creationId xmlns:a16="http://schemas.microsoft.com/office/drawing/2014/main" id="{48343635-3625-4C4F-BA0E-DA2B029F9875}"/>
              </a:ext>
            </a:extLst>
          </p:cNvPr>
          <p:cNvGraphicFramePr>
            <a:graphicFrameLocks noGrp="1"/>
          </p:cNvGraphicFramePr>
          <p:nvPr>
            <p:extLst>
              <p:ext uri="{D42A27DB-BD31-4B8C-83A1-F6EECF244321}">
                <p14:modId xmlns:p14="http://schemas.microsoft.com/office/powerpoint/2010/main" val="1911829994"/>
              </p:ext>
            </p:extLst>
          </p:nvPr>
        </p:nvGraphicFramePr>
        <p:xfrm>
          <a:off x="1596000" y="1088999"/>
          <a:ext cx="9000000" cy="4680001"/>
        </p:xfrm>
        <a:graphic>
          <a:graphicData uri="http://schemas.openxmlformats.org/drawingml/2006/table">
            <a:tbl>
              <a:tblPr firstRow="1" bandRow="1">
                <a:tableStyleId>{5940675A-B579-460E-94D1-54222C63F5DA}</a:tableStyleId>
              </a:tblPr>
              <a:tblGrid>
                <a:gridCol w="2079642">
                  <a:extLst>
                    <a:ext uri="{9D8B030D-6E8A-4147-A177-3AD203B41FA5}">
                      <a16:colId xmlns:a16="http://schemas.microsoft.com/office/drawing/2014/main" val="1749691553"/>
                    </a:ext>
                  </a:extLst>
                </a:gridCol>
                <a:gridCol w="2306786">
                  <a:extLst>
                    <a:ext uri="{9D8B030D-6E8A-4147-A177-3AD203B41FA5}">
                      <a16:colId xmlns:a16="http://schemas.microsoft.com/office/drawing/2014/main" val="2798250081"/>
                    </a:ext>
                  </a:extLst>
                </a:gridCol>
                <a:gridCol w="2306786">
                  <a:extLst>
                    <a:ext uri="{9D8B030D-6E8A-4147-A177-3AD203B41FA5}">
                      <a16:colId xmlns:a16="http://schemas.microsoft.com/office/drawing/2014/main" val="279386115"/>
                    </a:ext>
                  </a:extLst>
                </a:gridCol>
                <a:gridCol w="2306786">
                  <a:extLst>
                    <a:ext uri="{9D8B030D-6E8A-4147-A177-3AD203B41FA5}">
                      <a16:colId xmlns:a16="http://schemas.microsoft.com/office/drawing/2014/main" val="3764468409"/>
                    </a:ext>
                  </a:extLst>
                </a:gridCol>
              </a:tblGrid>
              <a:tr h="790984">
                <a:tc>
                  <a:txBody>
                    <a:bodyPr/>
                    <a:lstStyle/>
                    <a:p>
                      <a:endParaRPr lang="en-AU"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AU"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en-AU" sz="3200" dirty="0"/>
                        <a:t>Player B</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pPr algn="ctr"/>
                      <a:endParaRPr lang="en-AU" dirty="0"/>
                    </a:p>
                  </a:txBody>
                  <a:tcPr/>
                </a:tc>
                <a:extLst>
                  <a:ext uri="{0D108BD9-81ED-4DB2-BD59-A6C34878D82A}">
                    <a16:rowId xmlns:a16="http://schemas.microsoft.com/office/drawing/2014/main" val="3606522360"/>
                  </a:ext>
                </a:extLst>
              </a:tr>
              <a:tr h="1296339">
                <a:tc>
                  <a:txBody>
                    <a:bodyPr/>
                    <a:lstStyle/>
                    <a:p>
                      <a:endParaRPr lang="en-AU"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AU" sz="32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AU" sz="3200" dirty="0"/>
                        <a:t>Work</a:t>
                      </a:r>
                    </a:p>
                  </a:txBody>
                  <a:tcPr anchor="ctr"/>
                </a:tc>
                <a:tc>
                  <a:txBody>
                    <a:bodyPr/>
                    <a:lstStyle/>
                    <a:p>
                      <a:pPr algn="ctr"/>
                      <a:r>
                        <a:rPr lang="en-AU" sz="3200" dirty="0"/>
                        <a:t>Shirk</a:t>
                      </a:r>
                    </a:p>
                  </a:txBody>
                  <a:tcPr anchor="ctr"/>
                </a:tc>
                <a:extLst>
                  <a:ext uri="{0D108BD9-81ED-4DB2-BD59-A6C34878D82A}">
                    <a16:rowId xmlns:a16="http://schemas.microsoft.com/office/drawing/2014/main" val="346916963"/>
                  </a:ext>
                </a:extLst>
              </a:tr>
              <a:tr h="1296339">
                <a:tc rowSpan="2">
                  <a:txBody>
                    <a:bodyPr/>
                    <a:lstStyle/>
                    <a:p>
                      <a:pPr algn="r"/>
                      <a:r>
                        <a:rPr lang="en-AU" sz="3200" dirty="0"/>
                        <a:t>Player A</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AU" sz="3200" dirty="0"/>
                        <a:t>Work</a:t>
                      </a:r>
                    </a:p>
                  </a:txBody>
                  <a:tcPr anchor="ctr"/>
                </a:tc>
                <a:tc>
                  <a:txBody>
                    <a:bodyPr/>
                    <a:lstStyle/>
                    <a:p>
                      <a:pPr algn="ctr"/>
                      <a:r>
                        <a:rPr lang="en-AU" sz="3200" dirty="0"/>
                        <a:t>7,4</a:t>
                      </a:r>
                    </a:p>
                  </a:txBody>
                  <a:tcPr anchor="ctr"/>
                </a:tc>
                <a:tc>
                  <a:txBody>
                    <a:bodyPr/>
                    <a:lstStyle/>
                    <a:p>
                      <a:pPr algn="ctr"/>
                      <a:r>
                        <a:rPr lang="en-AU" sz="3200" dirty="0"/>
                        <a:t>1,9</a:t>
                      </a:r>
                    </a:p>
                  </a:txBody>
                  <a:tcPr anchor="ctr"/>
                </a:tc>
                <a:extLst>
                  <a:ext uri="{0D108BD9-81ED-4DB2-BD59-A6C34878D82A}">
                    <a16:rowId xmlns:a16="http://schemas.microsoft.com/office/drawing/2014/main" val="760569646"/>
                  </a:ext>
                </a:extLst>
              </a:tr>
              <a:tr h="1296339">
                <a:tc vMerge="1">
                  <a:txBody>
                    <a:bodyPr/>
                    <a:lstStyle/>
                    <a:p>
                      <a:endParaRPr lang="en-AU" dirty="0"/>
                    </a:p>
                  </a:txBody>
                  <a:tcPr/>
                </a:tc>
                <a:tc>
                  <a:txBody>
                    <a:bodyPr/>
                    <a:lstStyle/>
                    <a:p>
                      <a:pPr algn="ctr"/>
                      <a:r>
                        <a:rPr lang="en-AU" sz="3200" dirty="0"/>
                        <a:t>Shirk</a:t>
                      </a:r>
                    </a:p>
                  </a:txBody>
                  <a:tcPr anchor="ctr"/>
                </a:tc>
                <a:tc>
                  <a:txBody>
                    <a:bodyPr/>
                    <a:lstStyle/>
                    <a:p>
                      <a:pPr algn="ctr"/>
                      <a:r>
                        <a:rPr lang="en-AU" sz="3200" dirty="0"/>
                        <a:t>9,-1</a:t>
                      </a:r>
                    </a:p>
                  </a:txBody>
                  <a:tcPr anchor="ctr"/>
                </a:tc>
                <a:tc>
                  <a:txBody>
                    <a:bodyPr/>
                    <a:lstStyle/>
                    <a:p>
                      <a:pPr algn="ctr"/>
                      <a:r>
                        <a:rPr lang="en-AU" sz="3200" dirty="0"/>
                        <a:t>0,0</a:t>
                      </a:r>
                    </a:p>
                  </a:txBody>
                  <a:tcPr anchor="ctr"/>
                </a:tc>
                <a:extLst>
                  <a:ext uri="{0D108BD9-81ED-4DB2-BD59-A6C34878D82A}">
                    <a16:rowId xmlns:a16="http://schemas.microsoft.com/office/drawing/2014/main" val="3171722940"/>
                  </a:ext>
                </a:extLst>
              </a:tr>
            </a:tbl>
          </a:graphicData>
        </a:graphic>
      </p:graphicFrame>
      <p:sp>
        <p:nvSpPr>
          <p:cNvPr id="2" name="Oval 1">
            <a:extLst>
              <a:ext uri="{FF2B5EF4-FFF2-40B4-BE49-F238E27FC236}">
                <a16:creationId xmlns:a16="http://schemas.microsoft.com/office/drawing/2014/main" id="{907ABDDB-6D28-5E01-9940-50A2E8B8451D}"/>
              </a:ext>
            </a:extLst>
          </p:cNvPr>
          <p:cNvSpPr/>
          <p:nvPr/>
        </p:nvSpPr>
        <p:spPr>
          <a:xfrm>
            <a:off x="6441601" y="4728222"/>
            <a:ext cx="720000" cy="720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 name="Oval 3">
            <a:extLst>
              <a:ext uri="{FF2B5EF4-FFF2-40B4-BE49-F238E27FC236}">
                <a16:creationId xmlns:a16="http://schemas.microsoft.com/office/drawing/2014/main" id="{9F6BC1DF-A2CF-3E2B-BE75-6DAB663622E4}"/>
              </a:ext>
            </a:extLst>
          </p:cNvPr>
          <p:cNvSpPr/>
          <p:nvPr/>
        </p:nvSpPr>
        <p:spPr>
          <a:xfrm>
            <a:off x="8806260" y="3428999"/>
            <a:ext cx="720000" cy="720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Oval 4">
            <a:extLst>
              <a:ext uri="{FF2B5EF4-FFF2-40B4-BE49-F238E27FC236}">
                <a16:creationId xmlns:a16="http://schemas.microsoft.com/office/drawing/2014/main" id="{36B34440-4E09-7C91-7210-27265DD9775D}"/>
              </a:ext>
            </a:extLst>
          </p:cNvPr>
          <p:cNvSpPr/>
          <p:nvPr/>
        </p:nvSpPr>
        <p:spPr>
          <a:xfrm>
            <a:off x="9341130" y="3448450"/>
            <a:ext cx="720000" cy="720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2824F5DC-E4A3-26F0-EEB8-9DBC94E9B56C}"/>
              </a:ext>
            </a:extLst>
          </p:cNvPr>
          <p:cNvSpPr/>
          <p:nvPr/>
        </p:nvSpPr>
        <p:spPr>
          <a:xfrm>
            <a:off x="9341130" y="4728222"/>
            <a:ext cx="720000" cy="720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TextBox 6">
            <a:extLst>
              <a:ext uri="{FF2B5EF4-FFF2-40B4-BE49-F238E27FC236}">
                <a16:creationId xmlns:a16="http://schemas.microsoft.com/office/drawing/2014/main" id="{BAC7540B-A541-56D0-9AD1-698494F55428}"/>
              </a:ext>
            </a:extLst>
          </p:cNvPr>
          <p:cNvSpPr txBox="1"/>
          <p:nvPr/>
        </p:nvSpPr>
        <p:spPr>
          <a:xfrm>
            <a:off x="1287227" y="807139"/>
            <a:ext cx="5006499" cy="654410"/>
          </a:xfrm>
          <a:prstGeom prst="rect">
            <a:avLst/>
          </a:prstGeom>
          <a:noFill/>
        </p:spPr>
        <p:txBody>
          <a:bodyPr wrap="none" rtlCol="0">
            <a:spAutoFit/>
          </a:bodyPr>
          <a:lstStyle/>
          <a:p>
            <a:pPr marR="254193">
              <a:lnSpc>
                <a:spcPct val="110000"/>
              </a:lnSpc>
              <a:spcAft>
                <a:spcPts val="1200"/>
              </a:spcAft>
            </a:pPr>
            <a:r>
              <a:rPr lang="en-AU" sz="3600" dirty="0">
                <a:cs typeface="Arial"/>
              </a:rPr>
              <a:t>The assignment game</a:t>
            </a:r>
          </a:p>
        </p:txBody>
      </p:sp>
    </p:spTree>
    <p:extLst>
      <p:ext uri="{BB962C8B-B14F-4D97-AF65-F5344CB8AC3E}">
        <p14:creationId xmlns:p14="http://schemas.microsoft.com/office/powerpoint/2010/main" val="3143558222"/>
      </p:ext>
    </p:extLst>
  </p:cSld>
  <p:clrMapOvr>
    <a:masterClrMapping/>
  </p:clrMapOvr>
</p:sld>
</file>

<file path=ppt/theme/theme1.xml><?xml version="1.0" encoding="utf-8"?>
<a:theme xmlns:a="http://schemas.openxmlformats.org/drawingml/2006/main" name="Office Theme">
  <a:themeElements>
    <a:clrScheme name="211">
      <a:dk1>
        <a:srgbClr val="000000"/>
      </a:dk1>
      <a:lt1>
        <a:srgbClr val="FFFFFF"/>
      </a:lt1>
      <a:dk2>
        <a:srgbClr val="323232"/>
      </a:dk2>
      <a:lt2>
        <a:srgbClr val="B2B2B2"/>
      </a:lt2>
      <a:accent1>
        <a:srgbClr val="0F4BEB"/>
      </a:accent1>
      <a:accent2>
        <a:srgbClr val="FF2305"/>
      </a:accent2>
      <a:accent3>
        <a:srgbClr val="000000"/>
      </a:accent3>
      <a:accent4>
        <a:srgbClr val="FAF528"/>
      </a:accent4>
      <a:accent5>
        <a:srgbClr val="09D369"/>
      </a:accent5>
      <a:accent6>
        <a:srgbClr val="FF9600"/>
      </a:accent6>
      <a:hlink>
        <a:srgbClr val="00B7E0"/>
      </a:hlink>
      <a:folHlink>
        <a:srgbClr val="00B7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 UTS Powerpoint template_16x9_C" id="{EA956CE0-7F49-FD41-9C98-C395F5454CD1}" vid="{8DF70025-42FC-C04B-AAEE-317C2426C9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18407</TotalTime>
  <Words>812</Words>
  <Application>Microsoft Macintosh PowerPoint</Application>
  <PresentationFormat>Widescreen</PresentationFormat>
  <Paragraphs>189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Cambria Math</vt:lpstr>
      <vt:lpstr>Helvetica</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Behavioural Economics 23005</dc:title>
  <dc:creator>Jason Collins</dc:creator>
  <cp:lastModifiedBy>Jason Collins</cp:lastModifiedBy>
  <cp:revision>46</cp:revision>
  <dcterms:created xsi:type="dcterms:W3CDTF">2022-02-14T06:08:26Z</dcterms:created>
  <dcterms:modified xsi:type="dcterms:W3CDTF">2023-10-20T04:57:47Z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4f0713-8a76-46fc-9033-3e1b6c45971d_Enabled">
    <vt:lpwstr>true</vt:lpwstr>
  </property>
  <property fmtid="{D5CDD505-2E9C-101B-9397-08002B2CF9AE}" pid="3" name="MSIP_Label_ba4f0713-8a76-46fc-9033-3e1b6c45971d_SetDate">
    <vt:lpwstr>2021-06-10T03:39:58Z</vt:lpwstr>
  </property>
  <property fmtid="{D5CDD505-2E9C-101B-9397-08002B2CF9AE}" pid="4" name="MSIP_Label_ba4f0713-8a76-46fc-9033-3e1b6c45971d_Method">
    <vt:lpwstr>Privileged</vt:lpwstr>
  </property>
  <property fmtid="{D5CDD505-2E9C-101B-9397-08002B2CF9AE}" pid="5" name="MSIP_Label_ba4f0713-8a76-46fc-9033-3e1b6c45971d_Name">
    <vt:lpwstr>UTS-Public</vt:lpwstr>
  </property>
  <property fmtid="{D5CDD505-2E9C-101B-9397-08002B2CF9AE}" pid="6" name="MSIP_Label_ba4f0713-8a76-46fc-9033-3e1b6c45971d_SiteId">
    <vt:lpwstr>e8911c26-cf9f-4a9c-878e-527807be8791</vt:lpwstr>
  </property>
  <property fmtid="{D5CDD505-2E9C-101B-9397-08002B2CF9AE}" pid="7" name="MSIP_Label_ba4f0713-8a76-46fc-9033-3e1b6c45971d_ActionId">
    <vt:lpwstr>6ab3b3b8-caa6-4a18-863c-f302df8f3726</vt:lpwstr>
  </property>
  <property fmtid="{D5CDD505-2E9C-101B-9397-08002B2CF9AE}" pid="8" name="MSIP_Label_ba4f0713-8a76-46fc-9033-3e1b6c45971d_ContentBits">
    <vt:lpwstr>0</vt:lpwstr>
  </property>
</Properties>
</file>