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77" r:id="rId2"/>
    <p:sldId id="259" r:id="rId3"/>
    <p:sldId id="417" r:id="rId4"/>
    <p:sldId id="418" r:id="rId5"/>
    <p:sldId id="419" r:id="rId6"/>
    <p:sldId id="420" r:id="rId7"/>
    <p:sldId id="421" r:id="rId8"/>
    <p:sldId id="422" r:id="rId9"/>
    <p:sldId id="42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lena Woo" initials="HW" lastIdx="1" clrIdx="0">
    <p:extLst>
      <p:ext uri="{19B8F6BF-5375-455C-9EA6-DF929625EA0E}">
        <p15:presenceInfo xmlns:p15="http://schemas.microsoft.com/office/powerpoint/2012/main" userId="S::helena.woo@uts.edu.au::84ffa4a4-9cb2-4822-a498-72962478cf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F2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52"/>
    <p:restoredTop sz="96327"/>
  </p:normalViewPr>
  <p:slideViewPr>
    <p:cSldViewPr snapToGrid="0" snapToObjects="1">
      <p:cViewPr varScale="1">
        <p:scale>
          <a:sx n="110" d="100"/>
          <a:sy n="110" d="100"/>
        </p:scale>
        <p:origin x="208" y="472"/>
      </p:cViewPr>
      <p:guideLst/>
    </p:cSldViewPr>
  </p:slideViewPr>
  <p:outlineViewPr>
    <p:cViewPr>
      <p:scale>
        <a:sx n="33" d="100"/>
        <a:sy n="33" d="100"/>
      </p:scale>
      <p:origin x="0" y="-13608"/>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11" d="100"/>
          <a:sy n="111" d="100"/>
        </p:scale>
        <p:origin x="228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27BE0-8D26-2C46-B592-87513771FDEF}" type="datetimeFigureOut">
              <a:rPr lang="en-US" smtClean="0"/>
              <a:t>5/3/23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64B19-607B-B942-B14B-DB932692D378}" type="slidenum">
              <a:rPr lang="en-US" smtClean="0"/>
              <a:t>‹#›</a:t>
            </a:fld>
            <a:endParaRPr lang="en-US"/>
          </a:p>
        </p:txBody>
      </p:sp>
    </p:spTree>
    <p:extLst>
      <p:ext uri="{BB962C8B-B14F-4D97-AF65-F5344CB8AC3E}">
        <p14:creationId xmlns:p14="http://schemas.microsoft.com/office/powerpoint/2010/main" val="101514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6_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589218"/>
            <a:ext cx="10326658" cy="467226"/>
          </a:xfrm>
        </p:spPr>
        <p:txBody>
          <a:bodyPr anchor="b"/>
          <a:lstStyle>
            <a:lvl1pPr>
              <a:defRPr sz="2400" b="1">
                <a:solidFill>
                  <a:schemeClr val="accent1"/>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27854" y="1388298"/>
            <a:ext cx="10957594" cy="4081404"/>
          </a:xfrm>
        </p:spPr>
        <p:txBody>
          <a:bodyPr/>
          <a:lstStyle>
            <a:lvl1pPr marL="0" indent="0">
              <a:lnSpc>
                <a:spcPct val="100000"/>
              </a:lnSpc>
              <a:spcBef>
                <a:spcPts val="0"/>
              </a:spcBef>
              <a:spcAft>
                <a:spcPts val="1500"/>
              </a:spcAft>
              <a:buFont typeface="Arial" panose="020B0604020202020204" pitchFamily="34" charset="0"/>
              <a:buNone/>
              <a:defRPr lang="en-AU" sz="18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err="1"/>
              <a:t>Pelignis</a:t>
            </a:r>
            <a:endParaRPr lang="en-AU" dirty="0">
              <a:effectLst/>
              <a:latin typeface="Helvetica" pitchFamily="2" charset="0"/>
            </a:endParaRPr>
          </a:p>
        </p:txBody>
      </p:sp>
      <p:sp>
        <p:nvSpPr>
          <p:cNvPr id="2" name="Slide Number Placeholder 3">
            <a:extLst>
              <a:ext uri="{FF2B5EF4-FFF2-40B4-BE49-F238E27FC236}">
                <a16:creationId xmlns:a16="http://schemas.microsoft.com/office/drawing/2014/main" id="{73923C44-F10E-0009-D450-778D868CAAB6}"/>
              </a:ext>
            </a:extLst>
          </p:cNvPr>
          <p:cNvSpPr txBox="1">
            <a:spLocks/>
          </p:cNvSpPr>
          <p:nvPr userDrawn="1"/>
        </p:nvSpPr>
        <p:spPr>
          <a:xfrm>
            <a:off x="9187543" y="608621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4B9CDE7-5E6E-4E2A-93F2-84A530FE3DF8}" type="slidenum">
              <a:rPr lang="en-US" smtClean="0"/>
              <a:pPr>
                <a:defRPr/>
              </a:pPr>
              <a:t>‹#›</a:t>
            </a:fld>
            <a:endParaRPr lang="en-US" dirty="0"/>
          </a:p>
        </p:txBody>
      </p:sp>
    </p:spTree>
    <p:extLst>
      <p:ext uri="{BB962C8B-B14F-4D97-AF65-F5344CB8AC3E}">
        <p14:creationId xmlns:p14="http://schemas.microsoft.com/office/powerpoint/2010/main" val="424472227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259A-862A-C714-8B37-4C741E00153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F354404A-6330-1D79-193F-67117B5C9C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B6AEA5DF-5671-B96A-34B9-F29612996E3D}"/>
              </a:ext>
            </a:extLst>
          </p:cNvPr>
          <p:cNvSpPr>
            <a:spLocks noGrp="1"/>
          </p:cNvSpPr>
          <p:nvPr>
            <p:ph type="dt" sz="half" idx="10"/>
          </p:nvPr>
        </p:nvSpPr>
        <p:spPr/>
        <p:txBody>
          <a:bodyPr/>
          <a:lstStyle/>
          <a:p>
            <a:fld id="{6C876AAF-4C5E-E547-8420-8ED8389F8055}" type="datetimeFigureOut">
              <a:rPr lang="en-AU" smtClean="0"/>
              <a:t>3/5/2023</a:t>
            </a:fld>
            <a:endParaRPr lang="en-AU"/>
          </a:p>
        </p:txBody>
      </p:sp>
      <p:sp>
        <p:nvSpPr>
          <p:cNvPr id="5" name="Footer Placeholder 4">
            <a:extLst>
              <a:ext uri="{FF2B5EF4-FFF2-40B4-BE49-F238E27FC236}">
                <a16:creationId xmlns:a16="http://schemas.microsoft.com/office/drawing/2014/main" id="{1A03DA8B-42A5-B989-6F4C-19A3AC2D55E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959936F-8CF8-4D5D-85A8-22C2D218213B}"/>
              </a:ext>
            </a:extLst>
          </p:cNvPr>
          <p:cNvSpPr>
            <a:spLocks noGrp="1"/>
          </p:cNvSpPr>
          <p:nvPr>
            <p:ph type="sldNum" sz="quarter" idx="12"/>
          </p:nvPr>
        </p:nvSpPr>
        <p:spPr/>
        <p:txBody>
          <a:bodyPr/>
          <a:lstStyle/>
          <a:p>
            <a:fld id="{C998949E-BB66-2742-87B9-7A31AE9D54A2}" type="slidenum">
              <a:rPr lang="en-AU" smtClean="0"/>
              <a:t>‹#›</a:t>
            </a:fld>
            <a:endParaRPr lang="en-AU"/>
          </a:p>
        </p:txBody>
      </p:sp>
    </p:spTree>
    <p:extLst>
      <p:ext uri="{BB962C8B-B14F-4D97-AF65-F5344CB8AC3E}">
        <p14:creationId xmlns:p14="http://schemas.microsoft.com/office/powerpoint/2010/main" val="39373735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838200" y="710636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8E1AB-6A0A-AC44-83B9-9FAC961E3C28}" type="datetimeFigureOut">
              <a:rPr lang="en-US" smtClean="0"/>
              <a:t>5/3/23</a:t>
            </a:fld>
            <a:endParaRPr lang="en-US"/>
          </a:p>
        </p:txBody>
      </p:sp>
      <p:sp>
        <p:nvSpPr>
          <p:cNvPr id="5" name="Footer Placeholder 4"/>
          <p:cNvSpPr>
            <a:spLocks noGrp="1"/>
          </p:cNvSpPr>
          <p:nvPr>
            <p:ph type="ftr" sz="quarter" idx="3"/>
          </p:nvPr>
        </p:nvSpPr>
        <p:spPr>
          <a:xfrm>
            <a:off x="4038600" y="710636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1FA37-3D95-DD4F-A79E-5508DFB6D295}"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758" r:id="rId1"/>
    <p:sldLayoutId id="2147483759" r:id="rId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cissors&#10;&#10;Description automatically generated">
            <a:extLst>
              <a:ext uri="{FF2B5EF4-FFF2-40B4-BE49-F238E27FC236}">
                <a16:creationId xmlns:a16="http://schemas.microsoft.com/office/drawing/2014/main" id="{16105EC4-C0D7-DE54-AC00-A7E315088D77}"/>
              </a:ext>
            </a:extLst>
          </p:cNvPr>
          <p:cNvPicPr>
            <a:picLocks noChangeAspect="1"/>
          </p:cNvPicPr>
          <p:nvPr/>
        </p:nvPicPr>
        <p:blipFill>
          <a:blip r:embed="rId2"/>
          <a:stretch>
            <a:fillRect/>
          </a:stretch>
        </p:blipFill>
        <p:spPr>
          <a:xfrm>
            <a:off x="6705030" y="1754966"/>
            <a:ext cx="5103034" cy="5103034"/>
          </a:xfrm>
          <a:prstGeom prst="rect">
            <a:avLst/>
          </a:prstGeom>
        </p:spPr>
      </p:pic>
      <p:sp>
        <p:nvSpPr>
          <p:cNvPr id="18" name="TextBox 17">
            <a:extLst>
              <a:ext uri="{FF2B5EF4-FFF2-40B4-BE49-F238E27FC236}">
                <a16:creationId xmlns:a16="http://schemas.microsoft.com/office/drawing/2014/main" id="{8758E506-6248-D58E-EA86-8A56C2A86BE8}"/>
              </a:ext>
            </a:extLst>
          </p:cNvPr>
          <p:cNvSpPr txBox="1"/>
          <p:nvPr/>
        </p:nvSpPr>
        <p:spPr>
          <a:xfrm>
            <a:off x="749696" y="953856"/>
            <a:ext cx="6079367" cy="1569660"/>
          </a:xfrm>
          <a:prstGeom prst="rect">
            <a:avLst/>
          </a:prstGeom>
          <a:noFill/>
        </p:spPr>
        <p:txBody>
          <a:bodyPr wrap="square" rtlCol="0">
            <a:spAutoFit/>
          </a:bodyPr>
          <a:lstStyle/>
          <a:p>
            <a:r>
              <a:rPr lang="en-AU" sz="4800" dirty="0"/>
              <a:t>Social preference examples</a:t>
            </a:r>
          </a:p>
        </p:txBody>
      </p:sp>
      <p:sp>
        <p:nvSpPr>
          <p:cNvPr id="19" name="TextBox 18">
            <a:extLst>
              <a:ext uri="{FF2B5EF4-FFF2-40B4-BE49-F238E27FC236}">
                <a16:creationId xmlns:a16="http://schemas.microsoft.com/office/drawing/2014/main" id="{C0D8F90F-A8DA-E166-40D9-DA72817DF913}"/>
              </a:ext>
            </a:extLst>
          </p:cNvPr>
          <p:cNvSpPr txBox="1"/>
          <p:nvPr/>
        </p:nvSpPr>
        <p:spPr>
          <a:xfrm>
            <a:off x="749694" y="2431183"/>
            <a:ext cx="4252383" cy="1477328"/>
          </a:xfrm>
          <a:prstGeom prst="rect">
            <a:avLst/>
          </a:prstGeom>
          <a:noFill/>
        </p:spPr>
        <p:txBody>
          <a:bodyPr wrap="none" rtlCol="0">
            <a:spAutoFit/>
          </a:bodyPr>
          <a:lstStyle/>
          <a:p>
            <a:endParaRPr lang="en-AU" dirty="0"/>
          </a:p>
          <a:p>
            <a:r>
              <a:rPr lang="en-AU" sz="2400" dirty="0"/>
              <a:t>Notes on Behavioural Economics</a:t>
            </a:r>
          </a:p>
          <a:p>
            <a:endParaRPr lang="en-AU" sz="2400" dirty="0"/>
          </a:p>
          <a:p>
            <a:r>
              <a:rPr lang="en-AU" sz="2400" dirty="0"/>
              <a:t>Jason Collins</a:t>
            </a:r>
          </a:p>
        </p:txBody>
      </p:sp>
    </p:spTree>
    <p:extLst>
      <p:ext uri="{BB962C8B-B14F-4D97-AF65-F5344CB8AC3E}">
        <p14:creationId xmlns:p14="http://schemas.microsoft.com/office/powerpoint/2010/main" val="2301832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18A011-65F5-D956-E601-B5AE1D3237B6}"/>
              </a:ext>
            </a:extLst>
          </p:cNvPr>
          <p:cNvSpPr>
            <a:spLocks noGrp="1"/>
          </p:cNvSpPr>
          <p:nvPr>
            <p:ph type="title"/>
          </p:nvPr>
        </p:nvSpPr>
        <p:spPr/>
        <p:txBody>
          <a:bodyPr/>
          <a:lstStyle/>
          <a:p>
            <a:r>
              <a:rPr lang="en-AU" b="1" spc="-10" dirty="0"/>
              <a:t>Advice</a:t>
            </a:r>
            <a:endParaRPr lang="en-AU" dirty="0"/>
          </a:p>
        </p:txBody>
      </p:sp>
      <mc:AlternateContent xmlns:mc="http://schemas.openxmlformats.org/markup-compatibility/2006" xmlns:a14="http://schemas.microsoft.com/office/drawing/2010/main">
        <mc:Choice Requires="a14">
          <p:sp>
            <p:nvSpPr>
              <p:cNvPr id="9" name="Text Placeholder 8">
                <a:extLst>
                  <a:ext uri="{FF2B5EF4-FFF2-40B4-BE49-F238E27FC236}">
                    <a16:creationId xmlns:a16="http://schemas.microsoft.com/office/drawing/2014/main" id="{22399849-AC98-3688-0E6A-5F8065940A5B}"/>
                  </a:ext>
                </a:extLst>
              </p:cNvPr>
              <p:cNvSpPr>
                <a:spLocks noGrp="1"/>
              </p:cNvSpPr>
              <p:nvPr>
                <p:ph type="body" idx="12"/>
              </p:nvPr>
            </p:nvSpPr>
            <p:spPr>
              <a:xfrm>
                <a:off x="627854" y="1388298"/>
                <a:ext cx="5163329" cy="4081404"/>
              </a:xfrm>
            </p:spPr>
            <p:txBody>
              <a:bodyPr/>
              <a:lstStyle/>
              <a:p>
                <a:pPr>
                  <a:spcAft>
                    <a:spcPts val="1200"/>
                  </a:spcAft>
                  <a:buClr>
                    <a:srgbClr val="0000FF"/>
                  </a:buClr>
                  <a:tabLst>
                    <a:tab pos="319628" algn="l"/>
                  </a:tabLst>
                </a:pPr>
                <a:r>
                  <a:rPr lang="en-AU" spc="-30" dirty="0">
                    <a:cs typeface="Arial"/>
                  </a:rPr>
                  <a:t>Agent A is going to their financial adviser to buy some life insurance. The adviser can sell them insurance that does not cover heart attacks but for which the adviser receives a huge sales commission (bad insurance). Or the adviser can sell Agent A comprehensive insurance for which their sales commission is lower (good insurance).</a:t>
                </a:r>
              </a:p>
              <a:p>
                <a:pPr>
                  <a:spcAft>
                    <a:spcPts val="1200"/>
                  </a:spcAft>
                  <a:buClr>
                    <a:srgbClr val="0000FF"/>
                  </a:buClr>
                  <a:tabLst>
                    <a:tab pos="319628" algn="l"/>
                  </a:tabLst>
                </a:pPr>
                <a:r>
                  <a:rPr lang="en-AU" spc="-30" dirty="0">
                    <a:cs typeface="Arial"/>
                  </a:rPr>
                  <a:t>The payoffs </a:t>
                </a:r>
                <a14:m>
                  <m:oMath xmlns:m="http://schemas.openxmlformats.org/officeDocument/2006/math">
                    <m:r>
                      <a:rPr lang="en-AU" i="1" spc="-30" dirty="0" smtClean="0">
                        <a:latin typeface="Cambria Math" panose="02040503050406030204" pitchFamily="18" charset="0"/>
                        <a:cs typeface="Arial"/>
                      </a:rPr>
                      <m:t>(</m:t>
                    </m:r>
                    <m:r>
                      <a:rPr lang="en-AU" i="1" spc="-30" dirty="0" err="1" smtClean="0">
                        <a:latin typeface="Cambria Math" panose="02040503050406030204" pitchFamily="18" charset="0"/>
                        <a:cs typeface="Arial"/>
                      </a:rPr>
                      <m:t>𝑥</m:t>
                    </m:r>
                    <m:r>
                      <a:rPr lang="en-AU" i="1" spc="-30" dirty="0" err="1" smtClean="0">
                        <a:latin typeface="Cambria Math" panose="02040503050406030204" pitchFamily="18" charset="0"/>
                        <a:cs typeface="Arial"/>
                      </a:rPr>
                      <m:t>,</m:t>
                    </m:r>
                    <m:r>
                      <a:rPr lang="en-AU" i="1" spc="-30" dirty="0" err="1" smtClean="0">
                        <a:latin typeface="Cambria Math" panose="02040503050406030204" pitchFamily="18" charset="0"/>
                        <a:cs typeface="Arial"/>
                      </a:rPr>
                      <m:t>𝑦</m:t>
                    </m:r>
                    <m:r>
                      <a:rPr lang="en-AU" i="1" spc="-30" dirty="0" smtClean="0">
                        <a:latin typeface="Cambria Math" panose="02040503050406030204" pitchFamily="18" charset="0"/>
                        <a:cs typeface="Arial"/>
                      </a:rPr>
                      <m:t>)</m:t>
                    </m:r>
                  </m:oMath>
                </a14:m>
                <a:r>
                  <a:rPr lang="en-AU" spc="-30" dirty="0">
                    <a:cs typeface="Arial"/>
                  </a:rPr>
                  <a:t> for each decision are indicated in the game tree below, with </a:t>
                </a:r>
                <a14:m>
                  <m:oMath xmlns:m="http://schemas.openxmlformats.org/officeDocument/2006/math">
                    <m:r>
                      <a:rPr lang="en-AU" i="1" spc="-30" dirty="0" smtClean="0">
                        <a:latin typeface="Cambria Math" panose="02040503050406030204" pitchFamily="18" charset="0"/>
                        <a:cs typeface="Arial"/>
                      </a:rPr>
                      <m:t>𝑥</m:t>
                    </m:r>
                  </m:oMath>
                </a14:m>
                <a:r>
                  <a:rPr lang="en-AU" spc="-30" dirty="0">
                    <a:cs typeface="Arial"/>
                  </a:rPr>
                  <a:t> being the satisfaction of Agent A and </a:t>
                </a:r>
                <a14:m>
                  <m:oMath xmlns:m="http://schemas.openxmlformats.org/officeDocument/2006/math">
                    <m:r>
                      <a:rPr lang="en-AU" i="1" spc="-30" dirty="0" smtClean="0">
                        <a:latin typeface="Cambria Math" panose="02040503050406030204" pitchFamily="18" charset="0"/>
                        <a:cs typeface="Arial"/>
                      </a:rPr>
                      <m:t>𝑦</m:t>
                    </m:r>
                  </m:oMath>
                </a14:m>
                <a:r>
                  <a:rPr lang="en-AU" spc="-30" dirty="0">
                    <a:cs typeface="Arial"/>
                  </a:rPr>
                  <a:t> being the satisfaction of the adviser.</a:t>
                </a:r>
                <a:endParaRPr lang="en-AU" dirty="0">
                  <a:cs typeface="Arial"/>
                </a:endParaRPr>
              </a:p>
            </p:txBody>
          </p:sp>
        </mc:Choice>
        <mc:Fallback xmlns="">
          <p:sp>
            <p:nvSpPr>
              <p:cNvPr id="9" name="Text Placeholder 8">
                <a:extLst>
                  <a:ext uri="{FF2B5EF4-FFF2-40B4-BE49-F238E27FC236}">
                    <a16:creationId xmlns:a16="http://schemas.microsoft.com/office/drawing/2014/main" id="{22399849-AC98-3688-0E6A-5F8065940A5B}"/>
                  </a:ext>
                </a:extLst>
              </p:cNvPr>
              <p:cNvSpPr>
                <a:spLocks noGrp="1" noRot="1" noChangeAspect="1" noMove="1" noResize="1" noEditPoints="1" noAdjustHandles="1" noChangeArrowheads="1" noChangeShapeType="1" noTextEdit="1"/>
              </p:cNvSpPr>
              <p:nvPr>
                <p:ph type="body" idx="12"/>
              </p:nvPr>
            </p:nvSpPr>
            <p:spPr>
              <a:xfrm>
                <a:off x="627854" y="1388298"/>
                <a:ext cx="5163329" cy="4081404"/>
              </a:xfrm>
              <a:blipFill>
                <a:blip r:embed="rId2"/>
                <a:stretch>
                  <a:fillRect l="-980" t="-621" r="-245"/>
                </a:stretch>
              </a:blipFill>
            </p:spPr>
            <p:txBody>
              <a:bodyPr/>
              <a:lstStyle/>
              <a:p>
                <a:r>
                  <a:rPr lang="en-AU">
                    <a:noFill/>
                  </a:rPr>
                  <a:t> </a:t>
                </a:r>
              </a:p>
            </p:txBody>
          </p:sp>
        </mc:Fallback>
      </mc:AlternateContent>
      <p:cxnSp>
        <p:nvCxnSpPr>
          <p:cNvPr id="36" name="Straight Connector 35">
            <a:extLst>
              <a:ext uri="{FF2B5EF4-FFF2-40B4-BE49-F238E27FC236}">
                <a16:creationId xmlns:a16="http://schemas.microsoft.com/office/drawing/2014/main" id="{B7084AD6-BE77-6133-C856-477AE618BCEE}"/>
              </a:ext>
            </a:extLst>
          </p:cNvPr>
          <p:cNvCxnSpPr/>
          <p:nvPr/>
        </p:nvCxnSpPr>
        <p:spPr>
          <a:xfrm flipH="1">
            <a:off x="6854019" y="1868193"/>
            <a:ext cx="1181337" cy="1419875"/>
          </a:xfrm>
          <a:prstGeom prst="line">
            <a:avLst/>
          </a:prstGeom>
          <a:noFill/>
          <a:ln w="28575" cap="flat" cmpd="sng" algn="ctr">
            <a:solidFill>
              <a:sysClr val="windowText" lastClr="000000"/>
            </a:solidFill>
            <a:prstDash val="solid"/>
            <a:miter lim="800000"/>
          </a:ln>
          <a:effectLst/>
        </p:spPr>
      </p:cxnSp>
      <p:cxnSp>
        <p:nvCxnSpPr>
          <p:cNvPr id="37" name="Straight Connector 36">
            <a:extLst>
              <a:ext uri="{FF2B5EF4-FFF2-40B4-BE49-F238E27FC236}">
                <a16:creationId xmlns:a16="http://schemas.microsoft.com/office/drawing/2014/main" id="{AEA01FE7-9885-9B11-90F7-A19D7D61C26A}"/>
              </a:ext>
            </a:extLst>
          </p:cNvPr>
          <p:cNvCxnSpPr>
            <a:cxnSpLocks/>
          </p:cNvCxnSpPr>
          <p:nvPr/>
        </p:nvCxnSpPr>
        <p:spPr>
          <a:xfrm>
            <a:off x="8035356" y="1868193"/>
            <a:ext cx="1107503" cy="1419875"/>
          </a:xfrm>
          <a:prstGeom prst="line">
            <a:avLst/>
          </a:prstGeom>
          <a:noFill/>
          <a:ln w="28575" cap="flat" cmpd="sng" algn="ctr">
            <a:solidFill>
              <a:sysClr val="windowText" lastClr="000000"/>
            </a:solidFill>
            <a:prstDash val="solid"/>
            <a:miter lim="800000"/>
          </a:ln>
          <a:effectLst/>
        </p:spPr>
      </p:cxnSp>
      <p:cxnSp>
        <p:nvCxnSpPr>
          <p:cNvPr id="38" name="Straight Connector 37">
            <a:extLst>
              <a:ext uri="{FF2B5EF4-FFF2-40B4-BE49-F238E27FC236}">
                <a16:creationId xmlns:a16="http://schemas.microsoft.com/office/drawing/2014/main" id="{8333BAEE-B772-60DA-6079-5A045160F69F}"/>
              </a:ext>
            </a:extLst>
          </p:cNvPr>
          <p:cNvCxnSpPr/>
          <p:nvPr/>
        </p:nvCxnSpPr>
        <p:spPr>
          <a:xfrm flipH="1">
            <a:off x="7961522" y="3288068"/>
            <a:ext cx="1181337" cy="1419875"/>
          </a:xfrm>
          <a:prstGeom prst="line">
            <a:avLst/>
          </a:prstGeom>
          <a:noFill/>
          <a:ln w="28575" cap="flat" cmpd="sng" algn="ctr">
            <a:solidFill>
              <a:sysClr val="windowText" lastClr="000000"/>
            </a:solidFill>
            <a:prstDash val="solid"/>
            <a:miter lim="800000"/>
          </a:ln>
          <a:effectLst/>
        </p:spPr>
      </p:cxnSp>
      <p:cxnSp>
        <p:nvCxnSpPr>
          <p:cNvPr id="39" name="Straight Connector 38">
            <a:extLst>
              <a:ext uri="{FF2B5EF4-FFF2-40B4-BE49-F238E27FC236}">
                <a16:creationId xmlns:a16="http://schemas.microsoft.com/office/drawing/2014/main" id="{0ADEFD4C-ED30-E3E0-664C-11CEF18B3DA5}"/>
              </a:ext>
            </a:extLst>
          </p:cNvPr>
          <p:cNvCxnSpPr>
            <a:cxnSpLocks/>
          </p:cNvCxnSpPr>
          <p:nvPr/>
        </p:nvCxnSpPr>
        <p:spPr>
          <a:xfrm>
            <a:off x="9142859" y="3288068"/>
            <a:ext cx="1107503" cy="1419875"/>
          </a:xfrm>
          <a:prstGeom prst="line">
            <a:avLst/>
          </a:prstGeom>
          <a:noFill/>
          <a:ln w="28575" cap="flat" cmpd="sng" algn="ctr">
            <a:solidFill>
              <a:sysClr val="windowText" lastClr="000000"/>
            </a:solidFill>
            <a:prstDash val="solid"/>
            <a:miter lim="800000"/>
          </a:ln>
          <a:effectLst/>
        </p:spPr>
      </p:cxnSp>
      <p:sp>
        <p:nvSpPr>
          <p:cNvPr id="40" name="Oval 39">
            <a:extLst>
              <a:ext uri="{FF2B5EF4-FFF2-40B4-BE49-F238E27FC236}">
                <a16:creationId xmlns:a16="http://schemas.microsoft.com/office/drawing/2014/main" id="{E4343D74-A797-9A53-D7EE-3F53A3D41527}"/>
              </a:ext>
            </a:extLst>
          </p:cNvPr>
          <p:cNvSpPr/>
          <p:nvPr/>
        </p:nvSpPr>
        <p:spPr>
          <a:xfrm>
            <a:off x="7992760" y="1825596"/>
            <a:ext cx="85192" cy="85193"/>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120780B6-A353-F924-B1DA-15F167ACDF54}"/>
              </a:ext>
            </a:extLst>
          </p:cNvPr>
          <p:cNvSpPr/>
          <p:nvPr/>
        </p:nvSpPr>
        <p:spPr>
          <a:xfrm>
            <a:off x="9100263" y="3245471"/>
            <a:ext cx="85192" cy="85193"/>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2" name="TextBox 41">
            <a:extLst>
              <a:ext uri="{FF2B5EF4-FFF2-40B4-BE49-F238E27FC236}">
                <a16:creationId xmlns:a16="http://schemas.microsoft.com/office/drawing/2014/main" id="{DF7F4A49-DD92-F16B-13E2-FB643DB2C71C}"/>
              </a:ext>
            </a:extLst>
          </p:cNvPr>
          <p:cNvSpPr txBox="1"/>
          <p:nvPr/>
        </p:nvSpPr>
        <p:spPr>
          <a:xfrm>
            <a:off x="7573947" y="1477563"/>
            <a:ext cx="922817" cy="369332"/>
          </a:xfrm>
          <a:prstGeom prst="rect">
            <a:avLst/>
          </a:prstGeom>
          <a:noFill/>
        </p:spPr>
        <p:txBody>
          <a:bodyPr wrap="none" rtlCol="0">
            <a:spAutoFit/>
          </a:bodyPr>
          <a:lstStyle/>
          <a:p>
            <a:r>
              <a:rPr lang="en-AU" dirty="0">
                <a:solidFill>
                  <a:prstClr val="black"/>
                </a:solidFill>
                <a:latin typeface="Calibri" panose="020F0502020204030204"/>
              </a:rPr>
              <a:t>Agent A</a:t>
            </a:r>
          </a:p>
        </p:txBody>
      </p:sp>
      <p:sp>
        <p:nvSpPr>
          <p:cNvPr id="43" name="TextBox 42">
            <a:extLst>
              <a:ext uri="{FF2B5EF4-FFF2-40B4-BE49-F238E27FC236}">
                <a16:creationId xmlns:a16="http://schemas.microsoft.com/office/drawing/2014/main" id="{3C8B68EB-6817-D6B4-3A1B-E213D6FC9EC9}"/>
              </a:ext>
            </a:extLst>
          </p:cNvPr>
          <p:cNvSpPr txBox="1"/>
          <p:nvPr/>
        </p:nvSpPr>
        <p:spPr>
          <a:xfrm>
            <a:off x="6435943" y="2084324"/>
            <a:ext cx="1052077" cy="646331"/>
          </a:xfrm>
          <a:prstGeom prst="rect">
            <a:avLst/>
          </a:prstGeom>
          <a:noFill/>
        </p:spPr>
        <p:txBody>
          <a:bodyPr wrap="square" rtlCol="0">
            <a:spAutoFit/>
          </a:bodyPr>
          <a:lstStyle/>
          <a:p>
            <a:pPr algn="ctr"/>
            <a:r>
              <a:rPr lang="en-AU" dirty="0">
                <a:solidFill>
                  <a:prstClr val="black"/>
                </a:solidFill>
                <a:latin typeface="Calibri" panose="020F0502020204030204"/>
              </a:rPr>
              <a:t>No purchase</a:t>
            </a:r>
          </a:p>
        </p:txBody>
      </p:sp>
      <p:sp>
        <p:nvSpPr>
          <p:cNvPr id="44" name="TextBox 43">
            <a:extLst>
              <a:ext uri="{FF2B5EF4-FFF2-40B4-BE49-F238E27FC236}">
                <a16:creationId xmlns:a16="http://schemas.microsoft.com/office/drawing/2014/main" id="{309816B2-AE72-C17F-79EE-8B3EDFFA5BC6}"/>
              </a:ext>
            </a:extLst>
          </p:cNvPr>
          <p:cNvSpPr txBox="1"/>
          <p:nvPr/>
        </p:nvSpPr>
        <p:spPr>
          <a:xfrm>
            <a:off x="6318776" y="3232611"/>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(0,0)</a:t>
            </a:r>
          </a:p>
        </p:txBody>
      </p:sp>
      <p:sp>
        <p:nvSpPr>
          <p:cNvPr id="45" name="TextBox 44">
            <a:extLst>
              <a:ext uri="{FF2B5EF4-FFF2-40B4-BE49-F238E27FC236}">
                <a16:creationId xmlns:a16="http://schemas.microsoft.com/office/drawing/2014/main" id="{24B5CCD2-B17A-07A6-157B-C8F9547DC9F6}"/>
              </a:ext>
            </a:extLst>
          </p:cNvPr>
          <p:cNvSpPr txBox="1"/>
          <p:nvPr/>
        </p:nvSpPr>
        <p:spPr>
          <a:xfrm>
            <a:off x="9724323" y="4649499"/>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(-2,4)</a:t>
            </a:r>
          </a:p>
        </p:txBody>
      </p:sp>
      <p:sp>
        <p:nvSpPr>
          <p:cNvPr id="46" name="TextBox 45">
            <a:extLst>
              <a:ext uri="{FF2B5EF4-FFF2-40B4-BE49-F238E27FC236}">
                <a16:creationId xmlns:a16="http://schemas.microsoft.com/office/drawing/2014/main" id="{6B8C8377-BAC2-C8B6-1FC5-C52E63494E72}"/>
              </a:ext>
            </a:extLst>
          </p:cNvPr>
          <p:cNvSpPr txBox="1"/>
          <p:nvPr/>
        </p:nvSpPr>
        <p:spPr>
          <a:xfrm>
            <a:off x="7464622" y="4649499"/>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(2,2)</a:t>
            </a:r>
          </a:p>
        </p:txBody>
      </p:sp>
      <p:sp>
        <p:nvSpPr>
          <p:cNvPr id="47" name="TextBox 46">
            <a:extLst>
              <a:ext uri="{FF2B5EF4-FFF2-40B4-BE49-F238E27FC236}">
                <a16:creationId xmlns:a16="http://schemas.microsoft.com/office/drawing/2014/main" id="{FC0BA182-515F-6524-91C1-CE0A139AB76A}"/>
              </a:ext>
            </a:extLst>
          </p:cNvPr>
          <p:cNvSpPr txBox="1"/>
          <p:nvPr/>
        </p:nvSpPr>
        <p:spPr>
          <a:xfrm>
            <a:off x="9169786" y="3047945"/>
            <a:ext cx="881973" cy="369332"/>
          </a:xfrm>
          <a:prstGeom prst="rect">
            <a:avLst/>
          </a:prstGeom>
          <a:noFill/>
        </p:spPr>
        <p:txBody>
          <a:bodyPr wrap="none" rtlCol="0">
            <a:spAutoFit/>
          </a:bodyPr>
          <a:lstStyle/>
          <a:p>
            <a:r>
              <a:rPr lang="en-AU" dirty="0">
                <a:solidFill>
                  <a:prstClr val="black"/>
                </a:solidFill>
                <a:latin typeface="Calibri" panose="020F0502020204030204"/>
              </a:rPr>
              <a:t>Adviser</a:t>
            </a:r>
          </a:p>
        </p:txBody>
      </p:sp>
      <p:sp>
        <p:nvSpPr>
          <p:cNvPr id="48" name="TextBox 47">
            <a:extLst>
              <a:ext uri="{FF2B5EF4-FFF2-40B4-BE49-F238E27FC236}">
                <a16:creationId xmlns:a16="http://schemas.microsoft.com/office/drawing/2014/main" id="{FFF1F20E-49A7-91EE-FF9B-53E7AD38C5C5}"/>
              </a:ext>
            </a:extLst>
          </p:cNvPr>
          <p:cNvSpPr txBox="1"/>
          <p:nvPr/>
        </p:nvSpPr>
        <p:spPr>
          <a:xfrm>
            <a:off x="8496764" y="2222823"/>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Purchase</a:t>
            </a:r>
          </a:p>
        </p:txBody>
      </p:sp>
      <p:sp>
        <p:nvSpPr>
          <p:cNvPr id="49" name="TextBox 48">
            <a:extLst>
              <a:ext uri="{FF2B5EF4-FFF2-40B4-BE49-F238E27FC236}">
                <a16:creationId xmlns:a16="http://schemas.microsoft.com/office/drawing/2014/main" id="{E8070BE0-1D7D-F5E4-BC52-063A895A34B1}"/>
              </a:ext>
            </a:extLst>
          </p:cNvPr>
          <p:cNvSpPr txBox="1"/>
          <p:nvPr/>
        </p:nvSpPr>
        <p:spPr>
          <a:xfrm>
            <a:off x="9659693" y="3718192"/>
            <a:ext cx="1502399" cy="369332"/>
          </a:xfrm>
          <a:prstGeom prst="rect">
            <a:avLst/>
          </a:prstGeom>
          <a:noFill/>
        </p:spPr>
        <p:txBody>
          <a:bodyPr wrap="none" rtlCol="0">
            <a:spAutoFit/>
          </a:bodyPr>
          <a:lstStyle/>
          <a:p>
            <a:r>
              <a:rPr lang="en-AU" dirty="0">
                <a:solidFill>
                  <a:prstClr val="black"/>
                </a:solidFill>
                <a:latin typeface="Calibri" panose="020F0502020204030204"/>
              </a:rPr>
              <a:t>Bad insurance</a:t>
            </a:r>
          </a:p>
        </p:txBody>
      </p:sp>
      <p:sp>
        <p:nvSpPr>
          <p:cNvPr id="50" name="TextBox 49">
            <a:extLst>
              <a:ext uri="{FF2B5EF4-FFF2-40B4-BE49-F238E27FC236}">
                <a16:creationId xmlns:a16="http://schemas.microsoft.com/office/drawing/2014/main" id="{05052C3D-4266-AAA4-8931-50D8BEE4C6DE}"/>
              </a:ext>
            </a:extLst>
          </p:cNvPr>
          <p:cNvSpPr txBox="1"/>
          <p:nvPr/>
        </p:nvSpPr>
        <p:spPr>
          <a:xfrm>
            <a:off x="6960922" y="3715852"/>
            <a:ext cx="1656287" cy="369332"/>
          </a:xfrm>
          <a:prstGeom prst="rect">
            <a:avLst/>
          </a:prstGeom>
          <a:noFill/>
        </p:spPr>
        <p:txBody>
          <a:bodyPr wrap="none" rtlCol="0">
            <a:spAutoFit/>
          </a:bodyPr>
          <a:lstStyle/>
          <a:p>
            <a:r>
              <a:rPr lang="en-AU" dirty="0">
                <a:solidFill>
                  <a:prstClr val="black"/>
                </a:solidFill>
                <a:latin typeface="Calibri" panose="020F0502020204030204"/>
              </a:rPr>
              <a:t>Good insurance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18A011-65F5-D956-E601-B5AE1D3237B6}"/>
              </a:ext>
            </a:extLst>
          </p:cNvPr>
          <p:cNvSpPr>
            <a:spLocks noGrp="1"/>
          </p:cNvSpPr>
          <p:nvPr>
            <p:ph type="title"/>
          </p:nvPr>
        </p:nvSpPr>
        <p:spPr/>
        <p:txBody>
          <a:bodyPr/>
          <a:lstStyle/>
          <a:p>
            <a:r>
              <a:rPr lang="en-AU" b="1" spc="-10" dirty="0"/>
              <a:t>Advice</a:t>
            </a:r>
            <a:endParaRPr lang="en-AU" dirty="0"/>
          </a:p>
        </p:txBody>
      </p:sp>
      <p:sp>
        <p:nvSpPr>
          <p:cNvPr id="9" name="Text Placeholder 8">
            <a:extLst>
              <a:ext uri="{FF2B5EF4-FFF2-40B4-BE49-F238E27FC236}">
                <a16:creationId xmlns:a16="http://schemas.microsoft.com/office/drawing/2014/main" id="{22399849-AC98-3688-0E6A-5F8065940A5B}"/>
              </a:ext>
            </a:extLst>
          </p:cNvPr>
          <p:cNvSpPr>
            <a:spLocks noGrp="1"/>
          </p:cNvSpPr>
          <p:nvPr>
            <p:ph type="body" idx="12"/>
          </p:nvPr>
        </p:nvSpPr>
        <p:spPr>
          <a:xfrm>
            <a:off x="627854" y="1388298"/>
            <a:ext cx="5163329" cy="4081404"/>
          </a:xfrm>
        </p:spPr>
        <p:txBody>
          <a:bodyPr/>
          <a:lstStyle/>
          <a:p>
            <a:pPr>
              <a:spcAft>
                <a:spcPts val="1200"/>
              </a:spcAft>
              <a:buClr>
                <a:srgbClr val="0000FF"/>
              </a:buClr>
              <a:tabLst>
                <a:tab pos="319628" algn="l"/>
              </a:tabLst>
            </a:pPr>
            <a:r>
              <a:rPr lang="en-AU" spc="-30" dirty="0">
                <a:cs typeface="Arial"/>
              </a:rPr>
              <a:t>Assume the adviser only cares about the payoffs indicated. What would the adviser do if Agent A chooses to purchase?</a:t>
            </a:r>
          </a:p>
          <a:p>
            <a:pPr>
              <a:spcAft>
                <a:spcPts val="1200"/>
              </a:spcAft>
              <a:buClr>
                <a:srgbClr val="0000FF"/>
              </a:buClr>
              <a:tabLst>
                <a:tab pos="319628" algn="l"/>
              </a:tabLst>
            </a:pPr>
            <a:r>
              <a:rPr lang="en-AU" spc="-30" dirty="0">
                <a:cs typeface="Arial"/>
              </a:rPr>
              <a:t>The adviser will compare payoffs of 4 for selling bad insurance and 2 for selling good insurance. They will choose to sell bad insurance.</a:t>
            </a:r>
          </a:p>
          <a:p>
            <a:pPr>
              <a:spcAft>
                <a:spcPts val="1200"/>
              </a:spcAft>
              <a:buClr>
                <a:srgbClr val="0000FF"/>
              </a:buClr>
              <a:tabLst>
                <a:tab pos="319628" algn="l"/>
              </a:tabLst>
            </a:pPr>
            <a:endParaRPr lang="en-AU" spc="-30" dirty="0">
              <a:cs typeface="Arial"/>
            </a:endParaRPr>
          </a:p>
        </p:txBody>
      </p:sp>
      <p:cxnSp>
        <p:nvCxnSpPr>
          <p:cNvPr id="36" name="Straight Connector 35">
            <a:extLst>
              <a:ext uri="{FF2B5EF4-FFF2-40B4-BE49-F238E27FC236}">
                <a16:creationId xmlns:a16="http://schemas.microsoft.com/office/drawing/2014/main" id="{B7084AD6-BE77-6133-C856-477AE618BCEE}"/>
              </a:ext>
            </a:extLst>
          </p:cNvPr>
          <p:cNvCxnSpPr/>
          <p:nvPr/>
        </p:nvCxnSpPr>
        <p:spPr>
          <a:xfrm flipH="1">
            <a:off x="6854019" y="1868193"/>
            <a:ext cx="1181337" cy="1419875"/>
          </a:xfrm>
          <a:prstGeom prst="line">
            <a:avLst/>
          </a:prstGeom>
          <a:noFill/>
          <a:ln w="28575" cap="flat" cmpd="sng" algn="ctr">
            <a:solidFill>
              <a:sysClr val="windowText" lastClr="000000"/>
            </a:solidFill>
            <a:prstDash val="solid"/>
            <a:miter lim="800000"/>
          </a:ln>
          <a:effectLst/>
        </p:spPr>
      </p:cxnSp>
      <p:cxnSp>
        <p:nvCxnSpPr>
          <p:cNvPr id="37" name="Straight Connector 36">
            <a:extLst>
              <a:ext uri="{FF2B5EF4-FFF2-40B4-BE49-F238E27FC236}">
                <a16:creationId xmlns:a16="http://schemas.microsoft.com/office/drawing/2014/main" id="{AEA01FE7-9885-9B11-90F7-A19D7D61C26A}"/>
              </a:ext>
            </a:extLst>
          </p:cNvPr>
          <p:cNvCxnSpPr>
            <a:cxnSpLocks/>
          </p:cNvCxnSpPr>
          <p:nvPr/>
        </p:nvCxnSpPr>
        <p:spPr>
          <a:xfrm>
            <a:off x="8035356" y="1868193"/>
            <a:ext cx="1107503" cy="1419875"/>
          </a:xfrm>
          <a:prstGeom prst="line">
            <a:avLst/>
          </a:prstGeom>
          <a:noFill/>
          <a:ln w="28575" cap="flat" cmpd="sng" algn="ctr">
            <a:solidFill>
              <a:sysClr val="windowText" lastClr="000000"/>
            </a:solidFill>
            <a:prstDash val="solid"/>
            <a:miter lim="800000"/>
          </a:ln>
          <a:effectLst/>
        </p:spPr>
      </p:cxnSp>
      <p:cxnSp>
        <p:nvCxnSpPr>
          <p:cNvPr id="38" name="Straight Connector 37">
            <a:extLst>
              <a:ext uri="{FF2B5EF4-FFF2-40B4-BE49-F238E27FC236}">
                <a16:creationId xmlns:a16="http://schemas.microsoft.com/office/drawing/2014/main" id="{8333BAEE-B772-60DA-6079-5A045160F69F}"/>
              </a:ext>
            </a:extLst>
          </p:cNvPr>
          <p:cNvCxnSpPr/>
          <p:nvPr/>
        </p:nvCxnSpPr>
        <p:spPr>
          <a:xfrm flipH="1">
            <a:off x="7961522" y="3288068"/>
            <a:ext cx="1181337" cy="1419875"/>
          </a:xfrm>
          <a:prstGeom prst="line">
            <a:avLst/>
          </a:prstGeom>
          <a:noFill/>
          <a:ln w="28575" cap="flat" cmpd="sng" algn="ctr">
            <a:solidFill>
              <a:sysClr val="windowText" lastClr="000000"/>
            </a:solidFill>
            <a:prstDash val="solid"/>
            <a:miter lim="800000"/>
          </a:ln>
          <a:effectLst/>
        </p:spPr>
      </p:cxnSp>
      <p:cxnSp>
        <p:nvCxnSpPr>
          <p:cNvPr id="39" name="Straight Connector 38">
            <a:extLst>
              <a:ext uri="{FF2B5EF4-FFF2-40B4-BE49-F238E27FC236}">
                <a16:creationId xmlns:a16="http://schemas.microsoft.com/office/drawing/2014/main" id="{0ADEFD4C-ED30-E3E0-664C-11CEF18B3DA5}"/>
              </a:ext>
            </a:extLst>
          </p:cNvPr>
          <p:cNvCxnSpPr>
            <a:cxnSpLocks/>
          </p:cNvCxnSpPr>
          <p:nvPr/>
        </p:nvCxnSpPr>
        <p:spPr>
          <a:xfrm>
            <a:off x="9142859" y="3288068"/>
            <a:ext cx="1107503" cy="1419875"/>
          </a:xfrm>
          <a:prstGeom prst="line">
            <a:avLst/>
          </a:prstGeom>
          <a:noFill/>
          <a:ln w="28575" cap="flat" cmpd="sng" algn="ctr">
            <a:solidFill>
              <a:sysClr val="windowText" lastClr="000000"/>
            </a:solidFill>
            <a:prstDash val="solid"/>
            <a:miter lim="800000"/>
          </a:ln>
          <a:effectLst/>
        </p:spPr>
      </p:cxnSp>
      <p:sp>
        <p:nvSpPr>
          <p:cNvPr id="40" name="Oval 39">
            <a:extLst>
              <a:ext uri="{FF2B5EF4-FFF2-40B4-BE49-F238E27FC236}">
                <a16:creationId xmlns:a16="http://schemas.microsoft.com/office/drawing/2014/main" id="{E4343D74-A797-9A53-D7EE-3F53A3D41527}"/>
              </a:ext>
            </a:extLst>
          </p:cNvPr>
          <p:cNvSpPr/>
          <p:nvPr/>
        </p:nvSpPr>
        <p:spPr>
          <a:xfrm>
            <a:off x="7992760" y="1825596"/>
            <a:ext cx="85192" cy="85193"/>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120780B6-A353-F924-B1DA-15F167ACDF54}"/>
              </a:ext>
            </a:extLst>
          </p:cNvPr>
          <p:cNvSpPr/>
          <p:nvPr/>
        </p:nvSpPr>
        <p:spPr>
          <a:xfrm>
            <a:off x="9100263" y="3245471"/>
            <a:ext cx="85192" cy="85193"/>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2" name="TextBox 41">
            <a:extLst>
              <a:ext uri="{FF2B5EF4-FFF2-40B4-BE49-F238E27FC236}">
                <a16:creationId xmlns:a16="http://schemas.microsoft.com/office/drawing/2014/main" id="{DF7F4A49-DD92-F16B-13E2-FB643DB2C71C}"/>
              </a:ext>
            </a:extLst>
          </p:cNvPr>
          <p:cNvSpPr txBox="1"/>
          <p:nvPr/>
        </p:nvSpPr>
        <p:spPr>
          <a:xfrm>
            <a:off x="7573947" y="1477563"/>
            <a:ext cx="922817" cy="369332"/>
          </a:xfrm>
          <a:prstGeom prst="rect">
            <a:avLst/>
          </a:prstGeom>
          <a:noFill/>
        </p:spPr>
        <p:txBody>
          <a:bodyPr wrap="none" rtlCol="0">
            <a:spAutoFit/>
          </a:bodyPr>
          <a:lstStyle/>
          <a:p>
            <a:r>
              <a:rPr lang="en-AU" dirty="0">
                <a:solidFill>
                  <a:prstClr val="black"/>
                </a:solidFill>
                <a:latin typeface="Calibri" panose="020F0502020204030204"/>
              </a:rPr>
              <a:t>Agent A</a:t>
            </a:r>
          </a:p>
        </p:txBody>
      </p:sp>
      <p:sp>
        <p:nvSpPr>
          <p:cNvPr id="43" name="TextBox 42">
            <a:extLst>
              <a:ext uri="{FF2B5EF4-FFF2-40B4-BE49-F238E27FC236}">
                <a16:creationId xmlns:a16="http://schemas.microsoft.com/office/drawing/2014/main" id="{3C8B68EB-6817-D6B4-3A1B-E213D6FC9EC9}"/>
              </a:ext>
            </a:extLst>
          </p:cNvPr>
          <p:cNvSpPr txBox="1"/>
          <p:nvPr/>
        </p:nvSpPr>
        <p:spPr>
          <a:xfrm>
            <a:off x="6435943" y="2084324"/>
            <a:ext cx="1052077" cy="646331"/>
          </a:xfrm>
          <a:prstGeom prst="rect">
            <a:avLst/>
          </a:prstGeom>
          <a:noFill/>
        </p:spPr>
        <p:txBody>
          <a:bodyPr wrap="square" rtlCol="0">
            <a:spAutoFit/>
          </a:bodyPr>
          <a:lstStyle/>
          <a:p>
            <a:pPr algn="ctr"/>
            <a:r>
              <a:rPr lang="en-AU" dirty="0">
                <a:solidFill>
                  <a:prstClr val="black"/>
                </a:solidFill>
                <a:latin typeface="Calibri" panose="020F0502020204030204"/>
              </a:rPr>
              <a:t>No purchase</a:t>
            </a:r>
          </a:p>
        </p:txBody>
      </p:sp>
      <p:sp>
        <p:nvSpPr>
          <p:cNvPr id="44" name="TextBox 43">
            <a:extLst>
              <a:ext uri="{FF2B5EF4-FFF2-40B4-BE49-F238E27FC236}">
                <a16:creationId xmlns:a16="http://schemas.microsoft.com/office/drawing/2014/main" id="{309816B2-AE72-C17F-79EE-8B3EDFFA5BC6}"/>
              </a:ext>
            </a:extLst>
          </p:cNvPr>
          <p:cNvSpPr txBox="1"/>
          <p:nvPr/>
        </p:nvSpPr>
        <p:spPr>
          <a:xfrm>
            <a:off x="6318776" y="3232611"/>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(0,0)</a:t>
            </a:r>
          </a:p>
        </p:txBody>
      </p:sp>
      <p:sp>
        <p:nvSpPr>
          <p:cNvPr id="45" name="TextBox 44">
            <a:extLst>
              <a:ext uri="{FF2B5EF4-FFF2-40B4-BE49-F238E27FC236}">
                <a16:creationId xmlns:a16="http://schemas.microsoft.com/office/drawing/2014/main" id="{24B5CCD2-B17A-07A6-157B-C8F9547DC9F6}"/>
              </a:ext>
            </a:extLst>
          </p:cNvPr>
          <p:cNvSpPr txBox="1"/>
          <p:nvPr/>
        </p:nvSpPr>
        <p:spPr>
          <a:xfrm>
            <a:off x="9724323" y="4649499"/>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(-2,4)</a:t>
            </a:r>
          </a:p>
        </p:txBody>
      </p:sp>
      <p:sp>
        <p:nvSpPr>
          <p:cNvPr id="46" name="TextBox 45">
            <a:extLst>
              <a:ext uri="{FF2B5EF4-FFF2-40B4-BE49-F238E27FC236}">
                <a16:creationId xmlns:a16="http://schemas.microsoft.com/office/drawing/2014/main" id="{6B8C8377-BAC2-C8B6-1FC5-C52E63494E72}"/>
              </a:ext>
            </a:extLst>
          </p:cNvPr>
          <p:cNvSpPr txBox="1"/>
          <p:nvPr/>
        </p:nvSpPr>
        <p:spPr>
          <a:xfrm>
            <a:off x="7464622" y="4649499"/>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(2,2)</a:t>
            </a:r>
          </a:p>
        </p:txBody>
      </p:sp>
      <p:sp>
        <p:nvSpPr>
          <p:cNvPr id="47" name="TextBox 46">
            <a:extLst>
              <a:ext uri="{FF2B5EF4-FFF2-40B4-BE49-F238E27FC236}">
                <a16:creationId xmlns:a16="http://schemas.microsoft.com/office/drawing/2014/main" id="{FC0BA182-515F-6524-91C1-CE0A139AB76A}"/>
              </a:ext>
            </a:extLst>
          </p:cNvPr>
          <p:cNvSpPr txBox="1"/>
          <p:nvPr/>
        </p:nvSpPr>
        <p:spPr>
          <a:xfrm>
            <a:off x="9169786" y="3047945"/>
            <a:ext cx="881973" cy="369332"/>
          </a:xfrm>
          <a:prstGeom prst="rect">
            <a:avLst/>
          </a:prstGeom>
          <a:noFill/>
        </p:spPr>
        <p:txBody>
          <a:bodyPr wrap="none" rtlCol="0">
            <a:spAutoFit/>
          </a:bodyPr>
          <a:lstStyle/>
          <a:p>
            <a:r>
              <a:rPr lang="en-AU" dirty="0">
                <a:solidFill>
                  <a:prstClr val="black"/>
                </a:solidFill>
                <a:latin typeface="Calibri" panose="020F0502020204030204"/>
              </a:rPr>
              <a:t>Adviser</a:t>
            </a:r>
          </a:p>
        </p:txBody>
      </p:sp>
      <p:sp>
        <p:nvSpPr>
          <p:cNvPr id="48" name="TextBox 47">
            <a:extLst>
              <a:ext uri="{FF2B5EF4-FFF2-40B4-BE49-F238E27FC236}">
                <a16:creationId xmlns:a16="http://schemas.microsoft.com/office/drawing/2014/main" id="{FFF1F20E-49A7-91EE-FF9B-53E7AD38C5C5}"/>
              </a:ext>
            </a:extLst>
          </p:cNvPr>
          <p:cNvSpPr txBox="1"/>
          <p:nvPr/>
        </p:nvSpPr>
        <p:spPr>
          <a:xfrm>
            <a:off x="8496764" y="2222823"/>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Purchase</a:t>
            </a:r>
          </a:p>
        </p:txBody>
      </p:sp>
      <p:sp>
        <p:nvSpPr>
          <p:cNvPr id="49" name="TextBox 48">
            <a:extLst>
              <a:ext uri="{FF2B5EF4-FFF2-40B4-BE49-F238E27FC236}">
                <a16:creationId xmlns:a16="http://schemas.microsoft.com/office/drawing/2014/main" id="{E8070BE0-1D7D-F5E4-BC52-063A895A34B1}"/>
              </a:ext>
            </a:extLst>
          </p:cNvPr>
          <p:cNvSpPr txBox="1"/>
          <p:nvPr/>
        </p:nvSpPr>
        <p:spPr>
          <a:xfrm>
            <a:off x="9659693" y="3718192"/>
            <a:ext cx="1502399" cy="369332"/>
          </a:xfrm>
          <a:prstGeom prst="rect">
            <a:avLst/>
          </a:prstGeom>
          <a:noFill/>
        </p:spPr>
        <p:txBody>
          <a:bodyPr wrap="none" rtlCol="0">
            <a:spAutoFit/>
          </a:bodyPr>
          <a:lstStyle/>
          <a:p>
            <a:r>
              <a:rPr lang="en-AU" dirty="0">
                <a:solidFill>
                  <a:prstClr val="black"/>
                </a:solidFill>
                <a:latin typeface="Calibri" panose="020F0502020204030204"/>
              </a:rPr>
              <a:t>Bad insurance</a:t>
            </a:r>
          </a:p>
        </p:txBody>
      </p:sp>
      <p:sp>
        <p:nvSpPr>
          <p:cNvPr id="50" name="TextBox 49">
            <a:extLst>
              <a:ext uri="{FF2B5EF4-FFF2-40B4-BE49-F238E27FC236}">
                <a16:creationId xmlns:a16="http://schemas.microsoft.com/office/drawing/2014/main" id="{05052C3D-4266-AAA4-8931-50D8BEE4C6DE}"/>
              </a:ext>
            </a:extLst>
          </p:cNvPr>
          <p:cNvSpPr txBox="1"/>
          <p:nvPr/>
        </p:nvSpPr>
        <p:spPr>
          <a:xfrm>
            <a:off x="6960922" y="3715852"/>
            <a:ext cx="1656287" cy="369332"/>
          </a:xfrm>
          <a:prstGeom prst="rect">
            <a:avLst/>
          </a:prstGeom>
          <a:noFill/>
        </p:spPr>
        <p:txBody>
          <a:bodyPr wrap="none" rtlCol="0">
            <a:spAutoFit/>
          </a:bodyPr>
          <a:lstStyle/>
          <a:p>
            <a:r>
              <a:rPr lang="en-AU" dirty="0">
                <a:solidFill>
                  <a:prstClr val="black"/>
                </a:solidFill>
                <a:latin typeface="Calibri" panose="020F0502020204030204"/>
              </a:rPr>
              <a:t>Good insurance</a:t>
            </a:r>
          </a:p>
        </p:txBody>
      </p:sp>
      <p:sp>
        <p:nvSpPr>
          <p:cNvPr id="2" name="Oval 1">
            <a:extLst>
              <a:ext uri="{FF2B5EF4-FFF2-40B4-BE49-F238E27FC236}">
                <a16:creationId xmlns:a16="http://schemas.microsoft.com/office/drawing/2014/main" id="{3265B61B-079E-EA2B-DC2E-A1A3B8D89269}"/>
              </a:ext>
            </a:extLst>
          </p:cNvPr>
          <p:cNvSpPr/>
          <p:nvPr/>
        </p:nvSpPr>
        <p:spPr>
          <a:xfrm>
            <a:off x="10270312" y="4600165"/>
            <a:ext cx="468000" cy="468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280877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18A011-65F5-D956-E601-B5AE1D3237B6}"/>
              </a:ext>
            </a:extLst>
          </p:cNvPr>
          <p:cNvSpPr>
            <a:spLocks noGrp="1"/>
          </p:cNvSpPr>
          <p:nvPr>
            <p:ph type="title"/>
          </p:nvPr>
        </p:nvSpPr>
        <p:spPr/>
        <p:txBody>
          <a:bodyPr/>
          <a:lstStyle/>
          <a:p>
            <a:r>
              <a:rPr lang="en-AU" b="1" spc="-10" dirty="0"/>
              <a:t>Advice</a:t>
            </a:r>
            <a:endParaRPr lang="en-AU" dirty="0"/>
          </a:p>
        </p:txBody>
      </p:sp>
      <p:sp>
        <p:nvSpPr>
          <p:cNvPr id="9" name="Text Placeholder 8">
            <a:extLst>
              <a:ext uri="{FF2B5EF4-FFF2-40B4-BE49-F238E27FC236}">
                <a16:creationId xmlns:a16="http://schemas.microsoft.com/office/drawing/2014/main" id="{22399849-AC98-3688-0E6A-5F8065940A5B}"/>
              </a:ext>
            </a:extLst>
          </p:cNvPr>
          <p:cNvSpPr>
            <a:spLocks noGrp="1"/>
          </p:cNvSpPr>
          <p:nvPr>
            <p:ph type="body" idx="12"/>
          </p:nvPr>
        </p:nvSpPr>
        <p:spPr>
          <a:xfrm>
            <a:off x="627854" y="1388298"/>
            <a:ext cx="5163329" cy="4081404"/>
          </a:xfrm>
        </p:spPr>
        <p:txBody>
          <a:bodyPr/>
          <a:lstStyle/>
          <a:p>
            <a:pPr>
              <a:spcAft>
                <a:spcPts val="1200"/>
              </a:spcAft>
              <a:buClr>
                <a:srgbClr val="0000FF"/>
              </a:buClr>
              <a:tabLst>
                <a:tab pos="319628" algn="l"/>
              </a:tabLst>
            </a:pPr>
            <a:r>
              <a:rPr lang="en-AU" spc="-30" dirty="0">
                <a:cs typeface="Arial"/>
              </a:rPr>
              <a:t>What would Agent A do, anticipating the choice of the adviser?</a:t>
            </a:r>
          </a:p>
          <a:p>
            <a:pPr>
              <a:spcAft>
                <a:spcPts val="1200"/>
              </a:spcAft>
              <a:buClr>
                <a:srgbClr val="0000FF"/>
              </a:buClr>
              <a:tabLst>
                <a:tab pos="319628" algn="l"/>
              </a:tabLst>
            </a:pPr>
            <a:r>
              <a:rPr lang="en-AU" spc="-30" dirty="0">
                <a:cs typeface="Arial"/>
              </a:rPr>
              <a:t>Agent A will compare a payoff of 0 for no purchase and a payoff of -2 for purchase (knowing that they will be sold bad insurance). They will choose not to buy insurance.</a:t>
            </a:r>
          </a:p>
          <a:p>
            <a:pPr>
              <a:spcAft>
                <a:spcPts val="1200"/>
              </a:spcAft>
              <a:buClr>
                <a:srgbClr val="0000FF"/>
              </a:buClr>
              <a:tabLst>
                <a:tab pos="319628" algn="l"/>
              </a:tabLst>
            </a:pPr>
            <a:endParaRPr lang="en-AU" spc="-30" dirty="0">
              <a:cs typeface="Arial"/>
            </a:endParaRPr>
          </a:p>
        </p:txBody>
      </p:sp>
      <p:cxnSp>
        <p:nvCxnSpPr>
          <p:cNvPr id="36" name="Straight Connector 35">
            <a:extLst>
              <a:ext uri="{FF2B5EF4-FFF2-40B4-BE49-F238E27FC236}">
                <a16:creationId xmlns:a16="http://schemas.microsoft.com/office/drawing/2014/main" id="{B7084AD6-BE77-6133-C856-477AE618BCEE}"/>
              </a:ext>
            </a:extLst>
          </p:cNvPr>
          <p:cNvCxnSpPr/>
          <p:nvPr/>
        </p:nvCxnSpPr>
        <p:spPr>
          <a:xfrm flipH="1">
            <a:off x="6854019" y="1868193"/>
            <a:ext cx="1181337" cy="1419875"/>
          </a:xfrm>
          <a:prstGeom prst="line">
            <a:avLst/>
          </a:prstGeom>
          <a:noFill/>
          <a:ln w="28575" cap="flat" cmpd="sng" algn="ctr">
            <a:solidFill>
              <a:sysClr val="windowText" lastClr="000000"/>
            </a:solidFill>
            <a:prstDash val="solid"/>
            <a:miter lim="800000"/>
          </a:ln>
          <a:effectLst/>
        </p:spPr>
      </p:cxnSp>
      <p:cxnSp>
        <p:nvCxnSpPr>
          <p:cNvPr id="37" name="Straight Connector 36">
            <a:extLst>
              <a:ext uri="{FF2B5EF4-FFF2-40B4-BE49-F238E27FC236}">
                <a16:creationId xmlns:a16="http://schemas.microsoft.com/office/drawing/2014/main" id="{AEA01FE7-9885-9B11-90F7-A19D7D61C26A}"/>
              </a:ext>
            </a:extLst>
          </p:cNvPr>
          <p:cNvCxnSpPr>
            <a:cxnSpLocks/>
          </p:cNvCxnSpPr>
          <p:nvPr/>
        </p:nvCxnSpPr>
        <p:spPr>
          <a:xfrm>
            <a:off x="8035356" y="1868193"/>
            <a:ext cx="1107503" cy="1419875"/>
          </a:xfrm>
          <a:prstGeom prst="line">
            <a:avLst/>
          </a:prstGeom>
          <a:noFill/>
          <a:ln w="28575" cap="flat" cmpd="sng" algn="ctr">
            <a:solidFill>
              <a:sysClr val="windowText" lastClr="000000"/>
            </a:solidFill>
            <a:prstDash val="solid"/>
            <a:miter lim="800000"/>
          </a:ln>
          <a:effectLst/>
        </p:spPr>
      </p:cxnSp>
      <p:cxnSp>
        <p:nvCxnSpPr>
          <p:cNvPr id="38" name="Straight Connector 37">
            <a:extLst>
              <a:ext uri="{FF2B5EF4-FFF2-40B4-BE49-F238E27FC236}">
                <a16:creationId xmlns:a16="http://schemas.microsoft.com/office/drawing/2014/main" id="{8333BAEE-B772-60DA-6079-5A045160F69F}"/>
              </a:ext>
            </a:extLst>
          </p:cNvPr>
          <p:cNvCxnSpPr/>
          <p:nvPr/>
        </p:nvCxnSpPr>
        <p:spPr>
          <a:xfrm flipH="1">
            <a:off x="7961522" y="3288068"/>
            <a:ext cx="1181337" cy="1419875"/>
          </a:xfrm>
          <a:prstGeom prst="line">
            <a:avLst/>
          </a:prstGeom>
          <a:noFill/>
          <a:ln w="28575" cap="flat" cmpd="sng" algn="ctr">
            <a:solidFill>
              <a:sysClr val="windowText" lastClr="000000"/>
            </a:solidFill>
            <a:prstDash val="solid"/>
            <a:miter lim="800000"/>
          </a:ln>
          <a:effectLst/>
        </p:spPr>
      </p:cxnSp>
      <p:cxnSp>
        <p:nvCxnSpPr>
          <p:cNvPr id="39" name="Straight Connector 38">
            <a:extLst>
              <a:ext uri="{FF2B5EF4-FFF2-40B4-BE49-F238E27FC236}">
                <a16:creationId xmlns:a16="http://schemas.microsoft.com/office/drawing/2014/main" id="{0ADEFD4C-ED30-E3E0-664C-11CEF18B3DA5}"/>
              </a:ext>
            </a:extLst>
          </p:cNvPr>
          <p:cNvCxnSpPr>
            <a:cxnSpLocks/>
          </p:cNvCxnSpPr>
          <p:nvPr/>
        </p:nvCxnSpPr>
        <p:spPr>
          <a:xfrm>
            <a:off x="9142859" y="3288068"/>
            <a:ext cx="1107503" cy="1419875"/>
          </a:xfrm>
          <a:prstGeom prst="line">
            <a:avLst/>
          </a:prstGeom>
          <a:noFill/>
          <a:ln w="28575" cap="flat" cmpd="sng" algn="ctr">
            <a:solidFill>
              <a:sysClr val="windowText" lastClr="000000"/>
            </a:solidFill>
            <a:prstDash val="solid"/>
            <a:miter lim="800000"/>
          </a:ln>
          <a:effectLst/>
        </p:spPr>
      </p:cxnSp>
      <p:sp>
        <p:nvSpPr>
          <p:cNvPr id="40" name="Oval 39">
            <a:extLst>
              <a:ext uri="{FF2B5EF4-FFF2-40B4-BE49-F238E27FC236}">
                <a16:creationId xmlns:a16="http://schemas.microsoft.com/office/drawing/2014/main" id="{E4343D74-A797-9A53-D7EE-3F53A3D41527}"/>
              </a:ext>
            </a:extLst>
          </p:cNvPr>
          <p:cNvSpPr/>
          <p:nvPr/>
        </p:nvSpPr>
        <p:spPr>
          <a:xfrm>
            <a:off x="7992760" y="1825596"/>
            <a:ext cx="85192" cy="85193"/>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120780B6-A353-F924-B1DA-15F167ACDF54}"/>
              </a:ext>
            </a:extLst>
          </p:cNvPr>
          <p:cNvSpPr/>
          <p:nvPr/>
        </p:nvSpPr>
        <p:spPr>
          <a:xfrm>
            <a:off x="9100263" y="3245471"/>
            <a:ext cx="85192" cy="85193"/>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2" name="TextBox 41">
            <a:extLst>
              <a:ext uri="{FF2B5EF4-FFF2-40B4-BE49-F238E27FC236}">
                <a16:creationId xmlns:a16="http://schemas.microsoft.com/office/drawing/2014/main" id="{DF7F4A49-DD92-F16B-13E2-FB643DB2C71C}"/>
              </a:ext>
            </a:extLst>
          </p:cNvPr>
          <p:cNvSpPr txBox="1"/>
          <p:nvPr/>
        </p:nvSpPr>
        <p:spPr>
          <a:xfrm>
            <a:off x="7573947" y="1477563"/>
            <a:ext cx="922817" cy="369332"/>
          </a:xfrm>
          <a:prstGeom prst="rect">
            <a:avLst/>
          </a:prstGeom>
          <a:noFill/>
        </p:spPr>
        <p:txBody>
          <a:bodyPr wrap="none" rtlCol="0">
            <a:spAutoFit/>
          </a:bodyPr>
          <a:lstStyle/>
          <a:p>
            <a:r>
              <a:rPr lang="en-AU" dirty="0">
                <a:solidFill>
                  <a:prstClr val="black"/>
                </a:solidFill>
                <a:latin typeface="Calibri" panose="020F0502020204030204"/>
              </a:rPr>
              <a:t>Agent A</a:t>
            </a:r>
          </a:p>
        </p:txBody>
      </p:sp>
      <p:sp>
        <p:nvSpPr>
          <p:cNvPr id="43" name="TextBox 42">
            <a:extLst>
              <a:ext uri="{FF2B5EF4-FFF2-40B4-BE49-F238E27FC236}">
                <a16:creationId xmlns:a16="http://schemas.microsoft.com/office/drawing/2014/main" id="{3C8B68EB-6817-D6B4-3A1B-E213D6FC9EC9}"/>
              </a:ext>
            </a:extLst>
          </p:cNvPr>
          <p:cNvSpPr txBox="1"/>
          <p:nvPr/>
        </p:nvSpPr>
        <p:spPr>
          <a:xfrm>
            <a:off x="6435943" y="2084324"/>
            <a:ext cx="1052077" cy="646331"/>
          </a:xfrm>
          <a:prstGeom prst="rect">
            <a:avLst/>
          </a:prstGeom>
          <a:noFill/>
        </p:spPr>
        <p:txBody>
          <a:bodyPr wrap="square" rtlCol="0">
            <a:spAutoFit/>
          </a:bodyPr>
          <a:lstStyle/>
          <a:p>
            <a:pPr algn="ctr"/>
            <a:r>
              <a:rPr lang="en-AU" dirty="0">
                <a:solidFill>
                  <a:prstClr val="black"/>
                </a:solidFill>
                <a:latin typeface="Calibri" panose="020F0502020204030204"/>
              </a:rPr>
              <a:t>No purchase</a:t>
            </a:r>
          </a:p>
        </p:txBody>
      </p:sp>
      <p:sp>
        <p:nvSpPr>
          <p:cNvPr id="44" name="TextBox 43">
            <a:extLst>
              <a:ext uri="{FF2B5EF4-FFF2-40B4-BE49-F238E27FC236}">
                <a16:creationId xmlns:a16="http://schemas.microsoft.com/office/drawing/2014/main" id="{309816B2-AE72-C17F-79EE-8B3EDFFA5BC6}"/>
              </a:ext>
            </a:extLst>
          </p:cNvPr>
          <p:cNvSpPr txBox="1"/>
          <p:nvPr/>
        </p:nvSpPr>
        <p:spPr>
          <a:xfrm>
            <a:off x="6318776" y="3232611"/>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(0,0)</a:t>
            </a:r>
          </a:p>
        </p:txBody>
      </p:sp>
      <p:sp>
        <p:nvSpPr>
          <p:cNvPr id="45" name="TextBox 44">
            <a:extLst>
              <a:ext uri="{FF2B5EF4-FFF2-40B4-BE49-F238E27FC236}">
                <a16:creationId xmlns:a16="http://schemas.microsoft.com/office/drawing/2014/main" id="{24B5CCD2-B17A-07A6-157B-C8F9547DC9F6}"/>
              </a:ext>
            </a:extLst>
          </p:cNvPr>
          <p:cNvSpPr txBox="1"/>
          <p:nvPr/>
        </p:nvSpPr>
        <p:spPr>
          <a:xfrm>
            <a:off x="9724323" y="4649499"/>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(-2,4)</a:t>
            </a:r>
          </a:p>
        </p:txBody>
      </p:sp>
      <p:sp>
        <p:nvSpPr>
          <p:cNvPr id="46" name="TextBox 45">
            <a:extLst>
              <a:ext uri="{FF2B5EF4-FFF2-40B4-BE49-F238E27FC236}">
                <a16:creationId xmlns:a16="http://schemas.microsoft.com/office/drawing/2014/main" id="{6B8C8377-BAC2-C8B6-1FC5-C52E63494E72}"/>
              </a:ext>
            </a:extLst>
          </p:cNvPr>
          <p:cNvSpPr txBox="1"/>
          <p:nvPr/>
        </p:nvSpPr>
        <p:spPr>
          <a:xfrm>
            <a:off x="7464622" y="4649499"/>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(2,2)</a:t>
            </a:r>
          </a:p>
        </p:txBody>
      </p:sp>
      <p:sp>
        <p:nvSpPr>
          <p:cNvPr id="47" name="TextBox 46">
            <a:extLst>
              <a:ext uri="{FF2B5EF4-FFF2-40B4-BE49-F238E27FC236}">
                <a16:creationId xmlns:a16="http://schemas.microsoft.com/office/drawing/2014/main" id="{FC0BA182-515F-6524-91C1-CE0A139AB76A}"/>
              </a:ext>
            </a:extLst>
          </p:cNvPr>
          <p:cNvSpPr txBox="1"/>
          <p:nvPr/>
        </p:nvSpPr>
        <p:spPr>
          <a:xfrm>
            <a:off x="9169786" y="3047945"/>
            <a:ext cx="881973" cy="369332"/>
          </a:xfrm>
          <a:prstGeom prst="rect">
            <a:avLst/>
          </a:prstGeom>
          <a:noFill/>
        </p:spPr>
        <p:txBody>
          <a:bodyPr wrap="none" rtlCol="0">
            <a:spAutoFit/>
          </a:bodyPr>
          <a:lstStyle/>
          <a:p>
            <a:r>
              <a:rPr lang="en-AU" dirty="0">
                <a:solidFill>
                  <a:prstClr val="black"/>
                </a:solidFill>
                <a:latin typeface="Calibri" panose="020F0502020204030204"/>
              </a:rPr>
              <a:t>Adviser</a:t>
            </a:r>
          </a:p>
        </p:txBody>
      </p:sp>
      <p:sp>
        <p:nvSpPr>
          <p:cNvPr id="48" name="TextBox 47">
            <a:extLst>
              <a:ext uri="{FF2B5EF4-FFF2-40B4-BE49-F238E27FC236}">
                <a16:creationId xmlns:a16="http://schemas.microsoft.com/office/drawing/2014/main" id="{FFF1F20E-49A7-91EE-FF9B-53E7AD38C5C5}"/>
              </a:ext>
            </a:extLst>
          </p:cNvPr>
          <p:cNvSpPr txBox="1"/>
          <p:nvPr/>
        </p:nvSpPr>
        <p:spPr>
          <a:xfrm>
            <a:off x="8496764" y="2222823"/>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Purchase</a:t>
            </a:r>
          </a:p>
        </p:txBody>
      </p:sp>
      <p:sp>
        <p:nvSpPr>
          <p:cNvPr id="49" name="TextBox 48">
            <a:extLst>
              <a:ext uri="{FF2B5EF4-FFF2-40B4-BE49-F238E27FC236}">
                <a16:creationId xmlns:a16="http://schemas.microsoft.com/office/drawing/2014/main" id="{E8070BE0-1D7D-F5E4-BC52-063A895A34B1}"/>
              </a:ext>
            </a:extLst>
          </p:cNvPr>
          <p:cNvSpPr txBox="1"/>
          <p:nvPr/>
        </p:nvSpPr>
        <p:spPr>
          <a:xfrm>
            <a:off x="9659693" y="3718192"/>
            <a:ext cx="1502399" cy="369332"/>
          </a:xfrm>
          <a:prstGeom prst="rect">
            <a:avLst/>
          </a:prstGeom>
          <a:noFill/>
        </p:spPr>
        <p:txBody>
          <a:bodyPr wrap="none" rtlCol="0">
            <a:spAutoFit/>
          </a:bodyPr>
          <a:lstStyle/>
          <a:p>
            <a:r>
              <a:rPr lang="en-AU" dirty="0">
                <a:solidFill>
                  <a:prstClr val="black"/>
                </a:solidFill>
                <a:latin typeface="Calibri" panose="020F0502020204030204"/>
              </a:rPr>
              <a:t>Bad insurance</a:t>
            </a:r>
          </a:p>
        </p:txBody>
      </p:sp>
      <p:sp>
        <p:nvSpPr>
          <p:cNvPr id="50" name="TextBox 49">
            <a:extLst>
              <a:ext uri="{FF2B5EF4-FFF2-40B4-BE49-F238E27FC236}">
                <a16:creationId xmlns:a16="http://schemas.microsoft.com/office/drawing/2014/main" id="{05052C3D-4266-AAA4-8931-50D8BEE4C6DE}"/>
              </a:ext>
            </a:extLst>
          </p:cNvPr>
          <p:cNvSpPr txBox="1"/>
          <p:nvPr/>
        </p:nvSpPr>
        <p:spPr>
          <a:xfrm>
            <a:off x="6960922" y="3715852"/>
            <a:ext cx="1656287" cy="369332"/>
          </a:xfrm>
          <a:prstGeom prst="rect">
            <a:avLst/>
          </a:prstGeom>
          <a:noFill/>
        </p:spPr>
        <p:txBody>
          <a:bodyPr wrap="none" rtlCol="0">
            <a:spAutoFit/>
          </a:bodyPr>
          <a:lstStyle/>
          <a:p>
            <a:r>
              <a:rPr lang="en-AU" dirty="0">
                <a:solidFill>
                  <a:prstClr val="black"/>
                </a:solidFill>
                <a:latin typeface="Calibri" panose="020F0502020204030204"/>
              </a:rPr>
              <a:t>Good insurance</a:t>
            </a:r>
          </a:p>
        </p:txBody>
      </p:sp>
      <p:sp>
        <p:nvSpPr>
          <p:cNvPr id="2" name="Oval 1">
            <a:extLst>
              <a:ext uri="{FF2B5EF4-FFF2-40B4-BE49-F238E27FC236}">
                <a16:creationId xmlns:a16="http://schemas.microsoft.com/office/drawing/2014/main" id="{3265B61B-079E-EA2B-DC2E-A1A3B8D89269}"/>
              </a:ext>
            </a:extLst>
          </p:cNvPr>
          <p:cNvSpPr/>
          <p:nvPr/>
        </p:nvSpPr>
        <p:spPr>
          <a:xfrm>
            <a:off x="10270312" y="4600165"/>
            <a:ext cx="468000" cy="468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Oval 2">
            <a:extLst>
              <a:ext uri="{FF2B5EF4-FFF2-40B4-BE49-F238E27FC236}">
                <a16:creationId xmlns:a16="http://schemas.microsoft.com/office/drawing/2014/main" id="{F8C83B70-FB97-65B4-F2C6-D04283080CC1}"/>
              </a:ext>
            </a:extLst>
          </p:cNvPr>
          <p:cNvSpPr/>
          <p:nvPr/>
        </p:nvSpPr>
        <p:spPr>
          <a:xfrm>
            <a:off x="6448037" y="3183277"/>
            <a:ext cx="468000" cy="468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842667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18A011-65F5-D956-E601-B5AE1D3237B6}"/>
              </a:ext>
            </a:extLst>
          </p:cNvPr>
          <p:cNvSpPr>
            <a:spLocks noGrp="1"/>
          </p:cNvSpPr>
          <p:nvPr>
            <p:ph type="title"/>
          </p:nvPr>
        </p:nvSpPr>
        <p:spPr/>
        <p:txBody>
          <a:bodyPr/>
          <a:lstStyle/>
          <a:p>
            <a:r>
              <a:rPr lang="en-AU" b="1" spc="-10" dirty="0"/>
              <a:t>Advice</a:t>
            </a:r>
            <a:endParaRPr lang="en-AU" dirty="0"/>
          </a:p>
        </p:txBody>
      </p:sp>
      <mc:AlternateContent xmlns:mc="http://schemas.openxmlformats.org/markup-compatibility/2006" xmlns:a14="http://schemas.microsoft.com/office/drawing/2010/main">
        <mc:Choice Requires="a14">
          <p:sp>
            <p:nvSpPr>
              <p:cNvPr id="9" name="Text Placeholder 8">
                <a:extLst>
                  <a:ext uri="{FF2B5EF4-FFF2-40B4-BE49-F238E27FC236}">
                    <a16:creationId xmlns:a16="http://schemas.microsoft.com/office/drawing/2014/main" id="{22399849-AC98-3688-0E6A-5F8065940A5B}"/>
                  </a:ext>
                </a:extLst>
              </p:cNvPr>
              <p:cNvSpPr>
                <a:spLocks noGrp="1"/>
              </p:cNvSpPr>
              <p:nvPr>
                <p:ph type="body" idx="12"/>
              </p:nvPr>
            </p:nvSpPr>
            <p:spPr>
              <a:xfrm>
                <a:off x="627854" y="1388298"/>
                <a:ext cx="5163329" cy="4081404"/>
              </a:xfrm>
            </p:spPr>
            <p:txBody>
              <a:bodyPr/>
              <a:lstStyle/>
              <a:p>
                <a:pPr>
                  <a:spcAft>
                    <a:spcPts val="1200"/>
                  </a:spcAft>
                  <a:buClr>
                    <a:srgbClr val="0000FF"/>
                  </a:buClr>
                  <a:tabLst>
                    <a:tab pos="319628" algn="l"/>
                  </a:tabLst>
                </a:pPr>
                <a:r>
                  <a:rPr lang="en-AU" dirty="0">
                    <a:cs typeface="Arial"/>
                  </a:rPr>
                  <a:t>Suppose the adviser has social preferences, with a distaste for inequality. If the payoffs </a:t>
                </a:r>
                <a14:m>
                  <m:oMath xmlns:m="http://schemas.openxmlformats.org/officeDocument/2006/math">
                    <m:r>
                      <a:rPr lang="en-AU" i="1" dirty="0" smtClean="0">
                        <a:latin typeface="Cambria Math" panose="02040503050406030204" pitchFamily="18" charset="0"/>
                        <a:cs typeface="Arial"/>
                      </a:rPr>
                      <m:t>𝑥</m:t>
                    </m:r>
                  </m:oMath>
                </a14:m>
                <a:r>
                  <a:rPr lang="en-AU" dirty="0">
                    <a:cs typeface="Arial"/>
                  </a:rPr>
                  <a:t> for Agent A and </a:t>
                </a:r>
                <a14:m>
                  <m:oMath xmlns:m="http://schemas.openxmlformats.org/officeDocument/2006/math">
                    <m:r>
                      <a:rPr lang="en-AU" i="1" dirty="0" smtClean="0">
                        <a:latin typeface="Cambria Math" panose="02040503050406030204" pitchFamily="18" charset="0"/>
                        <a:cs typeface="Arial"/>
                      </a:rPr>
                      <m:t>𝑦</m:t>
                    </m:r>
                  </m:oMath>
                </a14:m>
                <a:r>
                  <a:rPr lang="en-AU" dirty="0">
                    <a:cs typeface="Arial"/>
                  </a:rPr>
                  <a:t> for the adviser are unequal, the adviser experiences a dissatisfaction and their payoff becomes </a:t>
                </a:r>
                <a14:m>
                  <m:oMath xmlns:m="http://schemas.openxmlformats.org/officeDocument/2006/math">
                    <m:r>
                      <a:rPr lang="en-AU" i="1" dirty="0" smtClean="0">
                        <a:latin typeface="Cambria Math" panose="02040503050406030204" pitchFamily="18" charset="0"/>
                        <a:cs typeface="Arial"/>
                      </a:rPr>
                      <m:t>𝑦</m:t>
                    </m:r>
                    <m:r>
                      <a:rPr lang="en-AU" i="1" dirty="0" smtClean="0">
                        <a:latin typeface="Cambria Math" panose="02040503050406030204" pitchFamily="18" charset="0"/>
                        <a:cs typeface="Arial"/>
                      </a:rPr>
                      <m:t>−3</m:t>
                    </m:r>
                  </m:oMath>
                </a14:m>
                <a:r>
                  <a:rPr lang="en-AU" dirty="0">
                    <a:cs typeface="Arial"/>
                  </a:rPr>
                  <a:t>. What would happen to the outcome in this case?</a:t>
                </a:r>
              </a:p>
              <a:p>
                <a:pPr>
                  <a:spcAft>
                    <a:spcPts val="1200"/>
                  </a:spcAft>
                  <a:buClr>
                    <a:srgbClr val="0000FF"/>
                  </a:buClr>
                  <a:tabLst>
                    <a:tab pos="319628" algn="l"/>
                  </a:tabLst>
                </a:pPr>
                <a:r>
                  <a:rPr lang="en-AU" dirty="0">
                    <a:cs typeface="Arial"/>
                  </a:rPr>
                  <a:t>The adviser's payoff for selling the bad insurance is now </a:t>
                </a:r>
                <a14:m>
                  <m:oMath xmlns:m="http://schemas.openxmlformats.org/officeDocument/2006/math">
                    <m:r>
                      <a:rPr lang="en-AU" i="1" dirty="0" smtClean="0">
                        <a:latin typeface="Cambria Math" panose="02040503050406030204" pitchFamily="18" charset="0"/>
                        <a:cs typeface="Arial"/>
                      </a:rPr>
                      <m:t>4−3=1</m:t>
                    </m:r>
                  </m:oMath>
                </a14:m>
                <a:r>
                  <a:rPr lang="en-AU" dirty="0">
                    <a:cs typeface="Arial"/>
                  </a:rPr>
                  <a:t>. This is less than the payoff of 2 they receive for selling good insurance. They will now sell good insurance.</a:t>
                </a:r>
              </a:p>
              <a:p>
                <a:pPr>
                  <a:spcAft>
                    <a:spcPts val="1200"/>
                  </a:spcAft>
                  <a:buClr>
                    <a:srgbClr val="0000FF"/>
                  </a:buClr>
                  <a:tabLst>
                    <a:tab pos="319628" algn="l"/>
                  </a:tabLst>
                </a:pPr>
                <a:r>
                  <a:rPr lang="en-AU" dirty="0">
                    <a:cs typeface="Arial"/>
                  </a:rPr>
                  <a:t>Agent A now has a choice of a payoff of 0 for not purchasing insurance, and 2 for purchasing. They make the purchase.</a:t>
                </a:r>
              </a:p>
            </p:txBody>
          </p:sp>
        </mc:Choice>
        <mc:Fallback xmlns="">
          <p:sp>
            <p:nvSpPr>
              <p:cNvPr id="9" name="Text Placeholder 8">
                <a:extLst>
                  <a:ext uri="{FF2B5EF4-FFF2-40B4-BE49-F238E27FC236}">
                    <a16:creationId xmlns:a16="http://schemas.microsoft.com/office/drawing/2014/main" id="{22399849-AC98-3688-0E6A-5F8065940A5B}"/>
                  </a:ext>
                </a:extLst>
              </p:cNvPr>
              <p:cNvSpPr>
                <a:spLocks noGrp="1" noRot="1" noChangeAspect="1" noMove="1" noResize="1" noEditPoints="1" noAdjustHandles="1" noChangeArrowheads="1" noChangeShapeType="1" noTextEdit="1"/>
              </p:cNvSpPr>
              <p:nvPr>
                <p:ph type="body" idx="12"/>
              </p:nvPr>
            </p:nvSpPr>
            <p:spPr>
              <a:xfrm>
                <a:off x="627854" y="1388298"/>
                <a:ext cx="5163329" cy="4081404"/>
              </a:xfrm>
              <a:blipFill>
                <a:blip r:embed="rId2"/>
                <a:stretch>
                  <a:fillRect l="-980" t="-621" r="-1716"/>
                </a:stretch>
              </a:blipFill>
            </p:spPr>
            <p:txBody>
              <a:bodyPr/>
              <a:lstStyle/>
              <a:p>
                <a:r>
                  <a:rPr lang="en-AU">
                    <a:noFill/>
                  </a:rPr>
                  <a:t> </a:t>
                </a:r>
              </a:p>
            </p:txBody>
          </p:sp>
        </mc:Fallback>
      </mc:AlternateContent>
      <p:cxnSp>
        <p:nvCxnSpPr>
          <p:cNvPr id="36" name="Straight Connector 35">
            <a:extLst>
              <a:ext uri="{FF2B5EF4-FFF2-40B4-BE49-F238E27FC236}">
                <a16:creationId xmlns:a16="http://schemas.microsoft.com/office/drawing/2014/main" id="{B7084AD6-BE77-6133-C856-477AE618BCEE}"/>
              </a:ext>
            </a:extLst>
          </p:cNvPr>
          <p:cNvCxnSpPr/>
          <p:nvPr/>
        </p:nvCxnSpPr>
        <p:spPr>
          <a:xfrm flipH="1">
            <a:off x="6854019" y="1868193"/>
            <a:ext cx="1181337" cy="1419875"/>
          </a:xfrm>
          <a:prstGeom prst="line">
            <a:avLst/>
          </a:prstGeom>
          <a:noFill/>
          <a:ln w="28575" cap="flat" cmpd="sng" algn="ctr">
            <a:solidFill>
              <a:sysClr val="windowText" lastClr="000000"/>
            </a:solidFill>
            <a:prstDash val="solid"/>
            <a:miter lim="800000"/>
          </a:ln>
          <a:effectLst/>
        </p:spPr>
      </p:cxnSp>
      <p:cxnSp>
        <p:nvCxnSpPr>
          <p:cNvPr id="37" name="Straight Connector 36">
            <a:extLst>
              <a:ext uri="{FF2B5EF4-FFF2-40B4-BE49-F238E27FC236}">
                <a16:creationId xmlns:a16="http://schemas.microsoft.com/office/drawing/2014/main" id="{AEA01FE7-9885-9B11-90F7-A19D7D61C26A}"/>
              </a:ext>
            </a:extLst>
          </p:cNvPr>
          <p:cNvCxnSpPr>
            <a:cxnSpLocks/>
          </p:cNvCxnSpPr>
          <p:nvPr/>
        </p:nvCxnSpPr>
        <p:spPr>
          <a:xfrm>
            <a:off x="8035356" y="1868193"/>
            <a:ext cx="1107503" cy="1419875"/>
          </a:xfrm>
          <a:prstGeom prst="line">
            <a:avLst/>
          </a:prstGeom>
          <a:noFill/>
          <a:ln w="28575" cap="flat" cmpd="sng" algn="ctr">
            <a:solidFill>
              <a:sysClr val="windowText" lastClr="000000"/>
            </a:solidFill>
            <a:prstDash val="solid"/>
            <a:miter lim="800000"/>
          </a:ln>
          <a:effectLst/>
        </p:spPr>
      </p:cxnSp>
      <p:cxnSp>
        <p:nvCxnSpPr>
          <p:cNvPr id="38" name="Straight Connector 37">
            <a:extLst>
              <a:ext uri="{FF2B5EF4-FFF2-40B4-BE49-F238E27FC236}">
                <a16:creationId xmlns:a16="http://schemas.microsoft.com/office/drawing/2014/main" id="{8333BAEE-B772-60DA-6079-5A045160F69F}"/>
              </a:ext>
            </a:extLst>
          </p:cNvPr>
          <p:cNvCxnSpPr/>
          <p:nvPr/>
        </p:nvCxnSpPr>
        <p:spPr>
          <a:xfrm flipH="1">
            <a:off x="7961522" y="3288068"/>
            <a:ext cx="1181337" cy="1419875"/>
          </a:xfrm>
          <a:prstGeom prst="line">
            <a:avLst/>
          </a:prstGeom>
          <a:noFill/>
          <a:ln w="28575" cap="flat" cmpd="sng" algn="ctr">
            <a:solidFill>
              <a:sysClr val="windowText" lastClr="000000"/>
            </a:solidFill>
            <a:prstDash val="solid"/>
            <a:miter lim="800000"/>
          </a:ln>
          <a:effectLst/>
        </p:spPr>
      </p:cxnSp>
      <p:cxnSp>
        <p:nvCxnSpPr>
          <p:cNvPr id="39" name="Straight Connector 38">
            <a:extLst>
              <a:ext uri="{FF2B5EF4-FFF2-40B4-BE49-F238E27FC236}">
                <a16:creationId xmlns:a16="http://schemas.microsoft.com/office/drawing/2014/main" id="{0ADEFD4C-ED30-E3E0-664C-11CEF18B3DA5}"/>
              </a:ext>
            </a:extLst>
          </p:cNvPr>
          <p:cNvCxnSpPr>
            <a:cxnSpLocks/>
          </p:cNvCxnSpPr>
          <p:nvPr/>
        </p:nvCxnSpPr>
        <p:spPr>
          <a:xfrm>
            <a:off x="9142859" y="3288068"/>
            <a:ext cx="1107503" cy="1419875"/>
          </a:xfrm>
          <a:prstGeom prst="line">
            <a:avLst/>
          </a:prstGeom>
          <a:noFill/>
          <a:ln w="28575" cap="flat" cmpd="sng" algn="ctr">
            <a:solidFill>
              <a:sysClr val="windowText" lastClr="000000"/>
            </a:solidFill>
            <a:prstDash val="solid"/>
            <a:miter lim="800000"/>
          </a:ln>
          <a:effectLst/>
        </p:spPr>
      </p:cxnSp>
      <p:sp>
        <p:nvSpPr>
          <p:cNvPr id="40" name="Oval 39">
            <a:extLst>
              <a:ext uri="{FF2B5EF4-FFF2-40B4-BE49-F238E27FC236}">
                <a16:creationId xmlns:a16="http://schemas.microsoft.com/office/drawing/2014/main" id="{E4343D74-A797-9A53-D7EE-3F53A3D41527}"/>
              </a:ext>
            </a:extLst>
          </p:cNvPr>
          <p:cNvSpPr/>
          <p:nvPr/>
        </p:nvSpPr>
        <p:spPr>
          <a:xfrm>
            <a:off x="7992760" y="1825596"/>
            <a:ext cx="85192" cy="85193"/>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120780B6-A353-F924-B1DA-15F167ACDF54}"/>
              </a:ext>
            </a:extLst>
          </p:cNvPr>
          <p:cNvSpPr/>
          <p:nvPr/>
        </p:nvSpPr>
        <p:spPr>
          <a:xfrm>
            <a:off x="9100263" y="3245471"/>
            <a:ext cx="85192" cy="85193"/>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42" name="TextBox 41">
            <a:extLst>
              <a:ext uri="{FF2B5EF4-FFF2-40B4-BE49-F238E27FC236}">
                <a16:creationId xmlns:a16="http://schemas.microsoft.com/office/drawing/2014/main" id="{DF7F4A49-DD92-F16B-13E2-FB643DB2C71C}"/>
              </a:ext>
            </a:extLst>
          </p:cNvPr>
          <p:cNvSpPr txBox="1"/>
          <p:nvPr/>
        </p:nvSpPr>
        <p:spPr>
          <a:xfrm>
            <a:off x="7573947" y="1477563"/>
            <a:ext cx="922817" cy="369332"/>
          </a:xfrm>
          <a:prstGeom prst="rect">
            <a:avLst/>
          </a:prstGeom>
          <a:noFill/>
        </p:spPr>
        <p:txBody>
          <a:bodyPr wrap="none" rtlCol="0">
            <a:spAutoFit/>
          </a:bodyPr>
          <a:lstStyle/>
          <a:p>
            <a:r>
              <a:rPr lang="en-AU" dirty="0">
                <a:solidFill>
                  <a:prstClr val="black"/>
                </a:solidFill>
                <a:latin typeface="Calibri" panose="020F0502020204030204"/>
              </a:rPr>
              <a:t>Agent A</a:t>
            </a:r>
          </a:p>
        </p:txBody>
      </p:sp>
      <p:sp>
        <p:nvSpPr>
          <p:cNvPr id="43" name="TextBox 42">
            <a:extLst>
              <a:ext uri="{FF2B5EF4-FFF2-40B4-BE49-F238E27FC236}">
                <a16:creationId xmlns:a16="http://schemas.microsoft.com/office/drawing/2014/main" id="{3C8B68EB-6817-D6B4-3A1B-E213D6FC9EC9}"/>
              </a:ext>
            </a:extLst>
          </p:cNvPr>
          <p:cNvSpPr txBox="1"/>
          <p:nvPr/>
        </p:nvSpPr>
        <p:spPr>
          <a:xfrm>
            <a:off x="6435943" y="2084324"/>
            <a:ext cx="1052077" cy="646331"/>
          </a:xfrm>
          <a:prstGeom prst="rect">
            <a:avLst/>
          </a:prstGeom>
          <a:noFill/>
        </p:spPr>
        <p:txBody>
          <a:bodyPr wrap="square" rtlCol="0">
            <a:spAutoFit/>
          </a:bodyPr>
          <a:lstStyle/>
          <a:p>
            <a:pPr algn="ctr"/>
            <a:r>
              <a:rPr lang="en-AU" dirty="0">
                <a:solidFill>
                  <a:prstClr val="black"/>
                </a:solidFill>
                <a:latin typeface="Calibri" panose="020F0502020204030204"/>
              </a:rPr>
              <a:t>No purchase</a:t>
            </a:r>
          </a:p>
        </p:txBody>
      </p:sp>
      <p:sp>
        <p:nvSpPr>
          <p:cNvPr id="44" name="TextBox 43">
            <a:extLst>
              <a:ext uri="{FF2B5EF4-FFF2-40B4-BE49-F238E27FC236}">
                <a16:creationId xmlns:a16="http://schemas.microsoft.com/office/drawing/2014/main" id="{309816B2-AE72-C17F-79EE-8B3EDFFA5BC6}"/>
              </a:ext>
            </a:extLst>
          </p:cNvPr>
          <p:cNvSpPr txBox="1"/>
          <p:nvPr/>
        </p:nvSpPr>
        <p:spPr>
          <a:xfrm>
            <a:off x="6318776" y="3232611"/>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(0,0)</a:t>
            </a:r>
          </a:p>
        </p:txBody>
      </p:sp>
      <p:sp>
        <p:nvSpPr>
          <p:cNvPr id="45" name="TextBox 44">
            <a:extLst>
              <a:ext uri="{FF2B5EF4-FFF2-40B4-BE49-F238E27FC236}">
                <a16:creationId xmlns:a16="http://schemas.microsoft.com/office/drawing/2014/main" id="{24B5CCD2-B17A-07A6-157B-C8F9547DC9F6}"/>
              </a:ext>
            </a:extLst>
          </p:cNvPr>
          <p:cNvSpPr txBox="1"/>
          <p:nvPr/>
        </p:nvSpPr>
        <p:spPr>
          <a:xfrm>
            <a:off x="9635267" y="4649499"/>
            <a:ext cx="1230189" cy="369332"/>
          </a:xfrm>
          <a:prstGeom prst="rect">
            <a:avLst/>
          </a:prstGeom>
          <a:noFill/>
        </p:spPr>
        <p:txBody>
          <a:bodyPr wrap="square" rtlCol="0">
            <a:spAutoFit/>
          </a:bodyPr>
          <a:lstStyle/>
          <a:p>
            <a:pPr algn="ctr"/>
            <a:r>
              <a:rPr lang="en-AU" dirty="0">
                <a:solidFill>
                  <a:prstClr val="black"/>
                </a:solidFill>
                <a:latin typeface="Calibri" panose="020F0502020204030204"/>
              </a:rPr>
              <a:t>(-2,1)</a:t>
            </a:r>
          </a:p>
        </p:txBody>
      </p:sp>
      <p:sp>
        <p:nvSpPr>
          <p:cNvPr id="46" name="TextBox 45">
            <a:extLst>
              <a:ext uri="{FF2B5EF4-FFF2-40B4-BE49-F238E27FC236}">
                <a16:creationId xmlns:a16="http://schemas.microsoft.com/office/drawing/2014/main" id="{6B8C8377-BAC2-C8B6-1FC5-C52E63494E72}"/>
              </a:ext>
            </a:extLst>
          </p:cNvPr>
          <p:cNvSpPr txBox="1"/>
          <p:nvPr/>
        </p:nvSpPr>
        <p:spPr>
          <a:xfrm>
            <a:off x="7464622" y="4649499"/>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(2,2)</a:t>
            </a:r>
          </a:p>
        </p:txBody>
      </p:sp>
      <p:sp>
        <p:nvSpPr>
          <p:cNvPr id="47" name="TextBox 46">
            <a:extLst>
              <a:ext uri="{FF2B5EF4-FFF2-40B4-BE49-F238E27FC236}">
                <a16:creationId xmlns:a16="http://schemas.microsoft.com/office/drawing/2014/main" id="{FC0BA182-515F-6524-91C1-CE0A139AB76A}"/>
              </a:ext>
            </a:extLst>
          </p:cNvPr>
          <p:cNvSpPr txBox="1"/>
          <p:nvPr/>
        </p:nvSpPr>
        <p:spPr>
          <a:xfrm>
            <a:off x="9169786" y="3047945"/>
            <a:ext cx="881973" cy="369332"/>
          </a:xfrm>
          <a:prstGeom prst="rect">
            <a:avLst/>
          </a:prstGeom>
          <a:noFill/>
        </p:spPr>
        <p:txBody>
          <a:bodyPr wrap="none" rtlCol="0">
            <a:spAutoFit/>
          </a:bodyPr>
          <a:lstStyle/>
          <a:p>
            <a:r>
              <a:rPr lang="en-AU" dirty="0">
                <a:solidFill>
                  <a:prstClr val="black"/>
                </a:solidFill>
                <a:latin typeface="Calibri" panose="020F0502020204030204"/>
              </a:rPr>
              <a:t>Adviser</a:t>
            </a:r>
          </a:p>
        </p:txBody>
      </p:sp>
      <p:sp>
        <p:nvSpPr>
          <p:cNvPr id="48" name="TextBox 47">
            <a:extLst>
              <a:ext uri="{FF2B5EF4-FFF2-40B4-BE49-F238E27FC236}">
                <a16:creationId xmlns:a16="http://schemas.microsoft.com/office/drawing/2014/main" id="{FFF1F20E-49A7-91EE-FF9B-53E7AD38C5C5}"/>
              </a:ext>
            </a:extLst>
          </p:cNvPr>
          <p:cNvSpPr txBox="1"/>
          <p:nvPr/>
        </p:nvSpPr>
        <p:spPr>
          <a:xfrm>
            <a:off x="8496764" y="2222823"/>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Purchase</a:t>
            </a:r>
          </a:p>
        </p:txBody>
      </p:sp>
      <p:sp>
        <p:nvSpPr>
          <p:cNvPr id="49" name="TextBox 48">
            <a:extLst>
              <a:ext uri="{FF2B5EF4-FFF2-40B4-BE49-F238E27FC236}">
                <a16:creationId xmlns:a16="http://schemas.microsoft.com/office/drawing/2014/main" id="{E8070BE0-1D7D-F5E4-BC52-063A895A34B1}"/>
              </a:ext>
            </a:extLst>
          </p:cNvPr>
          <p:cNvSpPr txBox="1"/>
          <p:nvPr/>
        </p:nvSpPr>
        <p:spPr>
          <a:xfrm>
            <a:off x="9659693" y="3718192"/>
            <a:ext cx="1502399" cy="369332"/>
          </a:xfrm>
          <a:prstGeom prst="rect">
            <a:avLst/>
          </a:prstGeom>
          <a:noFill/>
        </p:spPr>
        <p:txBody>
          <a:bodyPr wrap="none" rtlCol="0">
            <a:spAutoFit/>
          </a:bodyPr>
          <a:lstStyle/>
          <a:p>
            <a:r>
              <a:rPr lang="en-AU" dirty="0">
                <a:solidFill>
                  <a:prstClr val="black"/>
                </a:solidFill>
                <a:latin typeface="Calibri" panose="020F0502020204030204"/>
              </a:rPr>
              <a:t>Bad insurance</a:t>
            </a:r>
          </a:p>
        </p:txBody>
      </p:sp>
      <p:sp>
        <p:nvSpPr>
          <p:cNvPr id="50" name="TextBox 49">
            <a:extLst>
              <a:ext uri="{FF2B5EF4-FFF2-40B4-BE49-F238E27FC236}">
                <a16:creationId xmlns:a16="http://schemas.microsoft.com/office/drawing/2014/main" id="{05052C3D-4266-AAA4-8931-50D8BEE4C6DE}"/>
              </a:ext>
            </a:extLst>
          </p:cNvPr>
          <p:cNvSpPr txBox="1"/>
          <p:nvPr/>
        </p:nvSpPr>
        <p:spPr>
          <a:xfrm>
            <a:off x="6960922" y="3715852"/>
            <a:ext cx="1656287" cy="369332"/>
          </a:xfrm>
          <a:prstGeom prst="rect">
            <a:avLst/>
          </a:prstGeom>
          <a:noFill/>
        </p:spPr>
        <p:txBody>
          <a:bodyPr wrap="none" rtlCol="0">
            <a:spAutoFit/>
          </a:bodyPr>
          <a:lstStyle/>
          <a:p>
            <a:r>
              <a:rPr lang="en-AU" dirty="0">
                <a:solidFill>
                  <a:prstClr val="black"/>
                </a:solidFill>
                <a:latin typeface="Calibri" panose="020F0502020204030204"/>
              </a:rPr>
              <a:t>Good insurance</a:t>
            </a:r>
          </a:p>
        </p:txBody>
      </p:sp>
      <p:sp>
        <p:nvSpPr>
          <p:cNvPr id="4" name="Oval 3">
            <a:extLst>
              <a:ext uri="{FF2B5EF4-FFF2-40B4-BE49-F238E27FC236}">
                <a16:creationId xmlns:a16="http://schemas.microsoft.com/office/drawing/2014/main" id="{34D02606-6F50-ABB5-045A-94564CA55035}"/>
              </a:ext>
            </a:extLst>
          </p:cNvPr>
          <p:cNvSpPr/>
          <p:nvPr/>
        </p:nvSpPr>
        <p:spPr>
          <a:xfrm>
            <a:off x="7984311" y="4600165"/>
            <a:ext cx="468000" cy="468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a:extLst>
              <a:ext uri="{FF2B5EF4-FFF2-40B4-BE49-F238E27FC236}">
                <a16:creationId xmlns:a16="http://schemas.microsoft.com/office/drawing/2014/main" id="{F41A4EAA-7DBB-B892-B625-549CBDEA20A3}"/>
              </a:ext>
            </a:extLst>
          </p:cNvPr>
          <p:cNvSpPr/>
          <p:nvPr/>
        </p:nvSpPr>
        <p:spPr>
          <a:xfrm>
            <a:off x="7536483" y="4599575"/>
            <a:ext cx="468000" cy="468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92882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18A011-65F5-D956-E601-B5AE1D3237B6}"/>
              </a:ext>
            </a:extLst>
          </p:cNvPr>
          <p:cNvSpPr>
            <a:spLocks noGrp="1"/>
          </p:cNvSpPr>
          <p:nvPr>
            <p:ph type="title"/>
          </p:nvPr>
        </p:nvSpPr>
        <p:spPr/>
        <p:txBody>
          <a:bodyPr/>
          <a:lstStyle/>
          <a:p>
            <a:r>
              <a:rPr lang="en-AU" b="1" spc="-10" dirty="0"/>
              <a:t>Advice</a:t>
            </a:r>
            <a:endParaRPr lang="en-AU" dirty="0"/>
          </a:p>
        </p:txBody>
      </p:sp>
      <p:sp>
        <p:nvSpPr>
          <p:cNvPr id="9" name="Text Placeholder 8">
            <a:extLst>
              <a:ext uri="{FF2B5EF4-FFF2-40B4-BE49-F238E27FC236}">
                <a16:creationId xmlns:a16="http://schemas.microsoft.com/office/drawing/2014/main" id="{22399849-AC98-3688-0E6A-5F8065940A5B}"/>
              </a:ext>
            </a:extLst>
          </p:cNvPr>
          <p:cNvSpPr>
            <a:spLocks noGrp="1"/>
          </p:cNvSpPr>
          <p:nvPr>
            <p:ph type="body" idx="12"/>
          </p:nvPr>
        </p:nvSpPr>
        <p:spPr>
          <a:xfrm>
            <a:off x="627854" y="1388298"/>
            <a:ext cx="5163329" cy="4081404"/>
          </a:xfrm>
        </p:spPr>
        <p:txBody>
          <a:bodyPr/>
          <a:lstStyle/>
          <a:p>
            <a:pPr>
              <a:spcAft>
                <a:spcPts val="1200"/>
              </a:spcAft>
              <a:buClr>
                <a:srgbClr val="0000FF"/>
              </a:buClr>
              <a:tabLst>
                <a:tab pos="319628" algn="l"/>
              </a:tabLst>
            </a:pPr>
            <a:r>
              <a:rPr lang="en-AU" dirty="0">
                <a:cs typeface="Arial"/>
              </a:rPr>
              <a:t>Suppose now that Agent A can complain to the regulator if they are sold bad insurance. If Agent A is successful, they can cancel the insurance but would suffer a cost of -3 due to the effort involved. Would this change the outcome of the game?</a:t>
            </a:r>
          </a:p>
        </p:txBody>
      </p:sp>
      <p:cxnSp>
        <p:nvCxnSpPr>
          <p:cNvPr id="28" name="Straight Connector 27">
            <a:extLst>
              <a:ext uri="{FF2B5EF4-FFF2-40B4-BE49-F238E27FC236}">
                <a16:creationId xmlns:a16="http://schemas.microsoft.com/office/drawing/2014/main" id="{490F987C-5BCB-4DC6-E699-CE155B573CB6}"/>
              </a:ext>
            </a:extLst>
          </p:cNvPr>
          <p:cNvCxnSpPr/>
          <p:nvPr/>
        </p:nvCxnSpPr>
        <p:spPr>
          <a:xfrm flipH="1">
            <a:off x="6298561" y="1370120"/>
            <a:ext cx="1181337" cy="1419875"/>
          </a:xfrm>
          <a:prstGeom prst="line">
            <a:avLst/>
          </a:prstGeom>
          <a:noFill/>
          <a:ln w="28575" cap="flat" cmpd="sng" algn="ctr">
            <a:solidFill>
              <a:sysClr val="windowText" lastClr="000000"/>
            </a:solidFill>
            <a:prstDash val="solid"/>
            <a:miter lim="800000"/>
          </a:ln>
          <a:effectLst/>
        </p:spPr>
      </p:cxnSp>
      <p:cxnSp>
        <p:nvCxnSpPr>
          <p:cNvPr id="29" name="Straight Connector 28">
            <a:extLst>
              <a:ext uri="{FF2B5EF4-FFF2-40B4-BE49-F238E27FC236}">
                <a16:creationId xmlns:a16="http://schemas.microsoft.com/office/drawing/2014/main" id="{556886EE-1DF8-FCBD-F51B-6C08E8A2CE7D}"/>
              </a:ext>
            </a:extLst>
          </p:cNvPr>
          <p:cNvCxnSpPr>
            <a:cxnSpLocks/>
          </p:cNvCxnSpPr>
          <p:nvPr/>
        </p:nvCxnSpPr>
        <p:spPr>
          <a:xfrm>
            <a:off x="7479898" y="1370120"/>
            <a:ext cx="1107503" cy="1419875"/>
          </a:xfrm>
          <a:prstGeom prst="line">
            <a:avLst/>
          </a:prstGeom>
          <a:noFill/>
          <a:ln w="28575" cap="flat" cmpd="sng" algn="ctr">
            <a:solidFill>
              <a:sysClr val="windowText" lastClr="000000"/>
            </a:solidFill>
            <a:prstDash val="solid"/>
            <a:miter lim="800000"/>
          </a:ln>
          <a:effectLst/>
        </p:spPr>
      </p:cxnSp>
      <p:cxnSp>
        <p:nvCxnSpPr>
          <p:cNvPr id="30" name="Straight Connector 29">
            <a:extLst>
              <a:ext uri="{FF2B5EF4-FFF2-40B4-BE49-F238E27FC236}">
                <a16:creationId xmlns:a16="http://schemas.microsoft.com/office/drawing/2014/main" id="{52E24778-C5C9-BEF5-3613-C65E0967D87A}"/>
              </a:ext>
            </a:extLst>
          </p:cNvPr>
          <p:cNvCxnSpPr/>
          <p:nvPr/>
        </p:nvCxnSpPr>
        <p:spPr>
          <a:xfrm flipH="1">
            <a:off x="7406064" y="2789995"/>
            <a:ext cx="1181337" cy="1419875"/>
          </a:xfrm>
          <a:prstGeom prst="line">
            <a:avLst/>
          </a:prstGeom>
          <a:noFill/>
          <a:ln w="28575" cap="flat" cmpd="sng" algn="ctr">
            <a:solidFill>
              <a:sysClr val="windowText" lastClr="000000"/>
            </a:solidFill>
            <a:prstDash val="solid"/>
            <a:miter lim="800000"/>
          </a:ln>
          <a:effectLst/>
        </p:spPr>
      </p:cxnSp>
      <p:cxnSp>
        <p:nvCxnSpPr>
          <p:cNvPr id="31" name="Straight Connector 30">
            <a:extLst>
              <a:ext uri="{FF2B5EF4-FFF2-40B4-BE49-F238E27FC236}">
                <a16:creationId xmlns:a16="http://schemas.microsoft.com/office/drawing/2014/main" id="{A63FBBF4-2C03-B146-2767-A14804122BBC}"/>
              </a:ext>
            </a:extLst>
          </p:cNvPr>
          <p:cNvCxnSpPr>
            <a:cxnSpLocks/>
          </p:cNvCxnSpPr>
          <p:nvPr/>
        </p:nvCxnSpPr>
        <p:spPr>
          <a:xfrm>
            <a:off x="8587401" y="2789995"/>
            <a:ext cx="1107503" cy="1419875"/>
          </a:xfrm>
          <a:prstGeom prst="line">
            <a:avLst/>
          </a:prstGeom>
          <a:noFill/>
          <a:ln w="28575" cap="flat" cmpd="sng" algn="ctr">
            <a:solidFill>
              <a:sysClr val="windowText" lastClr="000000"/>
            </a:solidFill>
            <a:prstDash val="solid"/>
            <a:miter lim="800000"/>
          </a:ln>
          <a:effectLst/>
        </p:spPr>
      </p:cxnSp>
      <p:sp>
        <p:nvSpPr>
          <p:cNvPr id="32" name="Oval 31">
            <a:extLst>
              <a:ext uri="{FF2B5EF4-FFF2-40B4-BE49-F238E27FC236}">
                <a16:creationId xmlns:a16="http://schemas.microsoft.com/office/drawing/2014/main" id="{EC86C543-6EDA-9AA8-5FFD-E40D23FC0375}"/>
              </a:ext>
            </a:extLst>
          </p:cNvPr>
          <p:cNvSpPr/>
          <p:nvPr/>
        </p:nvSpPr>
        <p:spPr>
          <a:xfrm>
            <a:off x="7437302" y="1327523"/>
            <a:ext cx="85192" cy="85193"/>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12E2DFB1-136F-CBFE-1D4B-AA14D98A2383}"/>
              </a:ext>
            </a:extLst>
          </p:cNvPr>
          <p:cNvSpPr/>
          <p:nvPr/>
        </p:nvSpPr>
        <p:spPr>
          <a:xfrm>
            <a:off x="8544805" y="2747398"/>
            <a:ext cx="85192" cy="85193"/>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15AE03FC-4090-E02B-5A28-7B1227EA79DC}"/>
              </a:ext>
            </a:extLst>
          </p:cNvPr>
          <p:cNvSpPr txBox="1"/>
          <p:nvPr/>
        </p:nvSpPr>
        <p:spPr>
          <a:xfrm>
            <a:off x="7018489" y="979490"/>
            <a:ext cx="922817" cy="369332"/>
          </a:xfrm>
          <a:prstGeom prst="rect">
            <a:avLst/>
          </a:prstGeom>
          <a:noFill/>
        </p:spPr>
        <p:txBody>
          <a:bodyPr wrap="none" rtlCol="0">
            <a:spAutoFit/>
          </a:bodyPr>
          <a:lstStyle/>
          <a:p>
            <a:r>
              <a:rPr lang="en-AU" dirty="0">
                <a:solidFill>
                  <a:prstClr val="black"/>
                </a:solidFill>
                <a:latin typeface="Calibri" panose="020F0502020204030204"/>
              </a:rPr>
              <a:t>Agent A</a:t>
            </a:r>
          </a:p>
        </p:txBody>
      </p:sp>
      <p:sp>
        <p:nvSpPr>
          <p:cNvPr id="35" name="TextBox 34">
            <a:extLst>
              <a:ext uri="{FF2B5EF4-FFF2-40B4-BE49-F238E27FC236}">
                <a16:creationId xmlns:a16="http://schemas.microsoft.com/office/drawing/2014/main" id="{F51D9630-A2F8-439E-A8EC-66A09442CDA1}"/>
              </a:ext>
            </a:extLst>
          </p:cNvPr>
          <p:cNvSpPr txBox="1"/>
          <p:nvPr/>
        </p:nvSpPr>
        <p:spPr>
          <a:xfrm>
            <a:off x="5880485" y="1586251"/>
            <a:ext cx="1052077" cy="646331"/>
          </a:xfrm>
          <a:prstGeom prst="rect">
            <a:avLst/>
          </a:prstGeom>
          <a:noFill/>
        </p:spPr>
        <p:txBody>
          <a:bodyPr wrap="square" rtlCol="0">
            <a:spAutoFit/>
          </a:bodyPr>
          <a:lstStyle/>
          <a:p>
            <a:pPr algn="ctr"/>
            <a:r>
              <a:rPr lang="en-AU" dirty="0">
                <a:solidFill>
                  <a:prstClr val="black"/>
                </a:solidFill>
                <a:latin typeface="Calibri" panose="020F0502020204030204"/>
              </a:rPr>
              <a:t>No purchase</a:t>
            </a:r>
          </a:p>
        </p:txBody>
      </p:sp>
      <p:sp>
        <p:nvSpPr>
          <p:cNvPr id="51" name="TextBox 50">
            <a:extLst>
              <a:ext uri="{FF2B5EF4-FFF2-40B4-BE49-F238E27FC236}">
                <a16:creationId xmlns:a16="http://schemas.microsoft.com/office/drawing/2014/main" id="{48BE8120-911E-ADE6-694C-120E423508E0}"/>
              </a:ext>
            </a:extLst>
          </p:cNvPr>
          <p:cNvSpPr txBox="1"/>
          <p:nvPr/>
        </p:nvSpPr>
        <p:spPr>
          <a:xfrm>
            <a:off x="5763318" y="2734538"/>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(0,0)</a:t>
            </a:r>
          </a:p>
        </p:txBody>
      </p:sp>
      <p:sp>
        <p:nvSpPr>
          <p:cNvPr id="52" name="TextBox 51">
            <a:extLst>
              <a:ext uri="{FF2B5EF4-FFF2-40B4-BE49-F238E27FC236}">
                <a16:creationId xmlns:a16="http://schemas.microsoft.com/office/drawing/2014/main" id="{660572FE-6065-5AAF-B18D-701E75F255DA}"/>
              </a:ext>
            </a:extLst>
          </p:cNvPr>
          <p:cNvSpPr txBox="1"/>
          <p:nvPr/>
        </p:nvSpPr>
        <p:spPr>
          <a:xfrm>
            <a:off x="8614328" y="2549872"/>
            <a:ext cx="881973" cy="369332"/>
          </a:xfrm>
          <a:prstGeom prst="rect">
            <a:avLst/>
          </a:prstGeom>
          <a:noFill/>
        </p:spPr>
        <p:txBody>
          <a:bodyPr wrap="none" rtlCol="0">
            <a:spAutoFit/>
          </a:bodyPr>
          <a:lstStyle/>
          <a:p>
            <a:r>
              <a:rPr lang="en-AU" dirty="0">
                <a:solidFill>
                  <a:prstClr val="black"/>
                </a:solidFill>
                <a:latin typeface="Calibri" panose="020F0502020204030204"/>
              </a:rPr>
              <a:t>Adviser</a:t>
            </a:r>
          </a:p>
        </p:txBody>
      </p:sp>
      <p:sp>
        <p:nvSpPr>
          <p:cNvPr id="53" name="TextBox 52">
            <a:extLst>
              <a:ext uri="{FF2B5EF4-FFF2-40B4-BE49-F238E27FC236}">
                <a16:creationId xmlns:a16="http://schemas.microsoft.com/office/drawing/2014/main" id="{A5413F2A-5143-FFE3-A862-57E2BD5D2FB7}"/>
              </a:ext>
            </a:extLst>
          </p:cNvPr>
          <p:cNvSpPr txBox="1"/>
          <p:nvPr/>
        </p:nvSpPr>
        <p:spPr>
          <a:xfrm>
            <a:off x="7941306" y="1724750"/>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Purchase</a:t>
            </a:r>
          </a:p>
        </p:txBody>
      </p:sp>
      <p:cxnSp>
        <p:nvCxnSpPr>
          <p:cNvPr id="54" name="Straight Connector 53">
            <a:extLst>
              <a:ext uri="{FF2B5EF4-FFF2-40B4-BE49-F238E27FC236}">
                <a16:creationId xmlns:a16="http://schemas.microsoft.com/office/drawing/2014/main" id="{CD38F3E4-ABC8-7E5D-6E89-0870F0E4477D}"/>
              </a:ext>
            </a:extLst>
          </p:cNvPr>
          <p:cNvCxnSpPr/>
          <p:nvPr/>
        </p:nvCxnSpPr>
        <p:spPr>
          <a:xfrm flipH="1">
            <a:off x="8513567" y="4180670"/>
            <a:ext cx="1181337" cy="1419875"/>
          </a:xfrm>
          <a:prstGeom prst="line">
            <a:avLst/>
          </a:prstGeom>
          <a:noFill/>
          <a:ln w="28575" cap="flat" cmpd="sng" algn="ctr">
            <a:solidFill>
              <a:sysClr val="windowText" lastClr="000000"/>
            </a:solidFill>
            <a:prstDash val="solid"/>
            <a:miter lim="800000"/>
          </a:ln>
          <a:effectLst/>
        </p:spPr>
      </p:cxnSp>
      <p:cxnSp>
        <p:nvCxnSpPr>
          <p:cNvPr id="55" name="Straight Connector 54">
            <a:extLst>
              <a:ext uri="{FF2B5EF4-FFF2-40B4-BE49-F238E27FC236}">
                <a16:creationId xmlns:a16="http://schemas.microsoft.com/office/drawing/2014/main" id="{AC7E5009-FE91-942E-026E-D3DC795F4C5F}"/>
              </a:ext>
            </a:extLst>
          </p:cNvPr>
          <p:cNvCxnSpPr>
            <a:cxnSpLocks/>
          </p:cNvCxnSpPr>
          <p:nvPr/>
        </p:nvCxnSpPr>
        <p:spPr>
          <a:xfrm>
            <a:off x="9694904" y="4180670"/>
            <a:ext cx="1107503" cy="1419875"/>
          </a:xfrm>
          <a:prstGeom prst="line">
            <a:avLst/>
          </a:prstGeom>
          <a:noFill/>
          <a:ln w="28575" cap="flat" cmpd="sng" algn="ctr">
            <a:solidFill>
              <a:sysClr val="windowText" lastClr="000000"/>
            </a:solidFill>
            <a:prstDash val="solid"/>
            <a:miter lim="800000"/>
          </a:ln>
          <a:effectLst/>
        </p:spPr>
      </p:cxnSp>
      <p:sp>
        <p:nvSpPr>
          <p:cNvPr id="56" name="TextBox 55">
            <a:extLst>
              <a:ext uri="{FF2B5EF4-FFF2-40B4-BE49-F238E27FC236}">
                <a16:creationId xmlns:a16="http://schemas.microsoft.com/office/drawing/2014/main" id="{96E235D5-612B-0521-06D9-8207EAA3B76C}"/>
              </a:ext>
            </a:extLst>
          </p:cNvPr>
          <p:cNvSpPr txBox="1"/>
          <p:nvPr/>
        </p:nvSpPr>
        <p:spPr>
          <a:xfrm>
            <a:off x="7980218" y="5553998"/>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(-3,0)</a:t>
            </a:r>
          </a:p>
        </p:txBody>
      </p:sp>
      <p:sp>
        <p:nvSpPr>
          <p:cNvPr id="57" name="TextBox 56">
            <a:extLst>
              <a:ext uri="{FF2B5EF4-FFF2-40B4-BE49-F238E27FC236}">
                <a16:creationId xmlns:a16="http://schemas.microsoft.com/office/drawing/2014/main" id="{796626DF-5657-C2C7-C8AE-D04B4340C0B1}"/>
              </a:ext>
            </a:extLst>
          </p:cNvPr>
          <p:cNvSpPr txBox="1"/>
          <p:nvPr/>
        </p:nvSpPr>
        <p:spPr>
          <a:xfrm>
            <a:off x="10245546" y="5553998"/>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(-2,4)</a:t>
            </a:r>
          </a:p>
        </p:txBody>
      </p:sp>
      <p:sp>
        <p:nvSpPr>
          <p:cNvPr id="58" name="TextBox 57">
            <a:extLst>
              <a:ext uri="{FF2B5EF4-FFF2-40B4-BE49-F238E27FC236}">
                <a16:creationId xmlns:a16="http://schemas.microsoft.com/office/drawing/2014/main" id="{A996F964-9D6E-6A0D-8AAA-B29026C904CD}"/>
              </a:ext>
            </a:extLst>
          </p:cNvPr>
          <p:cNvSpPr txBox="1"/>
          <p:nvPr/>
        </p:nvSpPr>
        <p:spPr>
          <a:xfrm>
            <a:off x="9715226" y="3979012"/>
            <a:ext cx="922817" cy="369332"/>
          </a:xfrm>
          <a:prstGeom prst="rect">
            <a:avLst/>
          </a:prstGeom>
          <a:noFill/>
        </p:spPr>
        <p:txBody>
          <a:bodyPr wrap="none" rtlCol="0">
            <a:spAutoFit/>
          </a:bodyPr>
          <a:lstStyle/>
          <a:p>
            <a:r>
              <a:rPr lang="en-AU" dirty="0">
                <a:solidFill>
                  <a:prstClr val="black"/>
                </a:solidFill>
                <a:latin typeface="Calibri" panose="020F0502020204030204"/>
              </a:rPr>
              <a:t>Agent A</a:t>
            </a:r>
          </a:p>
        </p:txBody>
      </p:sp>
      <p:sp>
        <p:nvSpPr>
          <p:cNvPr id="59" name="TextBox 58">
            <a:extLst>
              <a:ext uri="{FF2B5EF4-FFF2-40B4-BE49-F238E27FC236}">
                <a16:creationId xmlns:a16="http://schemas.microsoft.com/office/drawing/2014/main" id="{C79F7AC7-D0FD-F190-E42F-513FFCB0A5EA}"/>
              </a:ext>
            </a:extLst>
          </p:cNvPr>
          <p:cNvSpPr txBox="1"/>
          <p:nvPr/>
        </p:nvSpPr>
        <p:spPr>
          <a:xfrm>
            <a:off x="8061751" y="4581839"/>
            <a:ext cx="1074333" cy="369332"/>
          </a:xfrm>
          <a:prstGeom prst="rect">
            <a:avLst/>
          </a:prstGeom>
          <a:noFill/>
        </p:spPr>
        <p:txBody>
          <a:bodyPr wrap="none" rtlCol="0">
            <a:spAutoFit/>
          </a:bodyPr>
          <a:lstStyle/>
          <a:p>
            <a:r>
              <a:rPr lang="en-AU" dirty="0">
                <a:solidFill>
                  <a:prstClr val="black"/>
                </a:solidFill>
                <a:latin typeface="Calibri" panose="020F0502020204030204"/>
              </a:rPr>
              <a:t>Complain</a:t>
            </a:r>
          </a:p>
        </p:txBody>
      </p:sp>
      <p:sp>
        <p:nvSpPr>
          <p:cNvPr id="60" name="Oval 59">
            <a:extLst>
              <a:ext uri="{FF2B5EF4-FFF2-40B4-BE49-F238E27FC236}">
                <a16:creationId xmlns:a16="http://schemas.microsoft.com/office/drawing/2014/main" id="{075719A2-AB09-42F3-BA54-449294EEB0CD}"/>
              </a:ext>
            </a:extLst>
          </p:cNvPr>
          <p:cNvSpPr/>
          <p:nvPr/>
        </p:nvSpPr>
        <p:spPr>
          <a:xfrm>
            <a:off x="9651597" y="4148148"/>
            <a:ext cx="85192" cy="85193"/>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46520D6D-ABE1-6196-B2D2-E703CED56775}"/>
              </a:ext>
            </a:extLst>
          </p:cNvPr>
          <p:cNvSpPr txBox="1"/>
          <p:nvPr/>
        </p:nvSpPr>
        <p:spPr>
          <a:xfrm>
            <a:off x="10248655" y="4581839"/>
            <a:ext cx="1447512" cy="369332"/>
          </a:xfrm>
          <a:prstGeom prst="rect">
            <a:avLst/>
          </a:prstGeom>
          <a:noFill/>
        </p:spPr>
        <p:txBody>
          <a:bodyPr wrap="none" rtlCol="0">
            <a:spAutoFit/>
          </a:bodyPr>
          <a:lstStyle/>
          <a:p>
            <a:r>
              <a:rPr lang="en-AU" dirty="0">
                <a:solidFill>
                  <a:prstClr val="black"/>
                </a:solidFill>
                <a:latin typeface="Calibri" panose="020F0502020204030204"/>
              </a:rPr>
              <a:t>Not complain</a:t>
            </a:r>
          </a:p>
        </p:txBody>
      </p:sp>
      <p:sp>
        <p:nvSpPr>
          <p:cNvPr id="62" name="TextBox 61">
            <a:extLst>
              <a:ext uri="{FF2B5EF4-FFF2-40B4-BE49-F238E27FC236}">
                <a16:creationId xmlns:a16="http://schemas.microsoft.com/office/drawing/2014/main" id="{3F12A84C-744A-96A2-68DF-D29B676780C5}"/>
              </a:ext>
            </a:extLst>
          </p:cNvPr>
          <p:cNvSpPr txBox="1"/>
          <p:nvPr/>
        </p:nvSpPr>
        <p:spPr>
          <a:xfrm>
            <a:off x="6909164" y="4151426"/>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(2,2)</a:t>
            </a:r>
          </a:p>
        </p:txBody>
      </p:sp>
      <p:sp>
        <p:nvSpPr>
          <p:cNvPr id="63" name="TextBox 62">
            <a:extLst>
              <a:ext uri="{FF2B5EF4-FFF2-40B4-BE49-F238E27FC236}">
                <a16:creationId xmlns:a16="http://schemas.microsoft.com/office/drawing/2014/main" id="{DC858FBE-DCC1-C84E-41B2-313754A8D2F4}"/>
              </a:ext>
            </a:extLst>
          </p:cNvPr>
          <p:cNvSpPr txBox="1"/>
          <p:nvPr/>
        </p:nvSpPr>
        <p:spPr>
          <a:xfrm>
            <a:off x="9104235" y="3220119"/>
            <a:ext cx="1502399" cy="369332"/>
          </a:xfrm>
          <a:prstGeom prst="rect">
            <a:avLst/>
          </a:prstGeom>
          <a:noFill/>
        </p:spPr>
        <p:txBody>
          <a:bodyPr wrap="none" rtlCol="0">
            <a:spAutoFit/>
          </a:bodyPr>
          <a:lstStyle/>
          <a:p>
            <a:r>
              <a:rPr lang="en-AU" dirty="0">
                <a:solidFill>
                  <a:prstClr val="black"/>
                </a:solidFill>
                <a:latin typeface="Calibri" panose="020F0502020204030204"/>
              </a:rPr>
              <a:t>Bad insurance</a:t>
            </a:r>
          </a:p>
        </p:txBody>
      </p:sp>
      <p:sp>
        <p:nvSpPr>
          <p:cNvPr id="64" name="TextBox 63">
            <a:extLst>
              <a:ext uri="{FF2B5EF4-FFF2-40B4-BE49-F238E27FC236}">
                <a16:creationId xmlns:a16="http://schemas.microsoft.com/office/drawing/2014/main" id="{06E560C9-13AA-47E8-D778-3215C125D804}"/>
              </a:ext>
            </a:extLst>
          </p:cNvPr>
          <p:cNvSpPr txBox="1"/>
          <p:nvPr/>
        </p:nvSpPr>
        <p:spPr>
          <a:xfrm>
            <a:off x="6405464" y="3217779"/>
            <a:ext cx="1656287" cy="369332"/>
          </a:xfrm>
          <a:prstGeom prst="rect">
            <a:avLst/>
          </a:prstGeom>
          <a:noFill/>
        </p:spPr>
        <p:txBody>
          <a:bodyPr wrap="none" rtlCol="0">
            <a:spAutoFit/>
          </a:bodyPr>
          <a:lstStyle/>
          <a:p>
            <a:r>
              <a:rPr lang="en-AU" dirty="0">
                <a:solidFill>
                  <a:prstClr val="black"/>
                </a:solidFill>
                <a:latin typeface="Calibri" panose="020F0502020204030204"/>
              </a:rPr>
              <a:t>Good insurance</a:t>
            </a:r>
          </a:p>
        </p:txBody>
      </p:sp>
    </p:spTree>
    <p:extLst>
      <p:ext uri="{BB962C8B-B14F-4D97-AF65-F5344CB8AC3E}">
        <p14:creationId xmlns:p14="http://schemas.microsoft.com/office/powerpoint/2010/main" val="2960392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18A011-65F5-D956-E601-B5AE1D3237B6}"/>
              </a:ext>
            </a:extLst>
          </p:cNvPr>
          <p:cNvSpPr>
            <a:spLocks noGrp="1"/>
          </p:cNvSpPr>
          <p:nvPr>
            <p:ph type="title"/>
          </p:nvPr>
        </p:nvSpPr>
        <p:spPr/>
        <p:txBody>
          <a:bodyPr/>
          <a:lstStyle/>
          <a:p>
            <a:r>
              <a:rPr lang="en-AU" b="1" spc="-10" dirty="0"/>
              <a:t>Advice</a:t>
            </a:r>
            <a:endParaRPr lang="en-AU" dirty="0"/>
          </a:p>
        </p:txBody>
      </p:sp>
      <p:sp>
        <p:nvSpPr>
          <p:cNvPr id="9" name="Text Placeholder 8">
            <a:extLst>
              <a:ext uri="{FF2B5EF4-FFF2-40B4-BE49-F238E27FC236}">
                <a16:creationId xmlns:a16="http://schemas.microsoft.com/office/drawing/2014/main" id="{22399849-AC98-3688-0E6A-5F8065940A5B}"/>
              </a:ext>
            </a:extLst>
          </p:cNvPr>
          <p:cNvSpPr>
            <a:spLocks noGrp="1"/>
          </p:cNvSpPr>
          <p:nvPr>
            <p:ph type="body" idx="12"/>
          </p:nvPr>
        </p:nvSpPr>
        <p:spPr>
          <a:xfrm>
            <a:off x="627854" y="1388298"/>
            <a:ext cx="5163329" cy="4081404"/>
          </a:xfrm>
        </p:spPr>
        <p:txBody>
          <a:bodyPr/>
          <a:lstStyle/>
          <a:p>
            <a:pPr>
              <a:spcAft>
                <a:spcPts val="1200"/>
              </a:spcAft>
              <a:buClr>
                <a:srgbClr val="0000FF"/>
              </a:buClr>
              <a:tabLst>
                <a:tab pos="319628" algn="l"/>
              </a:tabLst>
            </a:pPr>
            <a:r>
              <a:rPr lang="en-AU" dirty="0">
                <a:cs typeface="Arial"/>
              </a:rPr>
              <a:t>Working by backward induction:</a:t>
            </a:r>
          </a:p>
          <a:p>
            <a:pPr>
              <a:spcAft>
                <a:spcPts val="1200"/>
              </a:spcAft>
              <a:buClr>
                <a:srgbClr val="0000FF"/>
              </a:buClr>
              <a:tabLst>
                <a:tab pos="319628" algn="l"/>
              </a:tabLst>
            </a:pPr>
            <a:r>
              <a:rPr lang="en-AU" dirty="0">
                <a:cs typeface="Arial"/>
              </a:rPr>
              <a:t>Agent A has a choice between complaining for a payoff of -3 or not complaining for a payoff of -2. They do not complain.</a:t>
            </a:r>
          </a:p>
          <a:p>
            <a:pPr>
              <a:spcAft>
                <a:spcPts val="1200"/>
              </a:spcAft>
              <a:buClr>
                <a:srgbClr val="0000FF"/>
              </a:buClr>
              <a:tabLst>
                <a:tab pos="319628" algn="l"/>
              </a:tabLst>
            </a:pPr>
            <a:r>
              <a:rPr lang="en-AU" dirty="0">
                <a:cs typeface="Arial"/>
              </a:rPr>
              <a:t>The rest of the game plays out as per questions a) and b). There is no change to the outcome as they cannot commit to complain in advance (at least in this version of the game). The threat to complain is not credible.</a:t>
            </a:r>
          </a:p>
        </p:txBody>
      </p:sp>
      <p:cxnSp>
        <p:nvCxnSpPr>
          <p:cNvPr id="28" name="Straight Connector 27">
            <a:extLst>
              <a:ext uri="{FF2B5EF4-FFF2-40B4-BE49-F238E27FC236}">
                <a16:creationId xmlns:a16="http://schemas.microsoft.com/office/drawing/2014/main" id="{490F987C-5BCB-4DC6-E699-CE155B573CB6}"/>
              </a:ext>
            </a:extLst>
          </p:cNvPr>
          <p:cNvCxnSpPr/>
          <p:nvPr/>
        </p:nvCxnSpPr>
        <p:spPr>
          <a:xfrm flipH="1">
            <a:off x="6298561" y="1370120"/>
            <a:ext cx="1181337" cy="1419875"/>
          </a:xfrm>
          <a:prstGeom prst="line">
            <a:avLst/>
          </a:prstGeom>
          <a:noFill/>
          <a:ln w="28575" cap="flat" cmpd="sng" algn="ctr">
            <a:solidFill>
              <a:sysClr val="windowText" lastClr="000000"/>
            </a:solidFill>
            <a:prstDash val="solid"/>
            <a:miter lim="800000"/>
          </a:ln>
          <a:effectLst/>
        </p:spPr>
      </p:cxnSp>
      <p:cxnSp>
        <p:nvCxnSpPr>
          <p:cNvPr id="29" name="Straight Connector 28">
            <a:extLst>
              <a:ext uri="{FF2B5EF4-FFF2-40B4-BE49-F238E27FC236}">
                <a16:creationId xmlns:a16="http://schemas.microsoft.com/office/drawing/2014/main" id="{556886EE-1DF8-FCBD-F51B-6C08E8A2CE7D}"/>
              </a:ext>
            </a:extLst>
          </p:cNvPr>
          <p:cNvCxnSpPr>
            <a:cxnSpLocks/>
          </p:cNvCxnSpPr>
          <p:nvPr/>
        </p:nvCxnSpPr>
        <p:spPr>
          <a:xfrm>
            <a:off x="7479898" y="1370120"/>
            <a:ext cx="1107503" cy="1419875"/>
          </a:xfrm>
          <a:prstGeom prst="line">
            <a:avLst/>
          </a:prstGeom>
          <a:noFill/>
          <a:ln w="28575" cap="flat" cmpd="sng" algn="ctr">
            <a:solidFill>
              <a:sysClr val="windowText" lastClr="000000"/>
            </a:solidFill>
            <a:prstDash val="solid"/>
            <a:miter lim="800000"/>
          </a:ln>
          <a:effectLst/>
        </p:spPr>
      </p:cxnSp>
      <p:cxnSp>
        <p:nvCxnSpPr>
          <p:cNvPr id="30" name="Straight Connector 29">
            <a:extLst>
              <a:ext uri="{FF2B5EF4-FFF2-40B4-BE49-F238E27FC236}">
                <a16:creationId xmlns:a16="http://schemas.microsoft.com/office/drawing/2014/main" id="{52E24778-C5C9-BEF5-3613-C65E0967D87A}"/>
              </a:ext>
            </a:extLst>
          </p:cNvPr>
          <p:cNvCxnSpPr/>
          <p:nvPr/>
        </p:nvCxnSpPr>
        <p:spPr>
          <a:xfrm flipH="1">
            <a:off x="7406064" y="2789995"/>
            <a:ext cx="1181337" cy="1419875"/>
          </a:xfrm>
          <a:prstGeom prst="line">
            <a:avLst/>
          </a:prstGeom>
          <a:noFill/>
          <a:ln w="28575" cap="flat" cmpd="sng" algn="ctr">
            <a:solidFill>
              <a:sysClr val="windowText" lastClr="000000"/>
            </a:solidFill>
            <a:prstDash val="solid"/>
            <a:miter lim="800000"/>
          </a:ln>
          <a:effectLst/>
        </p:spPr>
      </p:cxnSp>
      <p:cxnSp>
        <p:nvCxnSpPr>
          <p:cNvPr id="31" name="Straight Connector 30">
            <a:extLst>
              <a:ext uri="{FF2B5EF4-FFF2-40B4-BE49-F238E27FC236}">
                <a16:creationId xmlns:a16="http://schemas.microsoft.com/office/drawing/2014/main" id="{A63FBBF4-2C03-B146-2767-A14804122BBC}"/>
              </a:ext>
            </a:extLst>
          </p:cNvPr>
          <p:cNvCxnSpPr>
            <a:cxnSpLocks/>
          </p:cNvCxnSpPr>
          <p:nvPr/>
        </p:nvCxnSpPr>
        <p:spPr>
          <a:xfrm>
            <a:off x="8587401" y="2789995"/>
            <a:ext cx="1107503" cy="1419875"/>
          </a:xfrm>
          <a:prstGeom prst="line">
            <a:avLst/>
          </a:prstGeom>
          <a:noFill/>
          <a:ln w="28575" cap="flat" cmpd="sng" algn="ctr">
            <a:solidFill>
              <a:sysClr val="windowText" lastClr="000000"/>
            </a:solidFill>
            <a:prstDash val="solid"/>
            <a:miter lim="800000"/>
          </a:ln>
          <a:effectLst/>
        </p:spPr>
      </p:cxnSp>
      <p:sp>
        <p:nvSpPr>
          <p:cNvPr id="32" name="Oval 31">
            <a:extLst>
              <a:ext uri="{FF2B5EF4-FFF2-40B4-BE49-F238E27FC236}">
                <a16:creationId xmlns:a16="http://schemas.microsoft.com/office/drawing/2014/main" id="{EC86C543-6EDA-9AA8-5FFD-E40D23FC0375}"/>
              </a:ext>
            </a:extLst>
          </p:cNvPr>
          <p:cNvSpPr/>
          <p:nvPr/>
        </p:nvSpPr>
        <p:spPr>
          <a:xfrm>
            <a:off x="7437302" y="1327523"/>
            <a:ext cx="85192" cy="85193"/>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12E2DFB1-136F-CBFE-1D4B-AA14D98A2383}"/>
              </a:ext>
            </a:extLst>
          </p:cNvPr>
          <p:cNvSpPr/>
          <p:nvPr/>
        </p:nvSpPr>
        <p:spPr>
          <a:xfrm>
            <a:off x="8544805" y="2747398"/>
            <a:ext cx="85192" cy="85193"/>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15AE03FC-4090-E02B-5A28-7B1227EA79DC}"/>
              </a:ext>
            </a:extLst>
          </p:cNvPr>
          <p:cNvSpPr txBox="1"/>
          <p:nvPr/>
        </p:nvSpPr>
        <p:spPr>
          <a:xfrm>
            <a:off x="7018489" y="979490"/>
            <a:ext cx="922817" cy="369332"/>
          </a:xfrm>
          <a:prstGeom prst="rect">
            <a:avLst/>
          </a:prstGeom>
          <a:noFill/>
        </p:spPr>
        <p:txBody>
          <a:bodyPr wrap="none" rtlCol="0">
            <a:spAutoFit/>
          </a:bodyPr>
          <a:lstStyle/>
          <a:p>
            <a:r>
              <a:rPr lang="en-AU" dirty="0">
                <a:solidFill>
                  <a:prstClr val="black"/>
                </a:solidFill>
                <a:latin typeface="Calibri" panose="020F0502020204030204"/>
              </a:rPr>
              <a:t>Agent A</a:t>
            </a:r>
          </a:p>
        </p:txBody>
      </p:sp>
      <p:sp>
        <p:nvSpPr>
          <p:cNvPr id="35" name="TextBox 34">
            <a:extLst>
              <a:ext uri="{FF2B5EF4-FFF2-40B4-BE49-F238E27FC236}">
                <a16:creationId xmlns:a16="http://schemas.microsoft.com/office/drawing/2014/main" id="{F51D9630-A2F8-439E-A8EC-66A09442CDA1}"/>
              </a:ext>
            </a:extLst>
          </p:cNvPr>
          <p:cNvSpPr txBox="1"/>
          <p:nvPr/>
        </p:nvSpPr>
        <p:spPr>
          <a:xfrm>
            <a:off x="5880485" y="1586251"/>
            <a:ext cx="1052077" cy="646331"/>
          </a:xfrm>
          <a:prstGeom prst="rect">
            <a:avLst/>
          </a:prstGeom>
          <a:noFill/>
        </p:spPr>
        <p:txBody>
          <a:bodyPr wrap="square" rtlCol="0">
            <a:spAutoFit/>
          </a:bodyPr>
          <a:lstStyle/>
          <a:p>
            <a:pPr algn="ctr"/>
            <a:r>
              <a:rPr lang="en-AU" dirty="0">
                <a:solidFill>
                  <a:prstClr val="black"/>
                </a:solidFill>
                <a:latin typeface="Calibri" panose="020F0502020204030204"/>
              </a:rPr>
              <a:t>No purchase</a:t>
            </a:r>
          </a:p>
        </p:txBody>
      </p:sp>
      <p:sp>
        <p:nvSpPr>
          <p:cNvPr id="51" name="TextBox 50">
            <a:extLst>
              <a:ext uri="{FF2B5EF4-FFF2-40B4-BE49-F238E27FC236}">
                <a16:creationId xmlns:a16="http://schemas.microsoft.com/office/drawing/2014/main" id="{48BE8120-911E-ADE6-694C-120E423508E0}"/>
              </a:ext>
            </a:extLst>
          </p:cNvPr>
          <p:cNvSpPr txBox="1"/>
          <p:nvPr/>
        </p:nvSpPr>
        <p:spPr>
          <a:xfrm>
            <a:off x="5763318" y="2734538"/>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(0,0)</a:t>
            </a:r>
          </a:p>
        </p:txBody>
      </p:sp>
      <p:sp>
        <p:nvSpPr>
          <p:cNvPr id="52" name="TextBox 51">
            <a:extLst>
              <a:ext uri="{FF2B5EF4-FFF2-40B4-BE49-F238E27FC236}">
                <a16:creationId xmlns:a16="http://schemas.microsoft.com/office/drawing/2014/main" id="{660572FE-6065-5AAF-B18D-701E75F255DA}"/>
              </a:ext>
            </a:extLst>
          </p:cNvPr>
          <p:cNvSpPr txBox="1"/>
          <p:nvPr/>
        </p:nvSpPr>
        <p:spPr>
          <a:xfrm>
            <a:off x="8614328" y="2549872"/>
            <a:ext cx="881973" cy="369332"/>
          </a:xfrm>
          <a:prstGeom prst="rect">
            <a:avLst/>
          </a:prstGeom>
          <a:noFill/>
        </p:spPr>
        <p:txBody>
          <a:bodyPr wrap="none" rtlCol="0">
            <a:spAutoFit/>
          </a:bodyPr>
          <a:lstStyle/>
          <a:p>
            <a:r>
              <a:rPr lang="en-AU" dirty="0">
                <a:solidFill>
                  <a:prstClr val="black"/>
                </a:solidFill>
                <a:latin typeface="Calibri" panose="020F0502020204030204"/>
              </a:rPr>
              <a:t>Adviser</a:t>
            </a:r>
          </a:p>
        </p:txBody>
      </p:sp>
      <p:sp>
        <p:nvSpPr>
          <p:cNvPr id="53" name="TextBox 52">
            <a:extLst>
              <a:ext uri="{FF2B5EF4-FFF2-40B4-BE49-F238E27FC236}">
                <a16:creationId xmlns:a16="http://schemas.microsoft.com/office/drawing/2014/main" id="{A5413F2A-5143-FFE3-A862-57E2BD5D2FB7}"/>
              </a:ext>
            </a:extLst>
          </p:cNvPr>
          <p:cNvSpPr txBox="1"/>
          <p:nvPr/>
        </p:nvSpPr>
        <p:spPr>
          <a:xfrm>
            <a:off x="7941306" y="1724750"/>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Purchase</a:t>
            </a:r>
          </a:p>
        </p:txBody>
      </p:sp>
      <p:cxnSp>
        <p:nvCxnSpPr>
          <p:cNvPr id="54" name="Straight Connector 53">
            <a:extLst>
              <a:ext uri="{FF2B5EF4-FFF2-40B4-BE49-F238E27FC236}">
                <a16:creationId xmlns:a16="http://schemas.microsoft.com/office/drawing/2014/main" id="{CD38F3E4-ABC8-7E5D-6E89-0870F0E4477D}"/>
              </a:ext>
            </a:extLst>
          </p:cNvPr>
          <p:cNvCxnSpPr/>
          <p:nvPr/>
        </p:nvCxnSpPr>
        <p:spPr>
          <a:xfrm flipH="1">
            <a:off x="8513567" y="4180670"/>
            <a:ext cx="1181337" cy="1419875"/>
          </a:xfrm>
          <a:prstGeom prst="line">
            <a:avLst/>
          </a:prstGeom>
          <a:noFill/>
          <a:ln w="28575" cap="flat" cmpd="sng" algn="ctr">
            <a:solidFill>
              <a:sysClr val="windowText" lastClr="000000"/>
            </a:solidFill>
            <a:prstDash val="solid"/>
            <a:miter lim="800000"/>
          </a:ln>
          <a:effectLst/>
        </p:spPr>
      </p:cxnSp>
      <p:cxnSp>
        <p:nvCxnSpPr>
          <p:cNvPr id="55" name="Straight Connector 54">
            <a:extLst>
              <a:ext uri="{FF2B5EF4-FFF2-40B4-BE49-F238E27FC236}">
                <a16:creationId xmlns:a16="http://schemas.microsoft.com/office/drawing/2014/main" id="{AC7E5009-FE91-942E-026E-D3DC795F4C5F}"/>
              </a:ext>
            </a:extLst>
          </p:cNvPr>
          <p:cNvCxnSpPr>
            <a:cxnSpLocks/>
          </p:cNvCxnSpPr>
          <p:nvPr/>
        </p:nvCxnSpPr>
        <p:spPr>
          <a:xfrm>
            <a:off x="9694904" y="4180670"/>
            <a:ext cx="1107503" cy="1419875"/>
          </a:xfrm>
          <a:prstGeom prst="line">
            <a:avLst/>
          </a:prstGeom>
          <a:noFill/>
          <a:ln w="28575" cap="flat" cmpd="sng" algn="ctr">
            <a:solidFill>
              <a:sysClr val="windowText" lastClr="000000"/>
            </a:solidFill>
            <a:prstDash val="solid"/>
            <a:miter lim="800000"/>
          </a:ln>
          <a:effectLst/>
        </p:spPr>
      </p:cxnSp>
      <p:sp>
        <p:nvSpPr>
          <p:cNvPr id="56" name="TextBox 55">
            <a:extLst>
              <a:ext uri="{FF2B5EF4-FFF2-40B4-BE49-F238E27FC236}">
                <a16:creationId xmlns:a16="http://schemas.microsoft.com/office/drawing/2014/main" id="{96E235D5-612B-0521-06D9-8207EAA3B76C}"/>
              </a:ext>
            </a:extLst>
          </p:cNvPr>
          <p:cNvSpPr txBox="1"/>
          <p:nvPr/>
        </p:nvSpPr>
        <p:spPr>
          <a:xfrm>
            <a:off x="7980218" y="5553998"/>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(-3,0)</a:t>
            </a:r>
          </a:p>
        </p:txBody>
      </p:sp>
      <p:sp>
        <p:nvSpPr>
          <p:cNvPr id="57" name="TextBox 56">
            <a:extLst>
              <a:ext uri="{FF2B5EF4-FFF2-40B4-BE49-F238E27FC236}">
                <a16:creationId xmlns:a16="http://schemas.microsoft.com/office/drawing/2014/main" id="{796626DF-5657-C2C7-C8AE-D04B4340C0B1}"/>
              </a:ext>
            </a:extLst>
          </p:cNvPr>
          <p:cNvSpPr txBox="1"/>
          <p:nvPr/>
        </p:nvSpPr>
        <p:spPr>
          <a:xfrm>
            <a:off x="10245546" y="5553998"/>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(-2,4)</a:t>
            </a:r>
          </a:p>
        </p:txBody>
      </p:sp>
      <p:sp>
        <p:nvSpPr>
          <p:cNvPr id="58" name="TextBox 57">
            <a:extLst>
              <a:ext uri="{FF2B5EF4-FFF2-40B4-BE49-F238E27FC236}">
                <a16:creationId xmlns:a16="http://schemas.microsoft.com/office/drawing/2014/main" id="{A996F964-9D6E-6A0D-8AAA-B29026C904CD}"/>
              </a:ext>
            </a:extLst>
          </p:cNvPr>
          <p:cNvSpPr txBox="1"/>
          <p:nvPr/>
        </p:nvSpPr>
        <p:spPr>
          <a:xfrm>
            <a:off x="9715226" y="3979012"/>
            <a:ext cx="922817" cy="369332"/>
          </a:xfrm>
          <a:prstGeom prst="rect">
            <a:avLst/>
          </a:prstGeom>
          <a:noFill/>
        </p:spPr>
        <p:txBody>
          <a:bodyPr wrap="none" rtlCol="0">
            <a:spAutoFit/>
          </a:bodyPr>
          <a:lstStyle/>
          <a:p>
            <a:r>
              <a:rPr lang="en-AU" dirty="0">
                <a:solidFill>
                  <a:prstClr val="black"/>
                </a:solidFill>
                <a:latin typeface="Calibri" panose="020F0502020204030204"/>
              </a:rPr>
              <a:t>Agent A</a:t>
            </a:r>
          </a:p>
        </p:txBody>
      </p:sp>
      <p:sp>
        <p:nvSpPr>
          <p:cNvPr id="59" name="TextBox 58">
            <a:extLst>
              <a:ext uri="{FF2B5EF4-FFF2-40B4-BE49-F238E27FC236}">
                <a16:creationId xmlns:a16="http://schemas.microsoft.com/office/drawing/2014/main" id="{C79F7AC7-D0FD-F190-E42F-513FFCB0A5EA}"/>
              </a:ext>
            </a:extLst>
          </p:cNvPr>
          <p:cNvSpPr txBox="1"/>
          <p:nvPr/>
        </p:nvSpPr>
        <p:spPr>
          <a:xfrm>
            <a:off x="8061751" y="4581839"/>
            <a:ext cx="1074333" cy="369332"/>
          </a:xfrm>
          <a:prstGeom prst="rect">
            <a:avLst/>
          </a:prstGeom>
          <a:noFill/>
        </p:spPr>
        <p:txBody>
          <a:bodyPr wrap="none" rtlCol="0">
            <a:spAutoFit/>
          </a:bodyPr>
          <a:lstStyle/>
          <a:p>
            <a:r>
              <a:rPr lang="en-AU" dirty="0">
                <a:solidFill>
                  <a:prstClr val="black"/>
                </a:solidFill>
                <a:latin typeface="Calibri" panose="020F0502020204030204"/>
              </a:rPr>
              <a:t>Complain</a:t>
            </a:r>
          </a:p>
        </p:txBody>
      </p:sp>
      <p:sp>
        <p:nvSpPr>
          <p:cNvPr id="60" name="Oval 59">
            <a:extLst>
              <a:ext uri="{FF2B5EF4-FFF2-40B4-BE49-F238E27FC236}">
                <a16:creationId xmlns:a16="http://schemas.microsoft.com/office/drawing/2014/main" id="{075719A2-AB09-42F3-BA54-449294EEB0CD}"/>
              </a:ext>
            </a:extLst>
          </p:cNvPr>
          <p:cNvSpPr/>
          <p:nvPr/>
        </p:nvSpPr>
        <p:spPr>
          <a:xfrm>
            <a:off x="9651597" y="4148148"/>
            <a:ext cx="85192" cy="85193"/>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46520D6D-ABE1-6196-B2D2-E703CED56775}"/>
              </a:ext>
            </a:extLst>
          </p:cNvPr>
          <p:cNvSpPr txBox="1"/>
          <p:nvPr/>
        </p:nvSpPr>
        <p:spPr>
          <a:xfrm>
            <a:off x="10248655" y="4581839"/>
            <a:ext cx="1447512" cy="369332"/>
          </a:xfrm>
          <a:prstGeom prst="rect">
            <a:avLst/>
          </a:prstGeom>
          <a:noFill/>
        </p:spPr>
        <p:txBody>
          <a:bodyPr wrap="none" rtlCol="0">
            <a:spAutoFit/>
          </a:bodyPr>
          <a:lstStyle/>
          <a:p>
            <a:r>
              <a:rPr lang="en-AU" dirty="0">
                <a:solidFill>
                  <a:prstClr val="black"/>
                </a:solidFill>
                <a:latin typeface="Calibri" panose="020F0502020204030204"/>
              </a:rPr>
              <a:t>Not complain</a:t>
            </a:r>
          </a:p>
        </p:txBody>
      </p:sp>
      <p:sp>
        <p:nvSpPr>
          <p:cNvPr id="62" name="TextBox 61">
            <a:extLst>
              <a:ext uri="{FF2B5EF4-FFF2-40B4-BE49-F238E27FC236}">
                <a16:creationId xmlns:a16="http://schemas.microsoft.com/office/drawing/2014/main" id="{3F12A84C-744A-96A2-68DF-D29B676780C5}"/>
              </a:ext>
            </a:extLst>
          </p:cNvPr>
          <p:cNvSpPr txBox="1"/>
          <p:nvPr/>
        </p:nvSpPr>
        <p:spPr>
          <a:xfrm>
            <a:off x="6909164" y="4151426"/>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(2,2)</a:t>
            </a:r>
          </a:p>
        </p:txBody>
      </p:sp>
      <p:sp>
        <p:nvSpPr>
          <p:cNvPr id="63" name="TextBox 62">
            <a:extLst>
              <a:ext uri="{FF2B5EF4-FFF2-40B4-BE49-F238E27FC236}">
                <a16:creationId xmlns:a16="http://schemas.microsoft.com/office/drawing/2014/main" id="{DC858FBE-DCC1-C84E-41B2-313754A8D2F4}"/>
              </a:ext>
            </a:extLst>
          </p:cNvPr>
          <p:cNvSpPr txBox="1"/>
          <p:nvPr/>
        </p:nvSpPr>
        <p:spPr>
          <a:xfrm>
            <a:off x="9104235" y="3220119"/>
            <a:ext cx="1502399" cy="369332"/>
          </a:xfrm>
          <a:prstGeom prst="rect">
            <a:avLst/>
          </a:prstGeom>
          <a:noFill/>
        </p:spPr>
        <p:txBody>
          <a:bodyPr wrap="none" rtlCol="0">
            <a:spAutoFit/>
          </a:bodyPr>
          <a:lstStyle/>
          <a:p>
            <a:r>
              <a:rPr lang="en-AU" dirty="0">
                <a:solidFill>
                  <a:prstClr val="black"/>
                </a:solidFill>
                <a:latin typeface="Calibri" panose="020F0502020204030204"/>
              </a:rPr>
              <a:t>Bad insurance</a:t>
            </a:r>
          </a:p>
        </p:txBody>
      </p:sp>
      <p:sp>
        <p:nvSpPr>
          <p:cNvPr id="64" name="TextBox 63">
            <a:extLst>
              <a:ext uri="{FF2B5EF4-FFF2-40B4-BE49-F238E27FC236}">
                <a16:creationId xmlns:a16="http://schemas.microsoft.com/office/drawing/2014/main" id="{06E560C9-13AA-47E8-D778-3215C125D804}"/>
              </a:ext>
            </a:extLst>
          </p:cNvPr>
          <p:cNvSpPr txBox="1"/>
          <p:nvPr/>
        </p:nvSpPr>
        <p:spPr>
          <a:xfrm>
            <a:off x="6405464" y="3217779"/>
            <a:ext cx="1656287" cy="369332"/>
          </a:xfrm>
          <a:prstGeom prst="rect">
            <a:avLst/>
          </a:prstGeom>
          <a:noFill/>
        </p:spPr>
        <p:txBody>
          <a:bodyPr wrap="none" rtlCol="0">
            <a:spAutoFit/>
          </a:bodyPr>
          <a:lstStyle/>
          <a:p>
            <a:r>
              <a:rPr lang="en-AU" dirty="0">
                <a:solidFill>
                  <a:prstClr val="black"/>
                </a:solidFill>
                <a:latin typeface="Calibri" panose="020F0502020204030204"/>
              </a:rPr>
              <a:t>Good insurance</a:t>
            </a:r>
          </a:p>
        </p:txBody>
      </p:sp>
      <p:sp>
        <p:nvSpPr>
          <p:cNvPr id="65" name="Oval 64">
            <a:extLst>
              <a:ext uri="{FF2B5EF4-FFF2-40B4-BE49-F238E27FC236}">
                <a16:creationId xmlns:a16="http://schemas.microsoft.com/office/drawing/2014/main" id="{4903557C-099E-906E-FBB1-5DC77499C539}"/>
              </a:ext>
            </a:extLst>
          </p:cNvPr>
          <p:cNvSpPr/>
          <p:nvPr/>
        </p:nvSpPr>
        <p:spPr>
          <a:xfrm>
            <a:off x="10348015" y="5502507"/>
            <a:ext cx="468000" cy="468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Oval 65">
            <a:extLst>
              <a:ext uri="{FF2B5EF4-FFF2-40B4-BE49-F238E27FC236}">
                <a16:creationId xmlns:a16="http://schemas.microsoft.com/office/drawing/2014/main" id="{2BEA9D6E-02CD-97E0-AF59-AB0053F6E73D}"/>
              </a:ext>
            </a:extLst>
          </p:cNvPr>
          <p:cNvSpPr/>
          <p:nvPr/>
        </p:nvSpPr>
        <p:spPr>
          <a:xfrm>
            <a:off x="10800040" y="5486685"/>
            <a:ext cx="468000" cy="468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Oval 66">
            <a:extLst>
              <a:ext uri="{FF2B5EF4-FFF2-40B4-BE49-F238E27FC236}">
                <a16:creationId xmlns:a16="http://schemas.microsoft.com/office/drawing/2014/main" id="{9E8EF0C2-1D56-A351-3528-23EAEC925200}"/>
              </a:ext>
            </a:extLst>
          </p:cNvPr>
          <p:cNvSpPr/>
          <p:nvPr/>
        </p:nvSpPr>
        <p:spPr>
          <a:xfrm>
            <a:off x="5812791" y="2685204"/>
            <a:ext cx="468000" cy="468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Multiply 67">
            <a:extLst>
              <a:ext uri="{FF2B5EF4-FFF2-40B4-BE49-F238E27FC236}">
                <a16:creationId xmlns:a16="http://schemas.microsoft.com/office/drawing/2014/main" id="{1BD7A0A7-F602-9734-376C-4764AE753582}"/>
              </a:ext>
            </a:extLst>
          </p:cNvPr>
          <p:cNvSpPr>
            <a:spLocks noChangeAspect="1"/>
          </p:cNvSpPr>
          <p:nvPr/>
        </p:nvSpPr>
        <p:spPr>
          <a:xfrm>
            <a:off x="8870235" y="4656607"/>
            <a:ext cx="468000" cy="468000"/>
          </a:xfrm>
          <a:prstGeom prst="mathMultiply">
            <a:avLst>
              <a:gd name="adj1" fmla="val 25249"/>
            </a:avLst>
          </a:prstGeom>
          <a:solidFill>
            <a:schemeClr val="accent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Multiply 68">
            <a:extLst>
              <a:ext uri="{FF2B5EF4-FFF2-40B4-BE49-F238E27FC236}">
                <a16:creationId xmlns:a16="http://schemas.microsoft.com/office/drawing/2014/main" id="{562D0181-325A-8FFA-4107-C93A5ED067B6}"/>
              </a:ext>
            </a:extLst>
          </p:cNvPr>
          <p:cNvSpPr>
            <a:spLocks noChangeAspect="1"/>
          </p:cNvSpPr>
          <p:nvPr/>
        </p:nvSpPr>
        <p:spPr>
          <a:xfrm>
            <a:off x="7898865" y="3071096"/>
            <a:ext cx="468000" cy="468000"/>
          </a:xfrm>
          <a:prstGeom prst="mathMultiply">
            <a:avLst>
              <a:gd name="adj1" fmla="val 25249"/>
            </a:avLst>
          </a:prstGeom>
          <a:solidFill>
            <a:schemeClr val="accent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0" name="Multiply 69">
            <a:extLst>
              <a:ext uri="{FF2B5EF4-FFF2-40B4-BE49-F238E27FC236}">
                <a16:creationId xmlns:a16="http://schemas.microsoft.com/office/drawing/2014/main" id="{208A42C1-F94C-FB3F-BC91-B1858FF119DB}"/>
              </a:ext>
            </a:extLst>
          </p:cNvPr>
          <p:cNvSpPr>
            <a:spLocks noChangeAspect="1"/>
          </p:cNvSpPr>
          <p:nvPr/>
        </p:nvSpPr>
        <p:spPr>
          <a:xfrm>
            <a:off x="7897974" y="1991680"/>
            <a:ext cx="468000" cy="468000"/>
          </a:xfrm>
          <a:prstGeom prst="mathMultiply">
            <a:avLst>
              <a:gd name="adj1" fmla="val 25249"/>
            </a:avLst>
          </a:prstGeom>
          <a:solidFill>
            <a:schemeClr val="accent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1351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18A011-65F5-D956-E601-B5AE1D3237B6}"/>
              </a:ext>
            </a:extLst>
          </p:cNvPr>
          <p:cNvSpPr>
            <a:spLocks noGrp="1"/>
          </p:cNvSpPr>
          <p:nvPr>
            <p:ph type="title"/>
          </p:nvPr>
        </p:nvSpPr>
        <p:spPr/>
        <p:txBody>
          <a:bodyPr/>
          <a:lstStyle/>
          <a:p>
            <a:r>
              <a:rPr lang="en-AU" b="1" spc="-10" dirty="0"/>
              <a:t>Advice</a:t>
            </a:r>
            <a:endParaRPr lang="en-AU" dirty="0"/>
          </a:p>
        </p:txBody>
      </p:sp>
      <p:sp>
        <p:nvSpPr>
          <p:cNvPr id="9" name="Text Placeholder 8">
            <a:extLst>
              <a:ext uri="{FF2B5EF4-FFF2-40B4-BE49-F238E27FC236}">
                <a16:creationId xmlns:a16="http://schemas.microsoft.com/office/drawing/2014/main" id="{22399849-AC98-3688-0E6A-5F8065940A5B}"/>
              </a:ext>
            </a:extLst>
          </p:cNvPr>
          <p:cNvSpPr>
            <a:spLocks noGrp="1"/>
          </p:cNvSpPr>
          <p:nvPr>
            <p:ph type="body" idx="12"/>
          </p:nvPr>
        </p:nvSpPr>
        <p:spPr>
          <a:xfrm>
            <a:off x="627854" y="1388298"/>
            <a:ext cx="5163329" cy="4081404"/>
          </a:xfrm>
        </p:spPr>
        <p:txBody>
          <a:bodyPr/>
          <a:lstStyle/>
          <a:p>
            <a:pPr>
              <a:spcAft>
                <a:spcPts val="1200"/>
              </a:spcAft>
              <a:buClr>
                <a:srgbClr val="0000FF"/>
              </a:buClr>
              <a:tabLst>
                <a:tab pos="319628" algn="l"/>
              </a:tabLst>
            </a:pPr>
            <a:r>
              <a:rPr lang="en-AU" dirty="0">
                <a:cs typeface="Arial"/>
              </a:rPr>
              <a:t>Suppose Agent A has a reputation for seeking revenge and would experience satisfaction of +4 from complaining to the regulator (in addition to the effort cost of -3). How would this change the outcome of the game?</a:t>
            </a:r>
          </a:p>
        </p:txBody>
      </p:sp>
      <p:cxnSp>
        <p:nvCxnSpPr>
          <p:cNvPr id="28" name="Straight Connector 27">
            <a:extLst>
              <a:ext uri="{FF2B5EF4-FFF2-40B4-BE49-F238E27FC236}">
                <a16:creationId xmlns:a16="http://schemas.microsoft.com/office/drawing/2014/main" id="{490F987C-5BCB-4DC6-E699-CE155B573CB6}"/>
              </a:ext>
            </a:extLst>
          </p:cNvPr>
          <p:cNvCxnSpPr/>
          <p:nvPr/>
        </p:nvCxnSpPr>
        <p:spPr>
          <a:xfrm flipH="1">
            <a:off x="6298561" y="1370120"/>
            <a:ext cx="1181337" cy="1419875"/>
          </a:xfrm>
          <a:prstGeom prst="line">
            <a:avLst/>
          </a:prstGeom>
          <a:noFill/>
          <a:ln w="28575" cap="flat" cmpd="sng" algn="ctr">
            <a:solidFill>
              <a:sysClr val="windowText" lastClr="000000"/>
            </a:solidFill>
            <a:prstDash val="solid"/>
            <a:miter lim="800000"/>
          </a:ln>
          <a:effectLst/>
        </p:spPr>
      </p:cxnSp>
      <p:cxnSp>
        <p:nvCxnSpPr>
          <p:cNvPr id="29" name="Straight Connector 28">
            <a:extLst>
              <a:ext uri="{FF2B5EF4-FFF2-40B4-BE49-F238E27FC236}">
                <a16:creationId xmlns:a16="http://schemas.microsoft.com/office/drawing/2014/main" id="{556886EE-1DF8-FCBD-F51B-6C08E8A2CE7D}"/>
              </a:ext>
            </a:extLst>
          </p:cNvPr>
          <p:cNvCxnSpPr>
            <a:cxnSpLocks/>
          </p:cNvCxnSpPr>
          <p:nvPr/>
        </p:nvCxnSpPr>
        <p:spPr>
          <a:xfrm>
            <a:off x="7479898" y="1370120"/>
            <a:ext cx="1107503" cy="1419875"/>
          </a:xfrm>
          <a:prstGeom prst="line">
            <a:avLst/>
          </a:prstGeom>
          <a:noFill/>
          <a:ln w="28575" cap="flat" cmpd="sng" algn="ctr">
            <a:solidFill>
              <a:sysClr val="windowText" lastClr="000000"/>
            </a:solidFill>
            <a:prstDash val="solid"/>
            <a:miter lim="800000"/>
          </a:ln>
          <a:effectLst/>
        </p:spPr>
      </p:cxnSp>
      <p:cxnSp>
        <p:nvCxnSpPr>
          <p:cNvPr id="30" name="Straight Connector 29">
            <a:extLst>
              <a:ext uri="{FF2B5EF4-FFF2-40B4-BE49-F238E27FC236}">
                <a16:creationId xmlns:a16="http://schemas.microsoft.com/office/drawing/2014/main" id="{52E24778-C5C9-BEF5-3613-C65E0967D87A}"/>
              </a:ext>
            </a:extLst>
          </p:cNvPr>
          <p:cNvCxnSpPr/>
          <p:nvPr/>
        </p:nvCxnSpPr>
        <p:spPr>
          <a:xfrm flipH="1">
            <a:off x="7406064" y="2789995"/>
            <a:ext cx="1181337" cy="1419875"/>
          </a:xfrm>
          <a:prstGeom prst="line">
            <a:avLst/>
          </a:prstGeom>
          <a:noFill/>
          <a:ln w="28575" cap="flat" cmpd="sng" algn="ctr">
            <a:solidFill>
              <a:sysClr val="windowText" lastClr="000000"/>
            </a:solidFill>
            <a:prstDash val="solid"/>
            <a:miter lim="800000"/>
          </a:ln>
          <a:effectLst/>
        </p:spPr>
      </p:cxnSp>
      <p:cxnSp>
        <p:nvCxnSpPr>
          <p:cNvPr id="31" name="Straight Connector 30">
            <a:extLst>
              <a:ext uri="{FF2B5EF4-FFF2-40B4-BE49-F238E27FC236}">
                <a16:creationId xmlns:a16="http://schemas.microsoft.com/office/drawing/2014/main" id="{A63FBBF4-2C03-B146-2767-A14804122BBC}"/>
              </a:ext>
            </a:extLst>
          </p:cNvPr>
          <p:cNvCxnSpPr>
            <a:cxnSpLocks/>
          </p:cNvCxnSpPr>
          <p:nvPr/>
        </p:nvCxnSpPr>
        <p:spPr>
          <a:xfrm>
            <a:off x="8587401" y="2789995"/>
            <a:ext cx="1107503" cy="1419875"/>
          </a:xfrm>
          <a:prstGeom prst="line">
            <a:avLst/>
          </a:prstGeom>
          <a:noFill/>
          <a:ln w="28575" cap="flat" cmpd="sng" algn="ctr">
            <a:solidFill>
              <a:sysClr val="windowText" lastClr="000000"/>
            </a:solidFill>
            <a:prstDash val="solid"/>
            <a:miter lim="800000"/>
          </a:ln>
          <a:effectLst/>
        </p:spPr>
      </p:cxnSp>
      <p:sp>
        <p:nvSpPr>
          <p:cNvPr id="32" name="Oval 31">
            <a:extLst>
              <a:ext uri="{FF2B5EF4-FFF2-40B4-BE49-F238E27FC236}">
                <a16:creationId xmlns:a16="http://schemas.microsoft.com/office/drawing/2014/main" id="{EC86C543-6EDA-9AA8-5FFD-E40D23FC0375}"/>
              </a:ext>
            </a:extLst>
          </p:cNvPr>
          <p:cNvSpPr/>
          <p:nvPr/>
        </p:nvSpPr>
        <p:spPr>
          <a:xfrm>
            <a:off x="7437302" y="1327523"/>
            <a:ext cx="85192" cy="85193"/>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12E2DFB1-136F-CBFE-1D4B-AA14D98A2383}"/>
              </a:ext>
            </a:extLst>
          </p:cNvPr>
          <p:cNvSpPr/>
          <p:nvPr/>
        </p:nvSpPr>
        <p:spPr>
          <a:xfrm>
            <a:off x="8544805" y="2747398"/>
            <a:ext cx="85192" cy="85193"/>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15AE03FC-4090-E02B-5A28-7B1227EA79DC}"/>
              </a:ext>
            </a:extLst>
          </p:cNvPr>
          <p:cNvSpPr txBox="1"/>
          <p:nvPr/>
        </p:nvSpPr>
        <p:spPr>
          <a:xfrm>
            <a:off x="7018489" y="979490"/>
            <a:ext cx="922817" cy="369332"/>
          </a:xfrm>
          <a:prstGeom prst="rect">
            <a:avLst/>
          </a:prstGeom>
          <a:noFill/>
        </p:spPr>
        <p:txBody>
          <a:bodyPr wrap="none" rtlCol="0">
            <a:spAutoFit/>
          </a:bodyPr>
          <a:lstStyle/>
          <a:p>
            <a:r>
              <a:rPr lang="en-AU" dirty="0">
                <a:solidFill>
                  <a:prstClr val="black"/>
                </a:solidFill>
                <a:latin typeface="Calibri" panose="020F0502020204030204"/>
              </a:rPr>
              <a:t>Agent A</a:t>
            </a:r>
          </a:p>
        </p:txBody>
      </p:sp>
      <p:sp>
        <p:nvSpPr>
          <p:cNvPr id="35" name="TextBox 34">
            <a:extLst>
              <a:ext uri="{FF2B5EF4-FFF2-40B4-BE49-F238E27FC236}">
                <a16:creationId xmlns:a16="http://schemas.microsoft.com/office/drawing/2014/main" id="{F51D9630-A2F8-439E-A8EC-66A09442CDA1}"/>
              </a:ext>
            </a:extLst>
          </p:cNvPr>
          <p:cNvSpPr txBox="1"/>
          <p:nvPr/>
        </p:nvSpPr>
        <p:spPr>
          <a:xfrm>
            <a:off x="5880485" y="1586251"/>
            <a:ext cx="1052077" cy="646331"/>
          </a:xfrm>
          <a:prstGeom prst="rect">
            <a:avLst/>
          </a:prstGeom>
          <a:noFill/>
        </p:spPr>
        <p:txBody>
          <a:bodyPr wrap="square" rtlCol="0">
            <a:spAutoFit/>
          </a:bodyPr>
          <a:lstStyle/>
          <a:p>
            <a:pPr algn="ctr"/>
            <a:r>
              <a:rPr lang="en-AU" dirty="0">
                <a:solidFill>
                  <a:prstClr val="black"/>
                </a:solidFill>
                <a:latin typeface="Calibri" panose="020F0502020204030204"/>
              </a:rPr>
              <a:t>No purchase</a:t>
            </a:r>
          </a:p>
        </p:txBody>
      </p:sp>
      <p:sp>
        <p:nvSpPr>
          <p:cNvPr id="51" name="TextBox 50">
            <a:extLst>
              <a:ext uri="{FF2B5EF4-FFF2-40B4-BE49-F238E27FC236}">
                <a16:creationId xmlns:a16="http://schemas.microsoft.com/office/drawing/2014/main" id="{48BE8120-911E-ADE6-694C-120E423508E0}"/>
              </a:ext>
            </a:extLst>
          </p:cNvPr>
          <p:cNvSpPr txBox="1"/>
          <p:nvPr/>
        </p:nvSpPr>
        <p:spPr>
          <a:xfrm>
            <a:off x="5763318" y="2734538"/>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(0,0)</a:t>
            </a:r>
          </a:p>
        </p:txBody>
      </p:sp>
      <p:sp>
        <p:nvSpPr>
          <p:cNvPr id="52" name="TextBox 51">
            <a:extLst>
              <a:ext uri="{FF2B5EF4-FFF2-40B4-BE49-F238E27FC236}">
                <a16:creationId xmlns:a16="http://schemas.microsoft.com/office/drawing/2014/main" id="{660572FE-6065-5AAF-B18D-701E75F255DA}"/>
              </a:ext>
            </a:extLst>
          </p:cNvPr>
          <p:cNvSpPr txBox="1"/>
          <p:nvPr/>
        </p:nvSpPr>
        <p:spPr>
          <a:xfrm>
            <a:off x="8614328" y="2549872"/>
            <a:ext cx="881973" cy="369332"/>
          </a:xfrm>
          <a:prstGeom prst="rect">
            <a:avLst/>
          </a:prstGeom>
          <a:noFill/>
        </p:spPr>
        <p:txBody>
          <a:bodyPr wrap="none" rtlCol="0">
            <a:spAutoFit/>
          </a:bodyPr>
          <a:lstStyle/>
          <a:p>
            <a:r>
              <a:rPr lang="en-AU" dirty="0">
                <a:solidFill>
                  <a:prstClr val="black"/>
                </a:solidFill>
                <a:latin typeface="Calibri" panose="020F0502020204030204"/>
              </a:rPr>
              <a:t>Adviser</a:t>
            </a:r>
          </a:p>
        </p:txBody>
      </p:sp>
      <p:sp>
        <p:nvSpPr>
          <p:cNvPr id="53" name="TextBox 52">
            <a:extLst>
              <a:ext uri="{FF2B5EF4-FFF2-40B4-BE49-F238E27FC236}">
                <a16:creationId xmlns:a16="http://schemas.microsoft.com/office/drawing/2014/main" id="{A5413F2A-5143-FFE3-A862-57E2BD5D2FB7}"/>
              </a:ext>
            </a:extLst>
          </p:cNvPr>
          <p:cNvSpPr txBox="1"/>
          <p:nvPr/>
        </p:nvSpPr>
        <p:spPr>
          <a:xfrm>
            <a:off x="7941306" y="1724750"/>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Purchase</a:t>
            </a:r>
          </a:p>
        </p:txBody>
      </p:sp>
      <p:cxnSp>
        <p:nvCxnSpPr>
          <p:cNvPr id="54" name="Straight Connector 53">
            <a:extLst>
              <a:ext uri="{FF2B5EF4-FFF2-40B4-BE49-F238E27FC236}">
                <a16:creationId xmlns:a16="http://schemas.microsoft.com/office/drawing/2014/main" id="{CD38F3E4-ABC8-7E5D-6E89-0870F0E4477D}"/>
              </a:ext>
            </a:extLst>
          </p:cNvPr>
          <p:cNvCxnSpPr/>
          <p:nvPr/>
        </p:nvCxnSpPr>
        <p:spPr>
          <a:xfrm flipH="1">
            <a:off x="8513567" y="4180670"/>
            <a:ext cx="1181337" cy="1419875"/>
          </a:xfrm>
          <a:prstGeom prst="line">
            <a:avLst/>
          </a:prstGeom>
          <a:noFill/>
          <a:ln w="28575" cap="flat" cmpd="sng" algn="ctr">
            <a:solidFill>
              <a:sysClr val="windowText" lastClr="000000"/>
            </a:solidFill>
            <a:prstDash val="solid"/>
            <a:miter lim="800000"/>
          </a:ln>
          <a:effectLst/>
        </p:spPr>
      </p:cxnSp>
      <p:cxnSp>
        <p:nvCxnSpPr>
          <p:cNvPr id="55" name="Straight Connector 54">
            <a:extLst>
              <a:ext uri="{FF2B5EF4-FFF2-40B4-BE49-F238E27FC236}">
                <a16:creationId xmlns:a16="http://schemas.microsoft.com/office/drawing/2014/main" id="{AC7E5009-FE91-942E-026E-D3DC795F4C5F}"/>
              </a:ext>
            </a:extLst>
          </p:cNvPr>
          <p:cNvCxnSpPr>
            <a:cxnSpLocks/>
          </p:cNvCxnSpPr>
          <p:nvPr/>
        </p:nvCxnSpPr>
        <p:spPr>
          <a:xfrm>
            <a:off x="9694904" y="4180670"/>
            <a:ext cx="1107503" cy="1419875"/>
          </a:xfrm>
          <a:prstGeom prst="line">
            <a:avLst/>
          </a:prstGeom>
          <a:noFill/>
          <a:ln w="28575" cap="flat" cmpd="sng" algn="ctr">
            <a:solidFill>
              <a:sysClr val="windowText" lastClr="000000"/>
            </a:solidFill>
            <a:prstDash val="solid"/>
            <a:miter lim="800000"/>
          </a:ln>
          <a:effectLst/>
        </p:spPr>
      </p:cxnSp>
      <p:sp>
        <p:nvSpPr>
          <p:cNvPr id="56" name="TextBox 55">
            <a:extLst>
              <a:ext uri="{FF2B5EF4-FFF2-40B4-BE49-F238E27FC236}">
                <a16:creationId xmlns:a16="http://schemas.microsoft.com/office/drawing/2014/main" id="{96E235D5-612B-0521-06D9-8207EAA3B76C}"/>
              </a:ext>
            </a:extLst>
          </p:cNvPr>
          <p:cNvSpPr txBox="1"/>
          <p:nvPr/>
        </p:nvSpPr>
        <p:spPr>
          <a:xfrm>
            <a:off x="8004494" y="5553998"/>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(1,0)</a:t>
            </a:r>
          </a:p>
        </p:txBody>
      </p:sp>
      <p:sp>
        <p:nvSpPr>
          <p:cNvPr id="57" name="TextBox 56">
            <a:extLst>
              <a:ext uri="{FF2B5EF4-FFF2-40B4-BE49-F238E27FC236}">
                <a16:creationId xmlns:a16="http://schemas.microsoft.com/office/drawing/2014/main" id="{796626DF-5657-C2C7-C8AE-D04B4340C0B1}"/>
              </a:ext>
            </a:extLst>
          </p:cNvPr>
          <p:cNvSpPr txBox="1"/>
          <p:nvPr/>
        </p:nvSpPr>
        <p:spPr>
          <a:xfrm>
            <a:off x="10245546" y="5553998"/>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(-2,4)</a:t>
            </a:r>
          </a:p>
        </p:txBody>
      </p:sp>
      <p:sp>
        <p:nvSpPr>
          <p:cNvPr id="58" name="TextBox 57">
            <a:extLst>
              <a:ext uri="{FF2B5EF4-FFF2-40B4-BE49-F238E27FC236}">
                <a16:creationId xmlns:a16="http://schemas.microsoft.com/office/drawing/2014/main" id="{A996F964-9D6E-6A0D-8AAA-B29026C904CD}"/>
              </a:ext>
            </a:extLst>
          </p:cNvPr>
          <p:cNvSpPr txBox="1"/>
          <p:nvPr/>
        </p:nvSpPr>
        <p:spPr>
          <a:xfrm>
            <a:off x="9715226" y="3979012"/>
            <a:ext cx="922817" cy="369332"/>
          </a:xfrm>
          <a:prstGeom prst="rect">
            <a:avLst/>
          </a:prstGeom>
          <a:noFill/>
        </p:spPr>
        <p:txBody>
          <a:bodyPr wrap="none" rtlCol="0">
            <a:spAutoFit/>
          </a:bodyPr>
          <a:lstStyle/>
          <a:p>
            <a:r>
              <a:rPr lang="en-AU" dirty="0">
                <a:solidFill>
                  <a:prstClr val="black"/>
                </a:solidFill>
                <a:latin typeface="Calibri" panose="020F0502020204030204"/>
              </a:rPr>
              <a:t>Agent A</a:t>
            </a:r>
          </a:p>
        </p:txBody>
      </p:sp>
      <p:sp>
        <p:nvSpPr>
          <p:cNvPr id="59" name="TextBox 58">
            <a:extLst>
              <a:ext uri="{FF2B5EF4-FFF2-40B4-BE49-F238E27FC236}">
                <a16:creationId xmlns:a16="http://schemas.microsoft.com/office/drawing/2014/main" id="{C79F7AC7-D0FD-F190-E42F-513FFCB0A5EA}"/>
              </a:ext>
            </a:extLst>
          </p:cNvPr>
          <p:cNvSpPr txBox="1"/>
          <p:nvPr/>
        </p:nvSpPr>
        <p:spPr>
          <a:xfrm>
            <a:off x="8061751" y="4581839"/>
            <a:ext cx="1074333" cy="369332"/>
          </a:xfrm>
          <a:prstGeom prst="rect">
            <a:avLst/>
          </a:prstGeom>
          <a:noFill/>
        </p:spPr>
        <p:txBody>
          <a:bodyPr wrap="none" rtlCol="0">
            <a:spAutoFit/>
          </a:bodyPr>
          <a:lstStyle/>
          <a:p>
            <a:r>
              <a:rPr lang="en-AU" dirty="0">
                <a:solidFill>
                  <a:prstClr val="black"/>
                </a:solidFill>
                <a:latin typeface="Calibri" panose="020F0502020204030204"/>
              </a:rPr>
              <a:t>Complain</a:t>
            </a:r>
          </a:p>
        </p:txBody>
      </p:sp>
      <p:sp>
        <p:nvSpPr>
          <p:cNvPr id="60" name="Oval 59">
            <a:extLst>
              <a:ext uri="{FF2B5EF4-FFF2-40B4-BE49-F238E27FC236}">
                <a16:creationId xmlns:a16="http://schemas.microsoft.com/office/drawing/2014/main" id="{075719A2-AB09-42F3-BA54-449294EEB0CD}"/>
              </a:ext>
            </a:extLst>
          </p:cNvPr>
          <p:cNvSpPr/>
          <p:nvPr/>
        </p:nvSpPr>
        <p:spPr>
          <a:xfrm>
            <a:off x="9651597" y="4148148"/>
            <a:ext cx="85192" cy="85193"/>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46520D6D-ABE1-6196-B2D2-E703CED56775}"/>
              </a:ext>
            </a:extLst>
          </p:cNvPr>
          <p:cNvSpPr txBox="1"/>
          <p:nvPr/>
        </p:nvSpPr>
        <p:spPr>
          <a:xfrm>
            <a:off x="10248655" y="4581839"/>
            <a:ext cx="1447512" cy="369332"/>
          </a:xfrm>
          <a:prstGeom prst="rect">
            <a:avLst/>
          </a:prstGeom>
          <a:noFill/>
        </p:spPr>
        <p:txBody>
          <a:bodyPr wrap="none" rtlCol="0">
            <a:spAutoFit/>
          </a:bodyPr>
          <a:lstStyle/>
          <a:p>
            <a:r>
              <a:rPr lang="en-AU" dirty="0">
                <a:solidFill>
                  <a:prstClr val="black"/>
                </a:solidFill>
                <a:latin typeface="Calibri" panose="020F0502020204030204"/>
              </a:rPr>
              <a:t>Not complain</a:t>
            </a:r>
          </a:p>
        </p:txBody>
      </p:sp>
      <p:sp>
        <p:nvSpPr>
          <p:cNvPr id="62" name="TextBox 61">
            <a:extLst>
              <a:ext uri="{FF2B5EF4-FFF2-40B4-BE49-F238E27FC236}">
                <a16:creationId xmlns:a16="http://schemas.microsoft.com/office/drawing/2014/main" id="{3F12A84C-744A-96A2-68DF-D29B676780C5}"/>
              </a:ext>
            </a:extLst>
          </p:cNvPr>
          <p:cNvSpPr txBox="1"/>
          <p:nvPr/>
        </p:nvSpPr>
        <p:spPr>
          <a:xfrm>
            <a:off x="6909164" y="4151426"/>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(2,2)</a:t>
            </a:r>
          </a:p>
        </p:txBody>
      </p:sp>
      <p:sp>
        <p:nvSpPr>
          <p:cNvPr id="63" name="TextBox 62">
            <a:extLst>
              <a:ext uri="{FF2B5EF4-FFF2-40B4-BE49-F238E27FC236}">
                <a16:creationId xmlns:a16="http://schemas.microsoft.com/office/drawing/2014/main" id="{DC858FBE-DCC1-C84E-41B2-313754A8D2F4}"/>
              </a:ext>
            </a:extLst>
          </p:cNvPr>
          <p:cNvSpPr txBox="1"/>
          <p:nvPr/>
        </p:nvSpPr>
        <p:spPr>
          <a:xfrm>
            <a:off x="9104235" y="3220119"/>
            <a:ext cx="1502399" cy="369332"/>
          </a:xfrm>
          <a:prstGeom prst="rect">
            <a:avLst/>
          </a:prstGeom>
          <a:noFill/>
        </p:spPr>
        <p:txBody>
          <a:bodyPr wrap="none" rtlCol="0">
            <a:spAutoFit/>
          </a:bodyPr>
          <a:lstStyle/>
          <a:p>
            <a:r>
              <a:rPr lang="en-AU" dirty="0">
                <a:solidFill>
                  <a:prstClr val="black"/>
                </a:solidFill>
                <a:latin typeface="Calibri" panose="020F0502020204030204"/>
              </a:rPr>
              <a:t>Bad insurance</a:t>
            </a:r>
          </a:p>
        </p:txBody>
      </p:sp>
      <p:sp>
        <p:nvSpPr>
          <p:cNvPr id="64" name="TextBox 63">
            <a:extLst>
              <a:ext uri="{FF2B5EF4-FFF2-40B4-BE49-F238E27FC236}">
                <a16:creationId xmlns:a16="http://schemas.microsoft.com/office/drawing/2014/main" id="{06E560C9-13AA-47E8-D778-3215C125D804}"/>
              </a:ext>
            </a:extLst>
          </p:cNvPr>
          <p:cNvSpPr txBox="1"/>
          <p:nvPr/>
        </p:nvSpPr>
        <p:spPr>
          <a:xfrm>
            <a:off x="6405464" y="3217779"/>
            <a:ext cx="1656287" cy="369332"/>
          </a:xfrm>
          <a:prstGeom prst="rect">
            <a:avLst/>
          </a:prstGeom>
          <a:noFill/>
        </p:spPr>
        <p:txBody>
          <a:bodyPr wrap="none" rtlCol="0">
            <a:spAutoFit/>
          </a:bodyPr>
          <a:lstStyle/>
          <a:p>
            <a:r>
              <a:rPr lang="en-AU" dirty="0">
                <a:solidFill>
                  <a:prstClr val="black"/>
                </a:solidFill>
                <a:latin typeface="Calibri" panose="020F0502020204030204"/>
              </a:rPr>
              <a:t>Good insurance</a:t>
            </a:r>
          </a:p>
        </p:txBody>
      </p:sp>
    </p:spTree>
    <p:extLst>
      <p:ext uri="{BB962C8B-B14F-4D97-AF65-F5344CB8AC3E}">
        <p14:creationId xmlns:p14="http://schemas.microsoft.com/office/powerpoint/2010/main" val="2014519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B18A011-65F5-D956-E601-B5AE1D3237B6}"/>
              </a:ext>
            </a:extLst>
          </p:cNvPr>
          <p:cNvSpPr>
            <a:spLocks noGrp="1"/>
          </p:cNvSpPr>
          <p:nvPr>
            <p:ph type="title"/>
          </p:nvPr>
        </p:nvSpPr>
        <p:spPr/>
        <p:txBody>
          <a:bodyPr/>
          <a:lstStyle/>
          <a:p>
            <a:r>
              <a:rPr lang="en-AU" b="1" spc="-10" dirty="0"/>
              <a:t>Advice</a:t>
            </a:r>
            <a:endParaRPr lang="en-AU" dirty="0"/>
          </a:p>
        </p:txBody>
      </p:sp>
      <p:sp>
        <p:nvSpPr>
          <p:cNvPr id="9" name="Text Placeholder 8">
            <a:extLst>
              <a:ext uri="{FF2B5EF4-FFF2-40B4-BE49-F238E27FC236}">
                <a16:creationId xmlns:a16="http://schemas.microsoft.com/office/drawing/2014/main" id="{22399849-AC98-3688-0E6A-5F8065940A5B}"/>
              </a:ext>
            </a:extLst>
          </p:cNvPr>
          <p:cNvSpPr>
            <a:spLocks noGrp="1"/>
          </p:cNvSpPr>
          <p:nvPr>
            <p:ph type="body" idx="12"/>
          </p:nvPr>
        </p:nvSpPr>
        <p:spPr>
          <a:xfrm>
            <a:off x="627854" y="1388298"/>
            <a:ext cx="5163329" cy="4081404"/>
          </a:xfrm>
        </p:spPr>
        <p:txBody>
          <a:bodyPr/>
          <a:lstStyle/>
          <a:p>
            <a:pPr>
              <a:spcAft>
                <a:spcPts val="1200"/>
              </a:spcAft>
              <a:buClr>
                <a:srgbClr val="0000FF"/>
              </a:buClr>
              <a:tabLst>
                <a:tab pos="319628" algn="l"/>
              </a:tabLst>
            </a:pPr>
            <a:r>
              <a:rPr lang="en-AU" dirty="0">
                <a:cs typeface="Arial"/>
              </a:rPr>
              <a:t>The agent now has a choice between a payoff of 0 for selling bad insurance (as Agent A complains and the insurance is cancelled) and 2 for selling good insurance. They sell the good insurance.</a:t>
            </a:r>
          </a:p>
          <a:p>
            <a:pPr>
              <a:spcAft>
                <a:spcPts val="1200"/>
              </a:spcAft>
              <a:buClr>
                <a:srgbClr val="0000FF"/>
              </a:buClr>
              <a:tabLst>
                <a:tab pos="319628" algn="l"/>
              </a:tabLst>
            </a:pPr>
            <a:r>
              <a:rPr lang="en-AU" dirty="0">
                <a:cs typeface="Arial"/>
              </a:rPr>
              <a:t>Agent A now has a choice of a payoff of 0 for not </a:t>
            </a:r>
            <a:r>
              <a:rPr lang="en-AU">
                <a:cs typeface="Arial"/>
              </a:rPr>
              <a:t>purchasing insurance </a:t>
            </a:r>
            <a:r>
              <a:rPr lang="en-AU" dirty="0">
                <a:cs typeface="Arial"/>
              </a:rPr>
              <a:t>and 2 for purchasing. They make the purchase.</a:t>
            </a:r>
          </a:p>
        </p:txBody>
      </p:sp>
      <p:cxnSp>
        <p:nvCxnSpPr>
          <p:cNvPr id="28" name="Straight Connector 27">
            <a:extLst>
              <a:ext uri="{FF2B5EF4-FFF2-40B4-BE49-F238E27FC236}">
                <a16:creationId xmlns:a16="http://schemas.microsoft.com/office/drawing/2014/main" id="{490F987C-5BCB-4DC6-E699-CE155B573CB6}"/>
              </a:ext>
            </a:extLst>
          </p:cNvPr>
          <p:cNvCxnSpPr/>
          <p:nvPr/>
        </p:nvCxnSpPr>
        <p:spPr>
          <a:xfrm flipH="1">
            <a:off x="6298561" y="1370120"/>
            <a:ext cx="1181337" cy="1419875"/>
          </a:xfrm>
          <a:prstGeom prst="line">
            <a:avLst/>
          </a:prstGeom>
          <a:noFill/>
          <a:ln w="28575" cap="flat" cmpd="sng" algn="ctr">
            <a:solidFill>
              <a:sysClr val="windowText" lastClr="000000"/>
            </a:solidFill>
            <a:prstDash val="solid"/>
            <a:miter lim="800000"/>
          </a:ln>
          <a:effectLst/>
        </p:spPr>
      </p:cxnSp>
      <p:cxnSp>
        <p:nvCxnSpPr>
          <p:cNvPr id="29" name="Straight Connector 28">
            <a:extLst>
              <a:ext uri="{FF2B5EF4-FFF2-40B4-BE49-F238E27FC236}">
                <a16:creationId xmlns:a16="http://schemas.microsoft.com/office/drawing/2014/main" id="{556886EE-1DF8-FCBD-F51B-6C08E8A2CE7D}"/>
              </a:ext>
            </a:extLst>
          </p:cNvPr>
          <p:cNvCxnSpPr>
            <a:cxnSpLocks/>
          </p:cNvCxnSpPr>
          <p:nvPr/>
        </p:nvCxnSpPr>
        <p:spPr>
          <a:xfrm>
            <a:off x="7479898" y="1370120"/>
            <a:ext cx="1107503" cy="1419875"/>
          </a:xfrm>
          <a:prstGeom prst="line">
            <a:avLst/>
          </a:prstGeom>
          <a:noFill/>
          <a:ln w="28575" cap="flat" cmpd="sng" algn="ctr">
            <a:solidFill>
              <a:sysClr val="windowText" lastClr="000000"/>
            </a:solidFill>
            <a:prstDash val="solid"/>
            <a:miter lim="800000"/>
          </a:ln>
          <a:effectLst/>
        </p:spPr>
      </p:cxnSp>
      <p:cxnSp>
        <p:nvCxnSpPr>
          <p:cNvPr id="30" name="Straight Connector 29">
            <a:extLst>
              <a:ext uri="{FF2B5EF4-FFF2-40B4-BE49-F238E27FC236}">
                <a16:creationId xmlns:a16="http://schemas.microsoft.com/office/drawing/2014/main" id="{52E24778-C5C9-BEF5-3613-C65E0967D87A}"/>
              </a:ext>
            </a:extLst>
          </p:cNvPr>
          <p:cNvCxnSpPr/>
          <p:nvPr/>
        </p:nvCxnSpPr>
        <p:spPr>
          <a:xfrm flipH="1">
            <a:off x="7406064" y="2789995"/>
            <a:ext cx="1181337" cy="1419875"/>
          </a:xfrm>
          <a:prstGeom prst="line">
            <a:avLst/>
          </a:prstGeom>
          <a:noFill/>
          <a:ln w="28575" cap="flat" cmpd="sng" algn="ctr">
            <a:solidFill>
              <a:sysClr val="windowText" lastClr="000000"/>
            </a:solidFill>
            <a:prstDash val="solid"/>
            <a:miter lim="800000"/>
          </a:ln>
          <a:effectLst/>
        </p:spPr>
      </p:cxnSp>
      <p:cxnSp>
        <p:nvCxnSpPr>
          <p:cNvPr id="31" name="Straight Connector 30">
            <a:extLst>
              <a:ext uri="{FF2B5EF4-FFF2-40B4-BE49-F238E27FC236}">
                <a16:creationId xmlns:a16="http://schemas.microsoft.com/office/drawing/2014/main" id="{A63FBBF4-2C03-B146-2767-A14804122BBC}"/>
              </a:ext>
            </a:extLst>
          </p:cNvPr>
          <p:cNvCxnSpPr>
            <a:cxnSpLocks/>
          </p:cNvCxnSpPr>
          <p:nvPr/>
        </p:nvCxnSpPr>
        <p:spPr>
          <a:xfrm>
            <a:off x="8587401" y="2789995"/>
            <a:ext cx="1107503" cy="1419875"/>
          </a:xfrm>
          <a:prstGeom prst="line">
            <a:avLst/>
          </a:prstGeom>
          <a:noFill/>
          <a:ln w="28575" cap="flat" cmpd="sng" algn="ctr">
            <a:solidFill>
              <a:sysClr val="windowText" lastClr="000000"/>
            </a:solidFill>
            <a:prstDash val="solid"/>
            <a:miter lim="800000"/>
          </a:ln>
          <a:effectLst/>
        </p:spPr>
      </p:cxnSp>
      <p:sp>
        <p:nvSpPr>
          <p:cNvPr id="32" name="Oval 31">
            <a:extLst>
              <a:ext uri="{FF2B5EF4-FFF2-40B4-BE49-F238E27FC236}">
                <a16:creationId xmlns:a16="http://schemas.microsoft.com/office/drawing/2014/main" id="{EC86C543-6EDA-9AA8-5FFD-E40D23FC0375}"/>
              </a:ext>
            </a:extLst>
          </p:cNvPr>
          <p:cNvSpPr/>
          <p:nvPr/>
        </p:nvSpPr>
        <p:spPr>
          <a:xfrm>
            <a:off x="7437302" y="1327523"/>
            <a:ext cx="85192" cy="85193"/>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12E2DFB1-136F-CBFE-1D4B-AA14D98A2383}"/>
              </a:ext>
            </a:extLst>
          </p:cNvPr>
          <p:cNvSpPr/>
          <p:nvPr/>
        </p:nvSpPr>
        <p:spPr>
          <a:xfrm>
            <a:off x="8544805" y="2747398"/>
            <a:ext cx="85192" cy="85193"/>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15AE03FC-4090-E02B-5A28-7B1227EA79DC}"/>
              </a:ext>
            </a:extLst>
          </p:cNvPr>
          <p:cNvSpPr txBox="1"/>
          <p:nvPr/>
        </p:nvSpPr>
        <p:spPr>
          <a:xfrm>
            <a:off x="7018489" y="979490"/>
            <a:ext cx="922817" cy="369332"/>
          </a:xfrm>
          <a:prstGeom prst="rect">
            <a:avLst/>
          </a:prstGeom>
          <a:noFill/>
        </p:spPr>
        <p:txBody>
          <a:bodyPr wrap="none" rtlCol="0">
            <a:spAutoFit/>
          </a:bodyPr>
          <a:lstStyle/>
          <a:p>
            <a:r>
              <a:rPr lang="en-AU" dirty="0">
                <a:solidFill>
                  <a:prstClr val="black"/>
                </a:solidFill>
                <a:latin typeface="Calibri" panose="020F0502020204030204"/>
              </a:rPr>
              <a:t>Agent A</a:t>
            </a:r>
          </a:p>
        </p:txBody>
      </p:sp>
      <p:sp>
        <p:nvSpPr>
          <p:cNvPr id="35" name="TextBox 34">
            <a:extLst>
              <a:ext uri="{FF2B5EF4-FFF2-40B4-BE49-F238E27FC236}">
                <a16:creationId xmlns:a16="http://schemas.microsoft.com/office/drawing/2014/main" id="{F51D9630-A2F8-439E-A8EC-66A09442CDA1}"/>
              </a:ext>
            </a:extLst>
          </p:cNvPr>
          <p:cNvSpPr txBox="1"/>
          <p:nvPr/>
        </p:nvSpPr>
        <p:spPr>
          <a:xfrm>
            <a:off x="5880485" y="1586251"/>
            <a:ext cx="1052077" cy="646331"/>
          </a:xfrm>
          <a:prstGeom prst="rect">
            <a:avLst/>
          </a:prstGeom>
          <a:noFill/>
        </p:spPr>
        <p:txBody>
          <a:bodyPr wrap="square" rtlCol="0">
            <a:spAutoFit/>
          </a:bodyPr>
          <a:lstStyle/>
          <a:p>
            <a:pPr algn="ctr"/>
            <a:r>
              <a:rPr lang="en-AU" dirty="0">
                <a:solidFill>
                  <a:prstClr val="black"/>
                </a:solidFill>
                <a:latin typeface="Calibri" panose="020F0502020204030204"/>
              </a:rPr>
              <a:t>No purchase</a:t>
            </a:r>
          </a:p>
        </p:txBody>
      </p:sp>
      <p:sp>
        <p:nvSpPr>
          <p:cNvPr id="51" name="TextBox 50">
            <a:extLst>
              <a:ext uri="{FF2B5EF4-FFF2-40B4-BE49-F238E27FC236}">
                <a16:creationId xmlns:a16="http://schemas.microsoft.com/office/drawing/2014/main" id="{48BE8120-911E-ADE6-694C-120E423508E0}"/>
              </a:ext>
            </a:extLst>
          </p:cNvPr>
          <p:cNvSpPr txBox="1"/>
          <p:nvPr/>
        </p:nvSpPr>
        <p:spPr>
          <a:xfrm>
            <a:off x="5763318" y="2734538"/>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(0,0)</a:t>
            </a:r>
          </a:p>
        </p:txBody>
      </p:sp>
      <p:sp>
        <p:nvSpPr>
          <p:cNvPr id="52" name="TextBox 51">
            <a:extLst>
              <a:ext uri="{FF2B5EF4-FFF2-40B4-BE49-F238E27FC236}">
                <a16:creationId xmlns:a16="http://schemas.microsoft.com/office/drawing/2014/main" id="{660572FE-6065-5AAF-B18D-701E75F255DA}"/>
              </a:ext>
            </a:extLst>
          </p:cNvPr>
          <p:cNvSpPr txBox="1"/>
          <p:nvPr/>
        </p:nvSpPr>
        <p:spPr>
          <a:xfrm>
            <a:off x="8614328" y="2549872"/>
            <a:ext cx="881973" cy="369332"/>
          </a:xfrm>
          <a:prstGeom prst="rect">
            <a:avLst/>
          </a:prstGeom>
          <a:noFill/>
        </p:spPr>
        <p:txBody>
          <a:bodyPr wrap="none" rtlCol="0">
            <a:spAutoFit/>
          </a:bodyPr>
          <a:lstStyle/>
          <a:p>
            <a:r>
              <a:rPr lang="en-AU" dirty="0">
                <a:solidFill>
                  <a:prstClr val="black"/>
                </a:solidFill>
                <a:latin typeface="Calibri" panose="020F0502020204030204"/>
              </a:rPr>
              <a:t>Adviser</a:t>
            </a:r>
          </a:p>
        </p:txBody>
      </p:sp>
      <p:sp>
        <p:nvSpPr>
          <p:cNvPr id="53" name="TextBox 52">
            <a:extLst>
              <a:ext uri="{FF2B5EF4-FFF2-40B4-BE49-F238E27FC236}">
                <a16:creationId xmlns:a16="http://schemas.microsoft.com/office/drawing/2014/main" id="{A5413F2A-5143-FFE3-A862-57E2BD5D2FB7}"/>
              </a:ext>
            </a:extLst>
          </p:cNvPr>
          <p:cNvSpPr txBox="1"/>
          <p:nvPr/>
        </p:nvSpPr>
        <p:spPr>
          <a:xfrm>
            <a:off x="7941306" y="1724750"/>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Purchase</a:t>
            </a:r>
          </a:p>
        </p:txBody>
      </p:sp>
      <p:cxnSp>
        <p:nvCxnSpPr>
          <p:cNvPr id="54" name="Straight Connector 53">
            <a:extLst>
              <a:ext uri="{FF2B5EF4-FFF2-40B4-BE49-F238E27FC236}">
                <a16:creationId xmlns:a16="http://schemas.microsoft.com/office/drawing/2014/main" id="{CD38F3E4-ABC8-7E5D-6E89-0870F0E4477D}"/>
              </a:ext>
            </a:extLst>
          </p:cNvPr>
          <p:cNvCxnSpPr/>
          <p:nvPr/>
        </p:nvCxnSpPr>
        <p:spPr>
          <a:xfrm flipH="1">
            <a:off x="8513567" y="4180670"/>
            <a:ext cx="1181337" cy="1419875"/>
          </a:xfrm>
          <a:prstGeom prst="line">
            <a:avLst/>
          </a:prstGeom>
          <a:noFill/>
          <a:ln w="28575" cap="flat" cmpd="sng" algn="ctr">
            <a:solidFill>
              <a:sysClr val="windowText" lastClr="000000"/>
            </a:solidFill>
            <a:prstDash val="solid"/>
            <a:miter lim="800000"/>
          </a:ln>
          <a:effectLst/>
        </p:spPr>
      </p:cxnSp>
      <p:cxnSp>
        <p:nvCxnSpPr>
          <p:cNvPr id="55" name="Straight Connector 54">
            <a:extLst>
              <a:ext uri="{FF2B5EF4-FFF2-40B4-BE49-F238E27FC236}">
                <a16:creationId xmlns:a16="http://schemas.microsoft.com/office/drawing/2014/main" id="{AC7E5009-FE91-942E-026E-D3DC795F4C5F}"/>
              </a:ext>
            </a:extLst>
          </p:cNvPr>
          <p:cNvCxnSpPr>
            <a:cxnSpLocks/>
          </p:cNvCxnSpPr>
          <p:nvPr/>
        </p:nvCxnSpPr>
        <p:spPr>
          <a:xfrm>
            <a:off x="9694904" y="4180670"/>
            <a:ext cx="1107503" cy="1419875"/>
          </a:xfrm>
          <a:prstGeom prst="line">
            <a:avLst/>
          </a:prstGeom>
          <a:noFill/>
          <a:ln w="28575" cap="flat" cmpd="sng" algn="ctr">
            <a:solidFill>
              <a:sysClr val="windowText" lastClr="000000"/>
            </a:solidFill>
            <a:prstDash val="solid"/>
            <a:miter lim="800000"/>
          </a:ln>
          <a:effectLst/>
        </p:spPr>
      </p:cxnSp>
      <p:sp>
        <p:nvSpPr>
          <p:cNvPr id="56" name="TextBox 55">
            <a:extLst>
              <a:ext uri="{FF2B5EF4-FFF2-40B4-BE49-F238E27FC236}">
                <a16:creationId xmlns:a16="http://schemas.microsoft.com/office/drawing/2014/main" id="{96E235D5-612B-0521-06D9-8207EAA3B76C}"/>
              </a:ext>
            </a:extLst>
          </p:cNvPr>
          <p:cNvSpPr txBox="1"/>
          <p:nvPr/>
        </p:nvSpPr>
        <p:spPr>
          <a:xfrm>
            <a:off x="8004494" y="5553998"/>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(1,0)</a:t>
            </a:r>
          </a:p>
        </p:txBody>
      </p:sp>
      <p:sp>
        <p:nvSpPr>
          <p:cNvPr id="57" name="TextBox 56">
            <a:extLst>
              <a:ext uri="{FF2B5EF4-FFF2-40B4-BE49-F238E27FC236}">
                <a16:creationId xmlns:a16="http://schemas.microsoft.com/office/drawing/2014/main" id="{796626DF-5657-C2C7-C8AE-D04B4340C0B1}"/>
              </a:ext>
            </a:extLst>
          </p:cNvPr>
          <p:cNvSpPr txBox="1"/>
          <p:nvPr/>
        </p:nvSpPr>
        <p:spPr>
          <a:xfrm>
            <a:off x="10245546" y="5553998"/>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(-2,4)</a:t>
            </a:r>
          </a:p>
        </p:txBody>
      </p:sp>
      <p:sp>
        <p:nvSpPr>
          <p:cNvPr id="58" name="TextBox 57">
            <a:extLst>
              <a:ext uri="{FF2B5EF4-FFF2-40B4-BE49-F238E27FC236}">
                <a16:creationId xmlns:a16="http://schemas.microsoft.com/office/drawing/2014/main" id="{A996F964-9D6E-6A0D-8AAA-B29026C904CD}"/>
              </a:ext>
            </a:extLst>
          </p:cNvPr>
          <p:cNvSpPr txBox="1"/>
          <p:nvPr/>
        </p:nvSpPr>
        <p:spPr>
          <a:xfrm>
            <a:off x="9715226" y="3979012"/>
            <a:ext cx="922817" cy="369332"/>
          </a:xfrm>
          <a:prstGeom prst="rect">
            <a:avLst/>
          </a:prstGeom>
          <a:noFill/>
        </p:spPr>
        <p:txBody>
          <a:bodyPr wrap="none" rtlCol="0">
            <a:spAutoFit/>
          </a:bodyPr>
          <a:lstStyle/>
          <a:p>
            <a:r>
              <a:rPr lang="en-AU" dirty="0">
                <a:solidFill>
                  <a:prstClr val="black"/>
                </a:solidFill>
                <a:latin typeface="Calibri" panose="020F0502020204030204"/>
              </a:rPr>
              <a:t>Agent A</a:t>
            </a:r>
          </a:p>
        </p:txBody>
      </p:sp>
      <p:sp>
        <p:nvSpPr>
          <p:cNvPr id="59" name="TextBox 58">
            <a:extLst>
              <a:ext uri="{FF2B5EF4-FFF2-40B4-BE49-F238E27FC236}">
                <a16:creationId xmlns:a16="http://schemas.microsoft.com/office/drawing/2014/main" id="{C79F7AC7-D0FD-F190-E42F-513FFCB0A5EA}"/>
              </a:ext>
            </a:extLst>
          </p:cNvPr>
          <p:cNvSpPr txBox="1"/>
          <p:nvPr/>
        </p:nvSpPr>
        <p:spPr>
          <a:xfrm>
            <a:off x="8061751" y="4581839"/>
            <a:ext cx="1074333" cy="369332"/>
          </a:xfrm>
          <a:prstGeom prst="rect">
            <a:avLst/>
          </a:prstGeom>
          <a:noFill/>
        </p:spPr>
        <p:txBody>
          <a:bodyPr wrap="none" rtlCol="0">
            <a:spAutoFit/>
          </a:bodyPr>
          <a:lstStyle/>
          <a:p>
            <a:r>
              <a:rPr lang="en-AU" dirty="0">
                <a:solidFill>
                  <a:prstClr val="black"/>
                </a:solidFill>
                <a:latin typeface="Calibri" panose="020F0502020204030204"/>
              </a:rPr>
              <a:t>Complain</a:t>
            </a:r>
          </a:p>
        </p:txBody>
      </p:sp>
      <p:sp>
        <p:nvSpPr>
          <p:cNvPr id="60" name="Oval 59">
            <a:extLst>
              <a:ext uri="{FF2B5EF4-FFF2-40B4-BE49-F238E27FC236}">
                <a16:creationId xmlns:a16="http://schemas.microsoft.com/office/drawing/2014/main" id="{075719A2-AB09-42F3-BA54-449294EEB0CD}"/>
              </a:ext>
            </a:extLst>
          </p:cNvPr>
          <p:cNvSpPr/>
          <p:nvPr/>
        </p:nvSpPr>
        <p:spPr>
          <a:xfrm>
            <a:off x="9651597" y="4148148"/>
            <a:ext cx="85192" cy="85193"/>
          </a:xfrm>
          <a:prstGeom prst="ellipse">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46520D6D-ABE1-6196-B2D2-E703CED56775}"/>
              </a:ext>
            </a:extLst>
          </p:cNvPr>
          <p:cNvSpPr txBox="1"/>
          <p:nvPr/>
        </p:nvSpPr>
        <p:spPr>
          <a:xfrm>
            <a:off x="10248655" y="4581839"/>
            <a:ext cx="1447512" cy="369332"/>
          </a:xfrm>
          <a:prstGeom prst="rect">
            <a:avLst/>
          </a:prstGeom>
          <a:noFill/>
        </p:spPr>
        <p:txBody>
          <a:bodyPr wrap="none" rtlCol="0">
            <a:spAutoFit/>
          </a:bodyPr>
          <a:lstStyle/>
          <a:p>
            <a:r>
              <a:rPr lang="en-AU" dirty="0">
                <a:solidFill>
                  <a:prstClr val="black"/>
                </a:solidFill>
                <a:latin typeface="Calibri" panose="020F0502020204030204"/>
              </a:rPr>
              <a:t>Not complain</a:t>
            </a:r>
          </a:p>
        </p:txBody>
      </p:sp>
      <p:sp>
        <p:nvSpPr>
          <p:cNvPr id="62" name="TextBox 61">
            <a:extLst>
              <a:ext uri="{FF2B5EF4-FFF2-40B4-BE49-F238E27FC236}">
                <a16:creationId xmlns:a16="http://schemas.microsoft.com/office/drawing/2014/main" id="{3F12A84C-744A-96A2-68DF-D29B676780C5}"/>
              </a:ext>
            </a:extLst>
          </p:cNvPr>
          <p:cNvSpPr txBox="1"/>
          <p:nvPr/>
        </p:nvSpPr>
        <p:spPr>
          <a:xfrm>
            <a:off x="6909164" y="4151426"/>
            <a:ext cx="1052077" cy="369332"/>
          </a:xfrm>
          <a:prstGeom prst="rect">
            <a:avLst/>
          </a:prstGeom>
          <a:noFill/>
        </p:spPr>
        <p:txBody>
          <a:bodyPr wrap="square" rtlCol="0">
            <a:spAutoFit/>
          </a:bodyPr>
          <a:lstStyle/>
          <a:p>
            <a:pPr algn="ctr"/>
            <a:r>
              <a:rPr lang="en-AU" dirty="0">
                <a:solidFill>
                  <a:prstClr val="black"/>
                </a:solidFill>
                <a:latin typeface="Calibri" panose="020F0502020204030204"/>
              </a:rPr>
              <a:t>(2,2)</a:t>
            </a:r>
          </a:p>
        </p:txBody>
      </p:sp>
      <p:sp>
        <p:nvSpPr>
          <p:cNvPr id="63" name="TextBox 62">
            <a:extLst>
              <a:ext uri="{FF2B5EF4-FFF2-40B4-BE49-F238E27FC236}">
                <a16:creationId xmlns:a16="http://schemas.microsoft.com/office/drawing/2014/main" id="{DC858FBE-DCC1-C84E-41B2-313754A8D2F4}"/>
              </a:ext>
            </a:extLst>
          </p:cNvPr>
          <p:cNvSpPr txBox="1"/>
          <p:nvPr/>
        </p:nvSpPr>
        <p:spPr>
          <a:xfrm>
            <a:off x="9104235" y="3220119"/>
            <a:ext cx="1502399" cy="369332"/>
          </a:xfrm>
          <a:prstGeom prst="rect">
            <a:avLst/>
          </a:prstGeom>
          <a:noFill/>
        </p:spPr>
        <p:txBody>
          <a:bodyPr wrap="none" rtlCol="0">
            <a:spAutoFit/>
          </a:bodyPr>
          <a:lstStyle/>
          <a:p>
            <a:r>
              <a:rPr lang="en-AU" dirty="0">
                <a:solidFill>
                  <a:prstClr val="black"/>
                </a:solidFill>
                <a:latin typeface="Calibri" panose="020F0502020204030204"/>
              </a:rPr>
              <a:t>Bad insurance</a:t>
            </a:r>
          </a:p>
        </p:txBody>
      </p:sp>
      <p:sp>
        <p:nvSpPr>
          <p:cNvPr id="64" name="TextBox 63">
            <a:extLst>
              <a:ext uri="{FF2B5EF4-FFF2-40B4-BE49-F238E27FC236}">
                <a16:creationId xmlns:a16="http://schemas.microsoft.com/office/drawing/2014/main" id="{06E560C9-13AA-47E8-D778-3215C125D804}"/>
              </a:ext>
            </a:extLst>
          </p:cNvPr>
          <p:cNvSpPr txBox="1"/>
          <p:nvPr/>
        </p:nvSpPr>
        <p:spPr>
          <a:xfrm>
            <a:off x="6405464" y="3217779"/>
            <a:ext cx="1656287" cy="369332"/>
          </a:xfrm>
          <a:prstGeom prst="rect">
            <a:avLst/>
          </a:prstGeom>
          <a:noFill/>
        </p:spPr>
        <p:txBody>
          <a:bodyPr wrap="none" rtlCol="0">
            <a:spAutoFit/>
          </a:bodyPr>
          <a:lstStyle/>
          <a:p>
            <a:r>
              <a:rPr lang="en-AU" dirty="0">
                <a:solidFill>
                  <a:prstClr val="black"/>
                </a:solidFill>
                <a:latin typeface="Calibri" panose="020F0502020204030204"/>
              </a:rPr>
              <a:t>Good insurance</a:t>
            </a:r>
          </a:p>
        </p:txBody>
      </p:sp>
      <p:sp>
        <p:nvSpPr>
          <p:cNvPr id="2" name="Oval 1">
            <a:extLst>
              <a:ext uri="{FF2B5EF4-FFF2-40B4-BE49-F238E27FC236}">
                <a16:creationId xmlns:a16="http://schemas.microsoft.com/office/drawing/2014/main" id="{D92E4AAC-0029-4618-E857-3584CE37C816}"/>
              </a:ext>
            </a:extLst>
          </p:cNvPr>
          <p:cNvSpPr/>
          <p:nvPr/>
        </p:nvSpPr>
        <p:spPr>
          <a:xfrm>
            <a:off x="8076805" y="5511714"/>
            <a:ext cx="468000" cy="468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Oval 2">
            <a:extLst>
              <a:ext uri="{FF2B5EF4-FFF2-40B4-BE49-F238E27FC236}">
                <a16:creationId xmlns:a16="http://schemas.microsoft.com/office/drawing/2014/main" id="{2D4BF480-82AC-6E66-F50F-248FAEA45A1B}"/>
              </a:ext>
            </a:extLst>
          </p:cNvPr>
          <p:cNvSpPr/>
          <p:nvPr/>
        </p:nvSpPr>
        <p:spPr>
          <a:xfrm>
            <a:off x="7413859" y="4102092"/>
            <a:ext cx="468000" cy="468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Oval 3">
            <a:extLst>
              <a:ext uri="{FF2B5EF4-FFF2-40B4-BE49-F238E27FC236}">
                <a16:creationId xmlns:a16="http://schemas.microsoft.com/office/drawing/2014/main" id="{9A2B41D1-BC8D-2EDE-F1D8-F83EA468A9A9}"/>
              </a:ext>
            </a:extLst>
          </p:cNvPr>
          <p:cNvSpPr/>
          <p:nvPr/>
        </p:nvSpPr>
        <p:spPr>
          <a:xfrm>
            <a:off x="6957994" y="4102092"/>
            <a:ext cx="468000" cy="468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Multiply 5">
            <a:extLst>
              <a:ext uri="{FF2B5EF4-FFF2-40B4-BE49-F238E27FC236}">
                <a16:creationId xmlns:a16="http://schemas.microsoft.com/office/drawing/2014/main" id="{BEBAB8AC-F698-45F9-5045-62D774B6C02E}"/>
              </a:ext>
            </a:extLst>
          </p:cNvPr>
          <p:cNvSpPr>
            <a:spLocks noChangeAspect="1"/>
          </p:cNvSpPr>
          <p:nvPr/>
        </p:nvSpPr>
        <p:spPr>
          <a:xfrm>
            <a:off x="10011546" y="4656607"/>
            <a:ext cx="468000" cy="468000"/>
          </a:xfrm>
          <a:prstGeom prst="mathMultiply">
            <a:avLst>
              <a:gd name="adj1" fmla="val 25249"/>
            </a:avLst>
          </a:prstGeom>
          <a:solidFill>
            <a:schemeClr val="accent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Multiply 6">
            <a:extLst>
              <a:ext uri="{FF2B5EF4-FFF2-40B4-BE49-F238E27FC236}">
                <a16:creationId xmlns:a16="http://schemas.microsoft.com/office/drawing/2014/main" id="{D012FF8B-63A0-965E-3315-0DDDF960DE51}"/>
              </a:ext>
            </a:extLst>
          </p:cNvPr>
          <p:cNvSpPr>
            <a:spLocks noChangeAspect="1"/>
          </p:cNvSpPr>
          <p:nvPr/>
        </p:nvSpPr>
        <p:spPr>
          <a:xfrm>
            <a:off x="8870235" y="3265932"/>
            <a:ext cx="468000" cy="468000"/>
          </a:xfrm>
          <a:prstGeom prst="mathMultiply">
            <a:avLst>
              <a:gd name="adj1" fmla="val 25249"/>
            </a:avLst>
          </a:prstGeom>
          <a:solidFill>
            <a:schemeClr val="accent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Multiply 7">
            <a:extLst>
              <a:ext uri="{FF2B5EF4-FFF2-40B4-BE49-F238E27FC236}">
                <a16:creationId xmlns:a16="http://schemas.microsoft.com/office/drawing/2014/main" id="{BAAE1CF7-C977-0755-E419-8962727E787C}"/>
              </a:ext>
            </a:extLst>
          </p:cNvPr>
          <p:cNvSpPr>
            <a:spLocks noChangeAspect="1"/>
          </p:cNvSpPr>
          <p:nvPr/>
        </p:nvSpPr>
        <p:spPr>
          <a:xfrm>
            <a:off x="6667553" y="1781560"/>
            <a:ext cx="468000" cy="468000"/>
          </a:xfrm>
          <a:prstGeom prst="mathMultiply">
            <a:avLst>
              <a:gd name="adj1" fmla="val 25249"/>
            </a:avLst>
          </a:prstGeom>
          <a:solidFill>
            <a:schemeClr val="accent2"/>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24422211"/>
      </p:ext>
    </p:extLst>
  </p:cSld>
  <p:clrMapOvr>
    <a:masterClrMapping/>
  </p:clrMapOvr>
</p:sld>
</file>

<file path=ppt/theme/theme1.xml><?xml version="1.0" encoding="utf-8"?>
<a:theme xmlns:a="http://schemas.openxmlformats.org/drawingml/2006/main" name="Office Theme">
  <a:themeElements>
    <a:clrScheme name="211">
      <a:dk1>
        <a:srgbClr val="000000"/>
      </a:dk1>
      <a:lt1>
        <a:srgbClr val="FFFFFF"/>
      </a:lt1>
      <a:dk2>
        <a:srgbClr val="323232"/>
      </a:dk2>
      <a:lt2>
        <a:srgbClr val="B2B2B2"/>
      </a:lt2>
      <a:accent1>
        <a:srgbClr val="0F4BEB"/>
      </a:accent1>
      <a:accent2>
        <a:srgbClr val="FF2305"/>
      </a:accent2>
      <a:accent3>
        <a:srgbClr val="000000"/>
      </a:accent3>
      <a:accent4>
        <a:srgbClr val="FAF528"/>
      </a:accent4>
      <a:accent5>
        <a:srgbClr val="09D369"/>
      </a:accent5>
      <a:accent6>
        <a:srgbClr val="FF9600"/>
      </a:accent6>
      <a:hlink>
        <a:srgbClr val="00B7E0"/>
      </a:hlink>
      <a:folHlink>
        <a:srgbClr val="00B7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 UTS Powerpoint template_16x9_C" id="{EA956CE0-7F49-FD41-9C98-C395F5454CD1}" vid="{8DF70025-42FC-C04B-AAEE-317C2426C9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17001</TotalTime>
  <Words>745</Words>
  <Application>Microsoft Macintosh PowerPoint</Application>
  <PresentationFormat>Widescreen</PresentationFormat>
  <Paragraphs>117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Cambria Math</vt:lpstr>
      <vt:lpstr>Helvetica</vt:lpstr>
      <vt:lpstr>Office Theme</vt:lpstr>
      <vt:lpstr>PowerPoint Presentation</vt:lpstr>
      <vt:lpstr>Advice</vt:lpstr>
      <vt:lpstr>Advice</vt:lpstr>
      <vt:lpstr>Advice</vt:lpstr>
      <vt:lpstr>Advice</vt:lpstr>
      <vt:lpstr>Advice</vt:lpstr>
      <vt:lpstr>Advice</vt:lpstr>
      <vt:lpstr>Advice</vt:lpstr>
      <vt:lpstr>Advice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Behavioural Economics 23005</dc:title>
  <dc:creator>Jason Collins</dc:creator>
  <cp:lastModifiedBy>Jason Collins</cp:lastModifiedBy>
  <cp:revision>79</cp:revision>
  <dcterms:created xsi:type="dcterms:W3CDTF">2022-02-14T06:08:26Z</dcterms:created>
  <dcterms:modified xsi:type="dcterms:W3CDTF">2023-05-03T06:07:29Z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4f0713-8a76-46fc-9033-3e1b6c45971d_Enabled">
    <vt:lpwstr>true</vt:lpwstr>
  </property>
  <property fmtid="{D5CDD505-2E9C-101B-9397-08002B2CF9AE}" pid="3" name="MSIP_Label_ba4f0713-8a76-46fc-9033-3e1b6c45971d_SetDate">
    <vt:lpwstr>2021-06-10T03:39:58Z</vt:lpwstr>
  </property>
  <property fmtid="{D5CDD505-2E9C-101B-9397-08002B2CF9AE}" pid="4" name="MSIP_Label_ba4f0713-8a76-46fc-9033-3e1b6c45971d_Method">
    <vt:lpwstr>Privileged</vt:lpwstr>
  </property>
  <property fmtid="{D5CDD505-2E9C-101B-9397-08002B2CF9AE}" pid="5" name="MSIP_Label_ba4f0713-8a76-46fc-9033-3e1b6c45971d_Name">
    <vt:lpwstr>UTS-Public</vt:lpwstr>
  </property>
  <property fmtid="{D5CDD505-2E9C-101B-9397-08002B2CF9AE}" pid="6" name="MSIP_Label_ba4f0713-8a76-46fc-9033-3e1b6c45971d_SiteId">
    <vt:lpwstr>e8911c26-cf9f-4a9c-878e-527807be8791</vt:lpwstr>
  </property>
  <property fmtid="{D5CDD505-2E9C-101B-9397-08002B2CF9AE}" pid="7" name="MSIP_Label_ba4f0713-8a76-46fc-9033-3e1b6c45971d_ActionId">
    <vt:lpwstr>6ab3b3b8-caa6-4a18-863c-f302df8f3726</vt:lpwstr>
  </property>
  <property fmtid="{D5CDD505-2E9C-101B-9397-08002B2CF9AE}" pid="8" name="MSIP_Label_ba4f0713-8a76-46fc-9033-3e1b6c45971d_ContentBits">
    <vt:lpwstr>0</vt:lpwstr>
  </property>
</Properties>
</file>