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77" r:id="rId2"/>
    <p:sldId id="294" r:id="rId3"/>
    <p:sldId id="384" r:id="rId4"/>
    <p:sldId id="387" r:id="rId5"/>
    <p:sldId id="388" r:id="rId6"/>
    <p:sldId id="307" r:id="rId7"/>
    <p:sldId id="360" r:id="rId8"/>
    <p:sldId id="313" r:id="rId9"/>
    <p:sldId id="314" r:id="rId10"/>
    <p:sldId id="304" r:id="rId11"/>
    <p:sldId id="389" r:id="rId12"/>
    <p:sldId id="390" r:id="rId13"/>
    <p:sldId id="385" r:id="rId14"/>
    <p:sldId id="362" r:id="rId15"/>
    <p:sldId id="363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7840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1390597"/>
            <a:ext cx="10326658" cy="467226"/>
          </a:xfrm>
        </p:spPr>
        <p:txBody>
          <a:bodyPr anchor="b"/>
          <a:lstStyle>
            <a:lvl1pPr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2126750"/>
            <a:ext cx="10957594" cy="33429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24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23/9/2024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9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5969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400" dirty="0"/>
              <a:t>Absurd rates of risk aversion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D0B71E7-56CF-DFCD-0BD0-D435003D3A69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4" name="Picture 3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39DDD9BB-852D-D19C-875A-47C6D598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8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D0B71E7-56CF-DFCD-0BD0-D435003D3A69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4" name="Picture 3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39DDD9BB-852D-D19C-875A-47C6D598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8F82C-25D4-E568-8B46-220137DCA399}"/>
                  </a:ext>
                </a:extLst>
              </p:cNvPr>
              <p:cNvSpPr txBox="1"/>
              <p:nvPr/>
            </p:nvSpPr>
            <p:spPr>
              <a:xfrm>
                <a:off x="3412147" y="1525343"/>
                <a:ext cx="6263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400" i="1" smtClean="0">
                              <a:latin typeface="Cambria Math" panose="02040503050406030204" pitchFamily="18" charset="0"/>
                            </a:rPr>
                            <m:t>+150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100)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8F82C-25D4-E568-8B46-220137DC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147" y="1525343"/>
                <a:ext cx="6263702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BFF6FD84-A05C-BD6D-4AA7-FFDFAAB7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49" y="1091687"/>
            <a:ext cx="7772400" cy="5551714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D0B71E7-56CF-DFCD-0BD0-D435003D3A69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8F82C-25D4-E568-8B46-220137DCA399}"/>
                  </a:ext>
                </a:extLst>
              </p:cNvPr>
              <p:cNvSpPr txBox="1"/>
              <p:nvPr/>
            </p:nvSpPr>
            <p:spPr>
              <a:xfrm>
                <a:off x="3412147" y="1525343"/>
                <a:ext cx="6263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400" i="1" smtClean="0">
                              <a:latin typeface="Cambria Math" panose="02040503050406030204" pitchFamily="18" charset="0"/>
                            </a:rPr>
                            <m:t>+150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100)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8F82C-25D4-E568-8B46-220137DC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147" y="1525343"/>
                <a:ext cx="6263702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84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D0B71E7-56CF-DFCD-0BD0-D435003D3A69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11" name="Picture 10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3CA7217A-E207-3C0A-C5CC-6885BA63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2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3B1DF762-14A6-F28A-1C56-D3BF95EB4B80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3" name="Picture 2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0570B61D-CC5C-BB1F-B96F-5F1A43BA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3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610DDA0B-AF7D-2DCE-CAC7-1510DCF25DB5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A1D9D876-C60C-3FAC-1640-E5DCA763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42E71990-3F78-5B27-6126-C2495301721F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3" name="Picture 2" descr="A graph with a dotted line&#10;&#10;Description automatically generated">
            <a:extLst>
              <a:ext uri="{FF2B5EF4-FFF2-40B4-BE49-F238E27FC236}">
                <a16:creationId xmlns:a16="http://schemas.microsoft.com/office/drawing/2014/main" id="{3E6AECB5-9AA9-7AF6-D875-C3CB0481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  <a:endParaRPr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ADCBF-4519-0D4D-9AAF-E8689C9FAAD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R="2392179" indent="-151006">
              <a:tabLst>
                <a:tab pos="1359050" algn="l"/>
              </a:tabLst>
            </a:pPr>
            <a:r>
              <a:rPr lang="en-AU" sz="2800" dirty="0">
                <a:cs typeface="Palatino Linotype"/>
              </a:rPr>
              <a:t>I offer you the following one-off bet by flipping a coin:</a:t>
            </a:r>
          </a:p>
          <a:p>
            <a:pPr marR="2392179" lvl="1" indent="-151006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359050" algn="l"/>
              </a:tabLst>
            </a:pPr>
            <a:r>
              <a:rPr lang="en-AU" sz="2800" dirty="0">
                <a:solidFill>
                  <a:schemeClr val="tx1"/>
                </a:solidFill>
                <a:cs typeface="Palatino Linotype"/>
              </a:rPr>
              <a:t>Head: You win $110</a:t>
            </a:r>
          </a:p>
          <a:p>
            <a:pPr marR="2392179" lvl="1" indent="-151006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359050" algn="l"/>
              </a:tabLst>
            </a:pPr>
            <a:r>
              <a:rPr lang="en-AU" sz="2800" dirty="0">
                <a:solidFill>
                  <a:schemeClr val="tx1"/>
                </a:solidFill>
              </a:rPr>
              <a:t>Tail: You lose $100</a:t>
            </a:r>
          </a:p>
        </p:txBody>
      </p:sp>
    </p:spTree>
    <p:extLst>
      <p:ext uri="{BB962C8B-B14F-4D97-AF65-F5344CB8AC3E}">
        <p14:creationId xmlns:p14="http://schemas.microsoft.com/office/powerpoint/2010/main" val="154538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12115-CCED-ECFE-1D2F-241F2F5ADC7A}"/>
              </a:ext>
            </a:extLst>
          </p:cNvPr>
          <p:cNvSpPr txBox="1"/>
          <p:nvPr/>
        </p:nvSpPr>
        <p:spPr>
          <a:xfrm>
            <a:off x="627853" y="2126750"/>
            <a:ext cx="12258805" cy="2363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2392179" indent="-151006">
              <a:spcAft>
                <a:spcPts val="1200"/>
              </a:spcAft>
              <a:tabLst>
                <a:tab pos="1359050" algn="l"/>
              </a:tabLst>
            </a:pPr>
            <a:r>
              <a:rPr lang="en-AU" sz="2800" dirty="0">
                <a:cs typeface="Palatino Linotype"/>
              </a:rPr>
              <a:t>Turn down:					Turn down:</a:t>
            </a:r>
          </a:p>
          <a:p>
            <a:pPr marR="2392179" lvl="1" indent="-151006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359050" algn="l"/>
              </a:tabLst>
            </a:pPr>
            <a:r>
              <a:rPr lang="en-AU" sz="2800" dirty="0">
                <a:solidFill>
                  <a:schemeClr val="tx1"/>
                </a:solidFill>
                <a:cs typeface="Palatino Linotype"/>
              </a:rPr>
              <a:t>Head: You win $110		 	   Head: You win $1 billion</a:t>
            </a:r>
          </a:p>
          <a:p>
            <a:pPr marR="2392179" lvl="1" indent="-151006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359050" algn="l"/>
              </a:tabLst>
            </a:pPr>
            <a:r>
              <a:rPr lang="en-AU" sz="2800" dirty="0">
                <a:solidFill>
                  <a:schemeClr val="tx1"/>
                </a:solidFill>
              </a:rPr>
              <a:t>Tail: You lose $100			   Tail: You lose $1000</a:t>
            </a:r>
          </a:p>
          <a:p>
            <a:endParaRPr lang="en-AU" sz="28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5AD5B-A57F-412F-EB5F-8DC9392A899D}"/>
                  </a:ext>
                </a:extLst>
              </p:cNvPr>
              <p:cNvSpPr txBox="1"/>
              <p:nvPr/>
            </p:nvSpPr>
            <p:spPr>
              <a:xfrm>
                <a:off x="2005885" y="1991348"/>
                <a:ext cx="609814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9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alatino Linotype"/>
                        </a:rPr>
                        <m:t>⟹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E5AD5B-A57F-412F-EB5F-8DC9392A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85" y="1991348"/>
                <a:ext cx="6098146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42E71990-3F78-5B27-6126-C2495301721F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C8DE4A3-A9AD-225E-058D-77D37E27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  <a:endParaRPr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ADCBF-4519-0D4D-9AAF-E8689C9FAAD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R="2392179" indent="-151006">
              <a:tabLst>
                <a:tab pos="1359050" algn="l"/>
              </a:tabLst>
            </a:pPr>
            <a:r>
              <a:rPr lang="en-AU" sz="3600" dirty="0">
                <a:cs typeface="Palatino Linotype"/>
              </a:rPr>
              <a:t>A 50-50 bet to:</a:t>
            </a:r>
          </a:p>
          <a:p>
            <a:pPr marR="2392179" lvl="1" indent="-151006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359050" algn="l"/>
              </a:tabLst>
            </a:pPr>
            <a:r>
              <a:rPr lang="en-AU" sz="3600" dirty="0">
                <a:solidFill>
                  <a:schemeClr val="tx1"/>
                </a:solidFill>
                <a:cs typeface="Palatino Linotype"/>
              </a:rPr>
              <a:t>Win $150</a:t>
            </a:r>
          </a:p>
          <a:p>
            <a:pPr marR="2392179" lvl="1" indent="-151006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tabLst>
                <a:tab pos="1359050" algn="l"/>
              </a:tabLst>
            </a:pPr>
            <a:r>
              <a:rPr lang="en-AU" sz="3600" dirty="0">
                <a:solidFill>
                  <a:schemeClr val="tx1"/>
                </a:solidFill>
              </a:rPr>
              <a:t>Lose $100</a:t>
            </a:r>
          </a:p>
        </p:txBody>
      </p:sp>
      <p:pic>
        <p:nvPicPr>
          <p:cNvPr id="4" name="Picture 3" descr="A person walking next to a pile of money&#10;&#10;Description automatically generated">
            <a:extLst>
              <a:ext uri="{FF2B5EF4-FFF2-40B4-BE49-F238E27FC236}">
                <a16:creationId xmlns:a16="http://schemas.microsoft.com/office/drawing/2014/main" id="{31AF2194-F8B2-D952-ED15-9BC24E6E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88299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8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14FD86D-DE14-8A44-3EBB-2E9B6317B48D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5" name="Picture 4" descr="A graph with a dotted line&#10;&#10;Description automatically generated">
            <a:extLst>
              <a:ext uri="{FF2B5EF4-FFF2-40B4-BE49-F238E27FC236}">
                <a16:creationId xmlns:a16="http://schemas.microsoft.com/office/drawing/2014/main" id="{60061757-6C3F-510B-DACF-5FFCCF4E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0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A4B4545-101C-DF15-8C3A-E4361DAC3302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4" name="Picture 3" descr="A graph with a dotted line&#10;&#10;Description automatically generated">
            <a:extLst>
              <a:ext uri="{FF2B5EF4-FFF2-40B4-BE49-F238E27FC236}">
                <a16:creationId xmlns:a16="http://schemas.microsoft.com/office/drawing/2014/main" id="{A156E66D-E717-0ABA-12D4-3B684452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A2F8C648-787B-0457-4937-F62869D2F90B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4" name="Picture 3" descr="A graph with a line graph&#10;&#10;Description automatically generated">
            <a:extLst>
              <a:ext uri="{FF2B5EF4-FFF2-40B4-BE49-F238E27FC236}">
                <a16:creationId xmlns:a16="http://schemas.microsoft.com/office/drawing/2014/main" id="{55077516-1DD5-0880-7E51-CE36825E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9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21302707-0E64-F669-D86F-62CC14915F57}"/>
              </a:ext>
            </a:extLst>
          </p:cNvPr>
          <p:cNvSpPr txBox="1">
            <a:spLocks/>
          </p:cNvSpPr>
          <p:nvPr/>
        </p:nvSpPr>
        <p:spPr>
          <a:xfrm>
            <a:off x="627854" y="553975"/>
            <a:ext cx="10326658" cy="537712"/>
          </a:xfrm>
          <a:prstGeom prst="rect">
            <a:avLst/>
          </a:prstGeom>
        </p:spPr>
        <p:txBody>
          <a:bodyPr vert="horz" wrap="square" lIns="90000" tIns="46800" rIns="90000" bIns="468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AU" sz="3200" dirty="0"/>
              <a:t>Absurd rates of risk aversion</a:t>
            </a:r>
          </a:p>
        </p:txBody>
      </p:sp>
      <p:pic>
        <p:nvPicPr>
          <p:cNvPr id="4" name="Picture 3" descr="A graph with a line and a point&#10;&#10;Description automatically generated">
            <a:extLst>
              <a:ext uri="{FF2B5EF4-FFF2-40B4-BE49-F238E27FC236}">
                <a16:creationId xmlns:a16="http://schemas.microsoft.com/office/drawing/2014/main" id="{6061A73B-B48F-C6AE-229F-B72BBD86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83" y="1091687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28619</TotalTime>
  <Words>197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Palatino Linotype</vt:lpstr>
      <vt:lpstr>Office Theme</vt:lpstr>
      <vt:lpstr>PowerPoint Presentation</vt:lpstr>
      <vt:lpstr>Absurd rates of risk aversion</vt:lpstr>
      <vt:lpstr>Absurd rates of risk aversion</vt:lpstr>
      <vt:lpstr>PowerPoint Presentation</vt:lpstr>
      <vt:lpstr>Absurd rates of risk aversion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92</cp:revision>
  <dcterms:created xsi:type="dcterms:W3CDTF">2022-02-14T06:08:26Z</dcterms:created>
  <dcterms:modified xsi:type="dcterms:W3CDTF">2024-09-23T04:51:05Z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