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277" r:id="rId2"/>
    <p:sldId id="300" r:id="rId3"/>
    <p:sldId id="301" r:id="rId4"/>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87"/>
    <p:restoredTop sz="97840"/>
  </p:normalViewPr>
  <p:slideViewPr>
    <p:cSldViewPr snapToGrid="0" snapToObjects="1">
      <p:cViewPr>
        <p:scale>
          <a:sx n="90" d="100"/>
          <a:sy n="90" d="100"/>
        </p:scale>
        <p:origin x="760" y="920"/>
      </p:cViewPr>
      <p:guideLst/>
    </p:cSldViewPr>
  </p:slideViewPr>
  <p:outlineViewPr>
    <p:cViewPr>
      <p:scale>
        <a:sx n="33" d="100"/>
        <a:sy n="33" d="100"/>
      </p:scale>
      <p:origin x="0" y="-436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9/22/24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1390597"/>
            <a:ext cx="10326658" cy="467226"/>
          </a:xfrm>
        </p:spPr>
        <p:txBody>
          <a:bodyPr anchor="b"/>
          <a:lstStyle>
            <a:lvl1pPr>
              <a:defRPr sz="4800" b="0">
                <a:solidFill>
                  <a:schemeClr val="tx1"/>
                </a:solidFill>
                <a:latin typeface="+mn-lt"/>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2126750"/>
            <a:ext cx="10957594" cy="3342951"/>
          </a:xfrm>
        </p:spPr>
        <p:txBody>
          <a:bodyPr/>
          <a:lstStyle>
            <a:lvl1pPr marL="0" indent="0">
              <a:lnSpc>
                <a:spcPct val="100000"/>
              </a:lnSpc>
              <a:spcBef>
                <a:spcPts val="0"/>
              </a:spcBef>
              <a:spcAft>
                <a:spcPts val="1500"/>
              </a:spcAft>
              <a:buFont typeface="Arial" panose="020B0604020202020204" pitchFamily="34" charset="0"/>
              <a:buNone/>
              <a:defRPr lang="en-AU" sz="24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Tree>
    <p:extLst>
      <p:ext uri="{BB962C8B-B14F-4D97-AF65-F5344CB8AC3E}">
        <p14:creationId xmlns:p14="http://schemas.microsoft.com/office/powerpoint/2010/main" val="5016400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22/9/2024</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24993937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727" r:id="rId1"/>
    <p:sldLayoutId id="2147483733" r:id="rId2"/>
  </p:sldLayoutIdLs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p3"/><Relationship Id="rId1" Type="http://schemas.microsoft.com/office/2007/relationships/media" Target="../media/media3.mp3"/><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4.mp3"/><Relationship Id="rId1" Type="http://schemas.microsoft.com/office/2007/relationships/media" Target="../media/media4.mp3"/><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issors&#10;&#10;Description automatically generated">
            <a:extLst>
              <a:ext uri="{FF2B5EF4-FFF2-40B4-BE49-F238E27FC236}">
                <a16:creationId xmlns:a16="http://schemas.microsoft.com/office/drawing/2014/main" id="{16105EC4-C0D7-DE54-AC00-A7E315088D77}"/>
              </a:ext>
            </a:extLst>
          </p:cNvPr>
          <p:cNvPicPr>
            <a:picLocks noChangeAspect="1"/>
          </p:cNvPicPr>
          <p:nvPr/>
        </p:nvPicPr>
        <p:blipFill>
          <a:blip r:embed="rId4"/>
          <a:stretch>
            <a:fillRect/>
          </a:stretch>
        </p:blipFill>
        <p:spPr>
          <a:xfrm>
            <a:off x="6705030" y="1754966"/>
            <a:ext cx="5103034" cy="5103034"/>
          </a:xfrm>
          <a:prstGeom prst="rect">
            <a:avLst/>
          </a:prstGeom>
        </p:spPr>
      </p:pic>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5209315" cy="1323439"/>
          </a:xfrm>
          <a:prstGeom prst="rect">
            <a:avLst/>
          </a:prstGeom>
          <a:noFill/>
        </p:spPr>
        <p:txBody>
          <a:bodyPr wrap="square" rtlCol="0">
            <a:spAutoFit/>
          </a:bodyPr>
          <a:lstStyle/>
          <a:p>
            <a:r>
              <a:rPr lang="en-AU" sz="4000" dirty="0"/>
              <a:t>Framing and reference points</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722768" cy="1477328"/>
          </a:xfrm>
          <a:prstGeom prst="rect">
            <a:avLst/>
          </a:prstGeom>
          <a:noFill/>
        </p:spPr>
        <p:txBody>
          <a:bodyPr wrap="none" rtlCol="0">
            <a:spAutoFit/>
          </a:bodyPr>
          <a:lstStyle/>
          <a:p>
            <a:endParaRPr lang="en-AU" dirty="0"/>
          </a:p>
          <a:p>
            <a:r>
              <a:rPr lang="en-AU" sz="2400" dirty="0"/>
              <a:t>Notes on Behavioural Economics</a:t>
            </a:r>
          </a:p>
          <a:p>
            <a:endParaRPr lang="en-AU" sz="2400" dirty="0"/>
          </a:p>
          <a:p>
            <a:r>
              <a:rPr lang="en-AU" sz="2400" dirty="0"/>
              <a:t>Jason Collins</a:t>
            </a:r>
          </a:p>
        </p:txBody>
      </p:sp>
      <p:pic>
        <p:nvPicPr>
          <p:cNvPr id="2" name="ElevenLabs_2023-08-10T00_54_41.000Z_Jason_Cx5qsvsj7EBEoaE6kB09.mp3">
            <a:hlinkClick r:id="" action="ppaction://media"/>
            <a:extLst>
              <a:ext uri="{FF2B5EF4-FFF2-40B4-BE49-F238E27FC236}">
                <a16:creationId xmlns:a16="http://schemas.microsoft.com/office/drawing/2014/main" id="{EF84B678-792A-C0FD-B8E5-9E750CDF35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2800" y="126768"/>
            <a:ext cx="812800" cy="812800"/>
          </a:xfrm>
          <a:prstGeom prst="rect">
            <a:avLst/>
          </a:prstGeom>
        </p:spPr>
      </p:pic>
    </p:spTree>
    <p:extLst>
      <p:ext uri="{BB962C8B-B14F-4D97-AF65-F5344CB8AC3E}">
        <p14:creationId xmlns:p14="http://schemas.microsoft.com/office/powerpoint/2010/main" val="230183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854" y="534396"/>
            <a:ext cx="10326658" cy="576869"/>
          </a:xfrm>
          <a:prstGeom prst="rect">
            <a:avLst/>
          </a:prstGeom>
        </p:spPr>
        <p:txBody>
          <a:bodyPr vert="horz" wrap="square" lIns="0" tIns="22650" rIns="0" bIns="0" rtlCol="0" anchor="ctr">
            <a:spAutoFit/>
          </a:bodyPr>
          <a:lstStyle/>
          <a:p>
            <a:pPr marL="25168">
              <a:lnSpc>
                <a:spcPct val="100000"/>
              </a:lnSpc>
              <a:spcBef>
                <a:spcPts val="178"/>
              </a:spcBef>
            </a:pPr>
            <a:r>
              <a:rPr lang="en-AU" sz="3600" spc="-59" dirty="0"/>
              <a:t>Framing</a:t>
            </a:r>
            <a:endParaRPr sz="3600" spc="-10" dirty="0"/>
          </a:p>
        </p:txBody>
      </p:sp>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dirty="0"/>
              <a:t>Kahneman and Tversky (1984) reported the following experiment.</a:t>
            </a:r>
          </a:p>
          <a:p>
            <a:r>
              <a:rPr lang="en-AU" dirty="0"/>
              <a:t>A group of experimental participants were shown the following:</a:t>
            </a:r>
          </a:p>
          <a:p>
            <a:pPr lvl="1">
              <a:lnSpc>
                <a:spcPct val="110000"/>
              </a:lnSpc>
              <a:spcBef>
                <a:spcPts val="0"/>
              </a:spcBef>
              <a:spcAft>
                <a:spcPts val="1200"/>
              </a:spcAft>
            </a:pPr>
            <a:r>
              <a:rPr lang="en-AU" sz="1800" dirty="0">
                <a:solidFill>
                  <a:schemeClr val="tx1"/>
                </a:solidFill>
              </a:rPr>
              <a:t>Imagine that the U.S. is preparing for the outbreak of an unusual Asian disease, which is expected to kill 600 people. Two alternative programs to combat the disease have been proposed. Assume that the exact scientific estimates of the consequences of the programs are as follows:</a:t>
            </a:r>
          </a:p>
          <a:p>
            <a:pPr lvl="1">
              <a:lnSpc>
                <a:spcPct val="110000"/>
              </a:lnSpc>
              <a:spcBef>
                <a:spcPts val="0"/>
              </a:spcBef>
              <a:spcAft>
                <a:spcPts val="1200"/>
              </a:spcAft>
            </a:pPr>
            <a:r>
              <a:rPr lang="en-AU" sz="1800" dirty="0">
                <a:solidFill>
                  <a:schemeClr val="tx1"/>
                </a:solidFill>
              </a:rPr>
              <a:t>If Program A is adopted, 200 people will be saved.</a:t>
            </a:r>
          </a:p>
          <a:p>
            <a:pPr lvl="1">
              <a:lnSpc>
                <a:spcPct val="110000"/>
              </a:lnSpc>
              <a:spcBef>
                <a:spcPts val="0"/>
              </a:spcBef>
              <a:spcAft>
                <a:spcPts val="1200"/>
              </a:spcAft>
            </a:pPr>
            <a:r>
              <a:rPr lang="en-AU" sz="1800" dirty="0">
                <a:solidFill>
                  <a:schemeClr val="tx1"/>
                </a:solidFill>
              </a:rPr>
              <a:t>If Program B is adopted, there is a one-third probability that 600 people will be saved and a two-thirds probability that no people will be saved.</a:t>
            </a:r>
          </a:p>
          <a:p>
            <a:pPr lvl="1">
              <a:lnSpc>
                <a:spcPct val="110000"/>
              </a:lnSpc>
              <a:spcBef>
                <a:spcPts val="0"/>
              </a:spcBef>
              <a:spcAft>
                <a:spcPts val="1200"/>
              </a:spcAft>
            </a:pPr>
            <a:r>
              <a:rPr lang="en-AU" sz="1800" dirty="0">
                <a:solidFill>
                  <a:schemeClr val="tx1"/>
                </a:solidFill>
              </a:rPr>
              <a:t>Which of the two programs would you favour?</a:t>
            </a:r>
          </a:p>
          <a:p>
            <a:r>
              <a:rPr lang="en-AU" dirty="0"/>
              <a:t>72% of participants chose option A.</a:t>
            </a:r>
          </a:p>
        </p:txBody>
      </p:sp>
      <p:sp>
        <p:nvSpPr>
          <p:cNvPr id="5" name="object 5"/>
          <p:cNvSpPr txBox="1">
            <a:spLocks noGrp="1"/>
          </p:cNvSpPr>
          <p:nvPr>
            <p:ph type="sldNum" sz="quarter" idx="4294967295"/>
          </p:nvPr>
        </p:nvSpPr>
        <p:spPr>
          <a:xfrm>
            <a:off x="6756400" y="12844463"/>
            <a:ext cx="5435600" cy="227012"/>
          </a:xfrm>
          <a:prstGeom prst="rect">
            <a:avLst/>
          </a:prstGeom>
        </p:spPr>
        <p:txBody>
          <a:bodyPr vert="horz" wrap="square" lIns="0" tIns="42784" rIns="0" bIns="0" rtlCol="0" anchor="ctr">
            <a:spAutoFit/>
          </a:bodyPr>
          <a:lstStyle/>
          <a:p>
            <a:pPr marL="75503">
              <a:spcBef>
                <a:spcPts val="337"/>
              </a:spcBef>
            </a:pPr>
            <a:r>
              <a:rPr spc="129" dirty="0"/>
              <a:t>7</a:t>
            </a:r>
            <a:r>
              <a:rPr spc="-109" dirty="0"/>
              <a:t> </a:t>
            </a:r>
            <a:r>
              <a:rPr spc="337" dirty="0"/>
              <a:t>/</a:t>
            </a:r>
            <a:r>
              <a:rPr spc="-109" dirty="0"/>
              <a:t> </a:t>
            </a:r>
            <a:r>
              <a:rPr spc="129" dirty="0"/>
              <a:t>1</a:t>
            </a:r>
          </a:p>
        </p:txBody>
      </p:sp>
      <p:pic>
        <p:nvPicPr>
          <p:cNvPr id="3" name="ElevenLabs_2023-08-10T00_56_59.000Z_cloned_Jason.mp3">
            <a:hlinkClick r:id="" action="ppaction://media"/>
            <a:extLst>
              <a:ext uri="{FF2B5EF4-FFF2-40B4-BE49-F238E27FC236}">
                <a16:creationId xmlns:a16="http://schemas.microsoft.com/office/drawing/2014/main" id="{A6535E97-3762-1671-3799-21F70947115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2800" y="0"/>
            <a:ext cx="812800" cy="812800"/>
          </a:xfrm>
          <a:prstGeom prst="rect">
            <a:avLst/>
          </a:prstGeom>
        </p:spPr>
      </p:pic>
    </p:spTree>
    <p:extLst>
      <p:ext uri="{BB962C8B-B14F-4D97-AF65-F5344CB8AC3E}">
        <p14:creationId xmlns:p14="http://schemas.microsoft.com/office/powerpoint/2010/main" val="141846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19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854" y="534396"/>
            <a:ext cx="10326658" cy="576869"/>
          </a:xfrm>
          <a:prstGeom prst="rect">
            <a:avLst/>
          </a:prstGeom>
        </p:spPr>
        <p:txBody>
          <a:bodyPr vert="horz" wrap="square" lIns="0" tIns="22650" rIns="0" bIns="0" rtlCol="0" anchor="ctr">
            <a:spAutoFit/>
          </a:bodyPr>
          <a:lstStyle/>
          <a:p>
            <a:pPr marL="25168">
              <a:lnSpc>
                <a:spcPct val="100000"/>
              </a:lnSpc>
              <a:spcBef>
                <a:spcPts val="178"/>
              </a:spcBef>
            </a:pPr>
            <a:r>
              <a:rPr lang="en-AU" sz="3600" spc="-59" dirty="0"/>
              <a:t>Framing </a:t>
            </a:r>
            <a:endParaRPr sz="3600" spc="-10" dirty="0"/>
          </a:p>
        </p:txBody>
      </p:sp>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dirty="0"/>
              <a:t>Another group of experimental participants were shown the following:</a:t>
            </a:r>
          </a:p>
          <a:p>
            <a:pPr lvl="1">
              <a:lnSpc>
                <a:spcPct val="110000"/>
              </a:lnSpc>
              <a:spcBef>
                <a:spcPts val="0"/>
              </a:spcBef>
              <a:spcAft>
                <a:spcPts val="1200"/>
              </a:spcAft>
            </a:pPr>
            <a:r>
              <a:rPr lang="en-AU" sz="1800" dirty="0">
                <a:solidFill>
                  <a:schemeClr val="tx1"/>
                </a:solidFill>
              </a:rPr>
              <a:t>Imagine that the U.S. is preparing for the outbreak of an unusual Asian disease, which is expected to kill 600 people. Two alternative programs to combat the disease have been proposed. Assume that the exact scientific estimates of the consequences of the programs are as follows:</a:t>
            </a:r>
          </a:p>
          <a:p>
            <a:pPr lvl="1">
              <a:lnSpc>
                <a:spcPct val="110000"/>
              </a:lnSpc>
              <a:spcBef>
                <a:spcPts val="0"/>
              </a:spcBef>
              <a:spcAft>
                <a:spcPts val="1200"/>
              </a:spcAft>
            </a:pPr>
            <a:r>
              <a:rPr lang="en-AU" sz="1800" dirty="0">
                <a:solidFill>
                  <a:schemeClr val="tx1"/>
                </a:solidFill>
              </a:rPr>
              <a:t>If Program C is adopted, 400 people will die.</a:t>
            </a:r>
          </a:p>
          <a:p>
            <a:pPr lvl="1">
              <a:lnSpc>
                <a:spcPct val="110000"/>
              </a:lnSpc>
              <a:spcBef>
                <a:spcPts val="0"/>
              </a:spcBef>
              <a:spcAft>
                <a:spcPts val="1200"/>
              </a:spcAft>
            </a:pPr>
            <a:r>
              <a:rPr lang="en-AU" sz="1800" dirty="0">
                <a:solidFill>
                  <a:schemeClr val="tx1"/>
                </a:solidFill>
              </a:rPr>
              <a:t>If Program D is adopted, there is a one-third probability that nobody will die and a two-thirds probability that 600 people will die.</a:t>
            </a:r>
          </a:p>
          <a:p>
            <a:pPr lvl="1">
              <a:lnSpc>
                <a:spcPct val="110000"/>
              </a:lnSpc>
              <a:spcBef>
                <a:spcPts val="0"/>
              </a:spcBef>
              <a:spcAft>
                <a:spcPts val="1200"/>
              </a:spcAft>
            </a:pPr>
            <a:r>
              <a:rPr lang="en-AU" sz="1800" dirty="0">
                <a:solidFill>
                  <a:schemeClr val="tx1"/>
                </a:solidFill>
              </a:rPr>
              <a:t>Which of the two programs would you favour?</a:t>
            </a:r>
          </a:p>
          <a:p>
            <a:r>
              <a:rPr lang="en-AU" dirty="0"/>
              <a:t>22% of participants chose option C.</a:t>
            </a:r>
          </a:p>
        </p:txBody>
      </p:sp>
      <p:sp>
        <p:nvSpPr>
          <p:cNvPr id="5" name="object 5"/>
          <p:cNvSpPr txBox="1">
            <a:spLocks noGrp="1"/>
          </p:cNvSpPr>
          <p:nvPr>
            <p:ph type="sldNum" sz="quarter" idx="4294967295"/>
          </p:nvPr>
        </p:nvSpPr>
        <p:spPr>
          <a:xfrm>
            <a:off x="6756400" y="12844463"/>
            <a:ext cx="5435600" cy="227012"/>
          </a:xfrm>
          <a:prstGeom prst="rect">
            <a:avLst/>
          </a:prstGeom>
        </p:spPr>
        <p:txBody>
          <a:bodyPr vert="horz" wrap="square" lIns="0" tIns="42784" rIns="0" bIns="0" rtlCol="0" anchor="ctr">
            <a:spAutoFit/>
          </a:bodyPr>
          <a:lstStyle/>
          <a:p>
            <a:pPr marL="75503">
              <a:spcBef>
                <a:spcPts val="337"/>
              </a:spcBef>
            </a:pPr>
            <a:r>
              <a:rPr spc="129" dirty="0"/>
              <a:t>7</a:t>
            </a:r>
            <a:r>
              <a:rPr spc="-109" dirty="0"/>
              <a:t> </a:t>
            </a:r>
            <a:r>
              <a:rPr spc="337" dirty="0"/>
              <a:t>/</a:t>
            </a:r>
            <a:r>
              <a:rPr spc="-109" dirty="0"/>
              <a:t> </a:t>
            </a:r>
            <a:r>
              <a:rPr spc="129" dirty="0"/>
              <a:t>1</a:t>
            </a:r>
          </a:p>
        </p:txBody>
      </p:sp>
      <p:pic>
        <p:nvPicPr>
          <p:cNvPr id="3" name="ElevenLabs_2023-08-10T00_59_21.000Z_cloned_Jason.mp3">
            <a:hlinkClick r:id="" action="ppaction://media"/>
            <a:extLst>
              <a:ext uri="{FF2B5EF4-FFF2-40B4-BE49-F238E27FC236}">
                <a16:creationId xmlns:a16="http://schemas.microsoft.com/office/drawing/2014/main" id="{208760AC-5B12-C2EA-E6B5-5E113F01E0F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2800" y="0"/>
            <a:ext cx="812800" cy="812800"/>
          </a:xfrm>
          <a:prstGeom prst="rect">
            <a:avLst/>
          </a:prstGeom>
        </p:spPr>
      </p:pic>
    </p:spTree>
    <p:extLst>
      <p:ext uri="{BB962C8B-B14F-4D97-AF65-F5344CB8AC3E}">
        <p14:creationId xmlns:p14="http://schemas.microsoft.com/office/powerpoint/2010/main" val="273370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1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7854" y="534396"/>
            <a:ext cx="10326658" cy="576869"/>
          </a:xfrm>
          <a:prstGeom prst="rect">
            <a:avLst/>
          </a:prstGeom>
        </p:spPr>
        <p:txBody>
          <a:bodyPr vert="horz" wrap="square" lIns="0" tIns="22650" rIns="0" bIns="0" rtlCol="0" anchor="ctr">
            <a:spAutoFit/>
          </a:bodyPr>
          <a:lstStyle/>
          <a:p>
            <a:pPr marL="25168">
              <a:lnSpc>
                <a:spcPct val="100000"/>
              </a:lnSpc>
              <a:spcBef>
                <a:spcPts val="178"/>
              </a:spcBef>
            </a:pPr>
            <a:r>
              <a:rPr lang="en-AU" sz="3600" spc="-59" dirty="0"/>
              <a:t>Reference points </a:t>
            </a:r>
            <a:endParaRPr sz="3600" spc="-10" dirty="0"/>
          </a:p>
        </p:txBody>
      </p:sp>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dirty="0"/>
              <a:t>Consider the following two scenarios:</a:t>
            </a:r>
          </a:p>
          <a:p>
            <a:pPr marL="285750" indent="-285750">
              <a:buFont typeface="Arial" panose="020B0604020202020204" pitchFamily="34" charset="0"/>
              <a:buChar char="•"/>
            </a:pPr>
            <a:r>
              <a:rPr lang="en-AU" dirty="0"/>
              <a:t>You have not checked your share portfolio in a while. You expect it is worth around $40,000. Today when you check, it is worth $30,000. Do you feel rich or poor?</a:t>
            </a:r>
          </a:p>
          <a:p>
            <a:pPr marL="285750" indent="-285750">
              <a:buFont typeface="Arial" panose="020B0604020202020204" pitchFamily="34" charset="0"/>
              <a:buChar char="•"/>
            </a:pPr>
            <a:r>
              <a:rPr lang="en-AU" dirty="0"/>
              <a:t>You have not checked your share portfolio in a while. You expect it is worth around $20,000. Today when you check, it is worth $30,000. Do you feel rich or poor?</a:t>
            </a:r>
          </a:p>
          <a:p>
            <a:r>
              <a:rPr lang="en-AU" dirty="0"/>
              <a:t>Under expected utility theory, those two scenarios should feel the same as you have </a:t>
            </a:r>
            <a:r>
              <a:rPr lang="en-AU" i="1" dirty="0"/>
              <a:t>U</a:t>
            </a:r>
            <a:r>
              <a:rPr lang="en-AU" dirty="0"/>
              <a:t>($30,000) in both cases.</a:t>
            </a:r>
          </a:p>
        </p:txBody>
      </p:sp>
      <p:sp>
        <p:nvSpPr>
          <p:cNvPr id="5" name="object 5"/>
          <p:cNvSpPr txBox="1">
            <a:spLocks noGrp="1"/>
          </p:cNvSpPr>
          <p:nvPr>
            <p:ph type="sldNum" sz="quarter" idx="4294967295"/>
          </p:nvPr>
        </p:nvSpPr>
        <p:spPr>
          <a:xfrm>
            <a:off x="6756400" y="12844463"/>
            <a:ext cx="5435600" cy="227012"/>
          </a:xfrm>
          <a:prstGeom prst="rect">
            <a:avLst/>
          </a:prstGeom>
        </p:spPr>
        <p:txBody>
          <a:bodyPr vert="horz" wrap="square" lIns="0" tIns="42784" rIns="0" bIns="0" rtlCol="0" anchor="ctr">
            <a:spAutoFit/>
          </a:bodyPr>
          <a:lstStyle/>
          <a:p>
            <a:pPr marL="75503">
              <a:spcBef>
                <a:spcPts val="337"/>
              </a:spcBef>
            </a:pPr>
            <a:r>
              <a:rPr spc="129" dirty="0"/>
              <a:t>7</a:t>
            </a:r>
            <a:r>
              <a:rPr spc="-109" dirty="0"/>
              <a:t> </a:t>
            </a:r>
            <a:r>
              <a:rPr spc="337" dirty="0"/>
              <a:t>/</a:t>
            </a:r>
            <a:r>
              <a:rPr spc="-109" dirty="0"/>
              <a:t> </a:t>
            </a:r>
            <a:r>
              <a:rPr spc="129" dirty="0"/>
              <a:t>1</a:t>
            </a:r>
          </a:p>
        </p:txBody>
      </p:sp>
      <p:pic>
        <p:nvPicPr>
          <p:cNvPr id="3" name="ElevenLabs_2023-08-10T01_02_45.000Z_cloned_Jason.mp3">
            <a:hlinkClick r:id="" action="ppaction://media"/>
            <a:extLst>
              <a:ext uri="{FF2B5EF4-FFF2-40B4-BE49-F238E27FC236}">
                <a16:creationId xmlns:a16="http://schemas.microsoft.com/office/drawing/2014/main" id="{31210AEF-73CD-7F92-947F-B89D36CF4E9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2800" y="0"/>
            <a:ext cx="812800" cy="812800"/>
          </a:xfrm>
          <a:prstGeom prst="rect">
            <a:avLst/>
          </a:prstGeom>
        </p:spPr>
      </p:pic>
    </p:spTree>
    <p:extLst>
      <p:ext uri="{BB962C8B-B14F-4D97-AF65-F5344CB8AC3E}">
        <p14:creationId xmlns:p14="http://schemas.microsoft.com/office/powerpoint/2010/main" val="155681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09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23096</TotalTime>
  <Words>375</Words>
  <Application>Microsoft Macintosh PowerPoint</Application>
  <PresentationFormat>Widescreen</PresentationFormat>
  <Paragraphs>28</Paragraphs>
  <Slides>4</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PowerPoint Presentation</vt:lpstr>
      <vt:lpstr>Framing</vt:lpstr>
      <vt:lpstr>Framing </vt:lpstr>
      <vt:lpstr>Reference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82</cp:revision>
  <dcterms:created xsi:type="dcterms:W3CDTF">2022-02-14T06:08:26Z</dcterms:created>
  <dcterms:modified xsi:type="dcterms:W3CDTF">2024-09-22T02:56:02Z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