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7" r:id="rId2"/>
    <p:sldId id="372" r:id="rId3"/>
    <p:sldId id="373" r:id="rId4"/>
    <p:sldId id="377" r:id="rId5"/>
    <p:sldId id="375" r:id="rId6"/>
    <p:sldId id="374" r:id="rId7"/>
    <p:sldId id="376" r:id="rId8"/>
    <p:sldId id="379" r:id="rId9"/>
    <p:sldId id="378" r:id="rId10"/>
    <p:sldId id="380" r:id="rId11"/>
    <p:sldId id="285" r:id="rId12"/>
    <p:sldId id="365" r:id="rId13"/>
    <p:sldId id="366" r:id="rId14"/>
    <p:sldId id="381" r:id="rId15"/>
    <p:sldId id="3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6"/>
    <p:restoredTop sz="97840"/>
  </p:normalViewPr>
  <p:slideViewPr>
    <p:cSldViewPr snapToGrid="0" snapToObjects="1">
      <p:cViewPr varScale="1">
        <p:scale>
          <a:sx n="112" d="100"/>
          <a:sy n="112" d="100"/>
        </p:scale>
        <p:origin x="216" y="44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1390597"/>
            <a:ext cx="10326658" cy="467226"/>
          </a:xfrm>
        </p:spPr>
        <p:txBody>
          <a:bodyPr anchor="b"/>
          <a:lstStyle>
            <a:lvl1pPr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126750"/>
            <a:ext cx="10957594" cy="33429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24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28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/>
              <a:t>The Allais Paradox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br>
                  <a:rPr lang="en-AU" sz="2800" dirty="0">
                    <a:solidFill>
                      <a:schemeClr val="tx1"/>
                    </a:solidFill>
                  </a:rPr>
                </a:br>
                <a:r>
                  <a:rPr lang="en-AU" sz="2800" dirty="0">
                    <a:solidFill>
                      <a:schemeClr val="tx1"/>
                    </a:solidFill>
                  </a:rPr>
                  <a:t>If an agent chooses B:</a:t>
                </a:r>
              </a:p>
              <a:p>
                <a:pPr marL="938311" lvl="2"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0.34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33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+0.01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cs typeface="Palatino Linotype"/>
                </a:endParaRPr>
              </a:p>
              <a:p>
                <a:pPr marL="23911"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800" dirty="0">
                  <a:cs typeface="Palatino Linotype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800" dirty="0">
                    <a:solidFill>
                      <a:schemeClr val="tx1"/>
                    </a:solidFill>
                  </a:rPr>
                  <a:t>If an agent selects C:</a:t>
                </a:r>
              </a:p>
              <a:p>
                <a:pPr marL="938311"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0.33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+0.01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34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cs typeface="PMingLiU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1F7CEA-291E-A873-879A-2BE62A02F836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The Allais</a:t>
            </a:r>
            <a:r>
              <a:rPr lang="en-AU" sz="3200" spc="178" dirty="0"/>
              <a:t> </a:t>
            </a:r>
            <a:r>
              <a:rPr lang="en-AU" sz="3200" spc="-40" dirty="0"/>
              <a:t>Paradox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7113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6E8E6C-53E9-431B-7AE1-66F2F3A5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10541"/>
              </p:ext>
            </p:extLst>
          </p:nvPr>
        </p:nvGraphicFramePr>
        <p:xfrm>
          <a:off x="838200" y="1277029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2181261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758651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848678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8056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948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37243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785058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795065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16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87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5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Nothing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07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4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4446CC-CEED-B842-BB55-C02B99AA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15308"/>
              </p:ext>
            </p:extLst>
          </p:nvPr>
        </p:nvGraphicFramePr>
        <p:xfrm>
          <a:off x="838200" y="1277029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2181261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758651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848678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8056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948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37243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785058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795065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16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87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5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Nothing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0724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AF771-CEF2-02F1-A49B-F6421336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61013"/>
              </p:ext>
            </p:extLst>
          </p:nvPr>
        </p:nvGraphicFramePr>
        <p:xfrm>
          <a:off x="838200" y="3909870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3555122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985610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96527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784130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27194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24588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65564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270349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716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6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09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5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2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436A0F-1303-5DE7-7064-40FBB37FD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24584"/>
              </p:ext>
            </p:extLst>
          </p:nvPr>
        </p:nvGraphicFramePr>
        <p:xfrm>
          <a:off x="838200" y="3909870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3555122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985610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96527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784130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27194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24588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65564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270349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716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6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09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552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4446CC-CEED-B842-BB55-C02B99AA38A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77029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2181261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758651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848678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8056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4948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37243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785058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795065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16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87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5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Nothing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07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8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be lotteries with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and let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be the probability that a third option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present. Then: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≽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r>
                  <a:rPr lang="en-AU" dirty="0">
                    <a:solidFill>
                      <a:schemeClr val="tx1"/>
                    </a:solidFill>
                  </a:rPr>
                  <a:t>For each of the choices in our lottery:</a:t>
                </a:r>
              </a:p>
              <a:p>
                <a:pPr lvl="1">
                  <a:lnSpc>
                    <a:spcPct val="110000"/>
                  </a:lnSpc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a 1 in 34 chance of $0 and a 33 in 34 chance of $2500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a 100% chance of $2400</a:t>
                </a:r>
              </a:p>
              <a:p>
                <a:pPr lvl="1">
                  <a:lnSpc>
                    <a:spcPct val="110000"/>
                  </a:lnSpc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$2400 in choice 1 and $0 in choice 2.</a:t>
                </a: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1136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3">
            <a:extLst>
              <a:ext uri="{FF2B5EF4-FFF2-40B4-BE49-F238E27FC236}">
                <a16:creationId xmlns:a16="http://schemas.microsoft.com/office/drawing/2014/main" id="{C2A7AB54-6214-2E9C-DE5A-9FC3B755B707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The Allais</a:t>
            </a:r>
            <a:r>
              <a:rPr lang="en-AU" sz="3200" spc="178" dirty="0"/>
              <a:t> </a:t>
            </a:r>
            <a:r>
              <a:rPr lang="en-AU" sz="3200" spc="-40" dirty="0"/>
              <a:t>Paradox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736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436A0F-1303-5DE7-7064-40FBB37FD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17341"/>
              </p:ext>
            </p:extLst>
          </p:nvPr>
        </p:nvGraphicFramePr>
        <p:xfrm>
          <a:off x="838200" y="1277029"/>
          <a:ext cx="10515600" cy="1828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3555122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985610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96527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784130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27194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24588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65564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1270349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1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Choice 2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716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A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B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C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effectLst/>
                        </a:rPr>
                        <a:t>D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Chance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effectLst/>
                        </a:rPr>
                        <a:t>Payoff</a:t>
                      </a:r>
                      <a:endParaRPr lang="en-AU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>
                          <a:effectLst/>
                        </a:rPr>
                        <a:t>Chance</a:t>
                      </a:r>
                      <a:endParaRPr lang="en-AU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6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66%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09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$2400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34%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$5 million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10%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$2500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5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87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8271-53D2-BE91-EE42-14D524707C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b="1" dirty="0">
                <a:solidFill>
                  <a:schemeClr val="tx1"/>
                </a:solidFill>
                <a:cs typeface="Palatino Linotype"/>
              </a:rPr>
              <a:t>Bet A:					Bet B: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33%		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100%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    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1%</a:t>
            </a:r>
          </a:p>
          <a:p>
            <a:endParaRPr lang="en-AU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D19DE-2776-0C75-9D8C-E84EFFA9E50B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1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406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8271-53D2-BE91-EE42-14D524707C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81111" lvl="1">
              <a:lnSpc>
                <a:spcPct val="110000"/>
              </a:lnSpc>
              <a:spcBef>
                <a:spcPts val="188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b="1" dirty="0">
                <a:solidFill>
                  <a:schemeClr val="tx1"/>
                </a:solidFill>
                <a:cs typeface="Palatino Linotype"/>
              </a:rPr>
              <a:t>Bet C:					Bet D: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33%		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34%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	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67%		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	   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endParaRPr lang="en-AU" sz="2400" dirty="0">
              <a:solidFill>
                <a:schemeClr val="tx1"/>
              </a:solidFill>
              <a:cs typeface="PMingLiU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8EACA-95B3-46DB-F824-31F55C66A00E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1288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8271-53D2-BE91-EE42-14D524707C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b="1" dirty="0">
                <a:solidFill>
                  <a:schemeClr val="tx1"/>
                </a:solidFill>
                <a:cs typeface="Palatino Linotype"/>
              </a:rPr>
              <a:t>Bet A:					Bet B: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33%		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100%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    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1%</a:t>
            </a:r>
          </a:p>
          <a:p>
            <a:endParaRPr lang="en-AU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DB0051-B31E-94BB-5713-E57657292F92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1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44749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b="1" dirty="0">
                    <a:solidFill>
                      <a:schemeClr val="tx1"/>
                    </a:solidFill>
                    <a:cs typeface="Palatino Linotype"/>
                  </a:rPr>
                  <a:t>Bet A:					Bet B: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$2500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33%		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100%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66%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    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1%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66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+0.01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cs typeface="Palatino Linotype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B57DE8E-9A6B-2B0F-4E4A-031CEF4A39A6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1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540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b="1" dirty="0">
                    <a:solidFill>
                      <a:schemeClr val="tx1"/>
                    </a:solidFill>
                    <a:cs typeface="Palatino Linotype"/>
                  </a:rPr>
                  <a:t>Bet A:					Bet B: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$2500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33%		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100%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66%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    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1%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66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+0.01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cs typeface="Palatino Linotype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0.34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+0.01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136" b="-13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A92BB6-EAA0-8C08-9265-FCD4C623BF46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1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1414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8271-53D2-BE91-EE42-14D524707C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81111" lvl="1">
              <a:lnSpc>
                <a:spcPct val="110000"/>
              </a:lnSpc>
              <a:spcBef>
                <a:spcPts val="188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b="1" dirty="0">
                <a:solidFill>
                  <a:schemeClr val="tx1"/>
                </a:solidFill>
                <a:cs typeface="Palatino Linotype"/>
              </a:rPr>
              <a:t>Bet C:					Bet D: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33%		$2400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34%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	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67%		$0 </a:t>
            </a:r>
            <a:r>
              <a:rPr lang="en-AU" sz="2400" dirty="0">
                <a:solidFill>
                  <a:schemeClr val="tx1"/>
                </a:solidFill>
                <a:cs typeface="Palatino Linotype"/>
              </a:rPr>
              <a:t>with probability 	     </a:t>
            </a:r>
            <a:r>
              <a:rPr lang="en-AU" sz="24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endParaRPr lang="en-AU" sz="2400" dirty="0">
              <a:solidFill>
                <a:schemeClr val="tx1"/>
              </a:solidFill>
              <a:cs typeface="PMingLiU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61A9B-FD32-C931-6B46-6722B60EA798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5109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81111" lvl="1">
                  <a:lnSpc>
                    <a:spcPct val="110000"/>
                  </a:lnSpc>
                  <a:spcBef>
                    <a:spcPts val="188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b="1" dirty="0">
                    <a:solidFill>
                      <a:schemeClr val="tx1"/>
                    </a:solidFill>
                    <a:cs typeface="Palatino Linotype"/>
                  </a:rPr>
                  <a:t>Bet C:					Bet D: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$2500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33%		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34%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	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67%		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	   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66%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5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00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+0.67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4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4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66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B3FC432-6B5A-B45E-80F6-AE733149CE63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760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481111" lvl="1">
                  <a:lnSpc>
                    <a:spcPct val="110000"/>
                  </a:lnSpc>
                  <a:spcBef>
                    <a:spcPts val="188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b="1" dirty="0">
                    <a:solidFill>
                      <a:schemeClr val="tx1"/>
                    </a:solidFill>
                    <a:cs typeface="Palatino Linotype"/>
                  </a:rPr>
                  <a:t>Bet C:					Bet D: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$2500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33%		$2400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34%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	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67%		$0 </a:t>
                </a:r>
                <a:r>
                  <a:rPr lang="en-AU" sz="2400" dirty="0">
                    <a:solidFill>
                      <a:schemeClr val="tx1"/>
                    </a:solidFill>
                    <a:cs typeface="Palatino Linotype"/>
                  </a:rPr>
                  <a:t>with probability 	     </a:t>
                </a:r>
                <a:r>
                  <a:rPr lang="en-AU" sz="2400" dirty="0">
                    <a:solidFill>
                      <a:schemeClr val="tx1"/>
                    </a:solidFill>
                    <a:cs typeface="PMingLiU"/>
                  </a:rPr>
                  <a:t>66%</a:t>
                </a: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5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00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+0.67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4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4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00</m:t>
                          </m:r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66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0.33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2500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+0.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01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&gt;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0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.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34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MingLiU"/>
                            </a:rPr>
                            <m:t>2400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  <a:p>
                <a:pPr marL="481111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:endParaRPr lang="en-AU" sz="2400" dirty="0">
                  <a:solidFill>
                    <a:schemeClr val="tx1"/>
                  </a:solidFill>
                  <a:cs typeface="PMingLiU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628271-53D2-BE91-EE42-14D524707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89C14FC-57AD-0098-923A-067EFD786F4A}"/>
              </a:ext>
            </a:extLst>
          </p:cNvPr>
          <p:cNvSpPr txBox="1">
            <a:spLocks/>
          </p:cNvSpPr>
          <p:nvPr/>
        </p:nvSpPr>
        <p:spPr>
          <a:xfrm>
            <a:off x="627854" y="589218"/>
            <a:ext cx="10326658" cy="467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AU" sz="3200" spc="-40" dirty="0"/>
              <a:t>Choice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101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23357</TotalTime>
  <Words>862</Words>
  <Application>Microsoft Macintosh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PMingLiU</vt:lpstr>
      <vt:lpstr>Arial</vt:lpstr>
      <vt:lpstr>Calibri</vt:lpstr>
      <vt:lpstr>Cambria Math</vt:lpstr>
      <vt:lpstr>Helvetica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82</cp:revision>
  <dcterms:created xsi:type="dcterms:W3CDTF">2022-02-14T06:08:26Z</dcterms:created>
  <dcterms:modified xsi:type="dcterms:W3CDTF">2024-09-22T02:56:24Z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