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77" r:id="rId2"/>
    <p:sldId id="358" r:id="rId3"/>
    <p:sldId id="350" r:id="rId4"/>
    <p:sldId id="351" r:id="rId5"/>
    <p:sldId id="352" r:id="rId6"/>
    <p:sldId id="353" r:id="rId7"/>
    <p:sldId id="359" r:id="rId8"/>
    <p:sldId id="360" r:id="rId9"/>
    <p:sldId id="361" r:id="rId10"/>
    <p:sldId id="362" r:id="rId11"/>
    <p:sldId id="317" r:id="rId12"/>
    <p:sldId id="365" r:id="rId13"/>
    <p:sldId id="366" r:id="rId14"/>
    <p:sldId id="367" r:id="rId15"/>
    <p:sldId id="354" r:id="rId16"/>
    <p:sldId id="355" r:id="rId17"/>
    <p:sldId id="356" r:id="rId18"/>
    <p:sldId id="357" r:id="rId19"/>
    <p:sldId id="364" r:id="rId20"/>
    <p:sldId id="330" r:id="rId21"/>
    <p:sldId id="363" r:id="rId22"/>
    <p:sldId id="33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36"/>
    <p:restoredTop sz="97840"/>
  </p:normalViewPr>
  <p:slideViewPr>
    <p:cSldViewPr snapToGrid="0" snapToObjects="1">
      <p:cViewPr varScale="1">
        <p:scale>
          <a:sx n="110" d="100"/>
          <a:sy n="110" d="100"/>
        </p:scale>
        <p:origin x="200" y="472"/>
      </p:cViewPr>
      <p:guideLst/>
    </p:cSldViewPr>
  </p:slideViewPr>
  <p:outlineViewPr>
    <p:cViewPr>
      <p:scale>
        <a:sx n="33" d="100"/>
        <a:sy n="33" d="100"/>
      </p:scale>
      <p:origin x="0" y="-43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35110280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84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8365098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8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75503">
              <a:spcBef>
                <a:spcPts val="139"/>
              </a:spcBef>
            </a:pPr>
            <a:fld id="{81D60167-4931-47E6-BA6A-407CBD079E47}" type="slidenum">
              <a:rPr lang="en-AU" spc="-10" smtClean="0"/>
              <a:pPr marL="75503">
                <a:spcBef>
                  <a:spcPts val="139"/>
                </a:spcBef>
              </a:pPr>
              <a:t>‹#›</a:t>
            </a:fld>
            <a:r>
              <a:rPr lang="en-AU" spc="-139"/>
              <a:t> </a:t>
            </a:r>
            <a:r>
              <a:rPr lang="en-AU" spc="-10"/>
              <a:t>/</a:t>
            </a:r>
            <a:r>
              <a:rPr lang="en-AU" spc="-139"/>
              <a:t> </a:t>
            </a:r>
            <a:r>
              <a:rPr lang="en-AU" spc="-10"/>
              <a:t>1</a:t>
            </a:r>
            <a:endParaRPr lang="en-AU" spc="-10" dirty="0"/>
          </a:p>
        </p:txBody>
      </p:sp>
    </p:spTree>
    <p:extLst>
      <p:ext uri="{BB962C8B-B14F-4D97-AF65-F5344CB8AC3E}">
        <p14:creationId xmlns:p14="http://schemas.microsoft.com/office/powerpoint/2010/main" val="2640677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17/7/2024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96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  <p:sldLayoutId id="2147483731" r:id="rId23"/>
    <p:sldLayoutId id="2147483732" r:id="rId24"/>
    <p:sldLayoutId id="2147483733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Attitudes toward risk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68B5BF-36B4-153B-75FA-CEB1BE6EE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AU" sz="3200" i="1" smtClean="0"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d>
                      <m:dPr>
                        <m:ctrlPr>
                          <a:rPr lang="en-AU" sz="32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/>
                          </a:rPr>
                          <m:t>$10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&gt;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𝑈</m:t>
                        </m:r>
                        <m:d>
                          <m:dPr>
                            <m:ctrlPr>
                              <a:rPr lang="en-A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A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cs typeface="Arial"/>
                  </a:rPr>
                  <a:t>  if 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=$10</m:t>
                    </m:r>
                  </m:oMath>
                </a14:m>
                <a:endParaRPr lang="en-US" sz="3200" dirty="0">
                  <a:cs typeface="Arial"/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US" sz="3200" dirty="0">
                  <a:cs typeface="Arial"/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US" sz="32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𝐶𝐸</m:t>
                    </m:r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&lt;$10</m:t>
                    </m:r>
                  </m:oMath>
                </a14:m>
                <a:endParaRPr lang="en-US" sz="3200" dirty="0">
                  <a:cs typeface="Arial"/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 l="-463" t="-5376" b="-709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401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Risk averse</a:t>
            </a:r>
          </a:p>
        </p:txBody>
      </p:sp>
    </p:spTree>
    <p:extLst>
      <p:ext uri="{BB962C8B-B14F-4D97-AF65-F5344CB8AC3E}">
        <p14:creationId xmlns:p14="http://schemas.microsoft.com/office/powerpoint/2010/main" val="47159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D1C0E0-7168-801E-0305-BC7F0DBE0080}"/>
              </a:ext>
            </a:extLst>
          </p:cNvPr>
          <p:cNvSpPr txBox="1"/>
          <p:nvPr/>
        </p:nvSpPr>
        <p:spPr>
          <a:xfrm>
            <a:off x="691559" y="614230"/>
            <a:ext cx="3401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Risk averse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AF191EA-F286-C01B-2BB8-661B2FE2A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59" y="1445227"/>
            <a:ext cx="7577882" cy="541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02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D1C0E0-7168-801E-0305-BC7F0DBE0080}"/>
              </a:ext>
            </a:extLst>
          </p:cNvPr>
          <p:cNvSpPr txBox="1"/>
          <p:nvPr/>
        </p:nvSpPr>
        <p:spPr>
          <a:xfrm>
            <a:off x="691559" y="614230"/>
            <a:ext cx="3401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Risk averse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D4E0CDB3-628B-1E87-5C3E-145FFD0A6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59" y="1445227"/>
            <a:ext cx="7577882" cy="541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17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D1C0E0-7168-801E-0305-BC7F0DBE0080}"/>
              </a:ext>
            </a:extLst>
          </p:cNvPr>
          <p:cNvSpPr txBox="1"/>
          <p:nvPr/>
        </p:nvSpPr>
        <p:spPr>
          <a:xfrm>
            <a:off x="691559" y="614230"/>
            <a:ext cx="3401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Risk averse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7B9B8A6-117D-C93F-2C70-8EF2FFD1A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059" y="1445227"/>
            <a:ext cx="7577882" cy="5412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515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45E2AE-C2CD-58C9-00FC-AD2EFD1FE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880" y="1439257"/>
            <a:ext cx="7586240" cy="54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D1C0E0-7168-801E-0305-BC7F0DBE0080}"/>
              </a:ext>
            </a:extLst>
          </p:cNvPr>
          <p:cNvSpPr txBox="1"/>
          <p:nvPr/>
        </p:nvSpPr>
        <p:spPr>
          <a:xfrm>
            <a:off x="691559" y="614230"/>
            <a:ext cx="3401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Risk averse</a:t>
            </a:r>
          </a:p>
        </p:txBody>
      </p:sp>
    </p:spTree>
    <p:extLst>
      <p:ext uri="{BB962C8B-B14F-4D97-AF65-F5344CB8AC3E}">
        <p14:creationId xmlns:p14="http://schemas.microsoft.com/office/powerpoint/2010/main" val="3834570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3189665"/>
            <a:ext cx="10957594" cy="1174794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Absolute risk aversion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Relative risk aversion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881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Risk aversion</a:t>
            </a:r>
          </a:p>
        </p:txBody>
      </p:sp>
    </p:spTree>
    <p:extLst>
      <p:ext uri="{BB962C8B-B14F-4D97-AF65-F5344CB8AC3E}">
        <p14:creationId xmlns:p14="http://schemas.microsoft.com/office/powerpoint/2010/main" val="2670515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3189665"/>
            <a:ext cx="9870768" cy="1174794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3200" dirty="0">
                <a:cs typeface="Arial"/>
              </a:rPr>
              <a:t>Would you accept a 50:50 bet to win $20, lose $10?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3200" dirty="0">
              <a:cs typeface="Arial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3200" dirty="0">
                <a:cs typeface="Arial"/>
              </a:rPr>
              <a:t>Constant absolute risk aversion (CARA): always respond in the same way, whatever their wealth.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6211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Absolute risk aversion</a:t>
            </a:r>
          </a:p>
        </p:txBody>
      </p:sp>
    </p:spTree>
    <p:extLst>
      <p:ext uri="{BB962C8B-B14F-4D97-AF65-F5344CB8AC3E}">
        <p14:creationId xmlns:p14="http://schemas.microsoft.com/office/powerpoint/2010/main" val="239219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3189665"/>
            <a:ext cx="9338332" cy="1174794"/>
          </a:xfrm>
        </p:spPr>
        <p:txBody>
          <a:bodyPr/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3200" dirty="0">
                <a:cs typeface="Arial"/>
              </a:rPr>
              <a:t>Would you accept a 50:50 bet to win 50% of your wealth, lose 40% of your wealth?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3200" dirty="0">
              <a:cs typeface="Arial"/>
            </a:endParaRP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3200" dirty="0">
                <a:cs typeface="Arial"/>
              </a:rPr>
              <a:t>Constant relative risk aversion (CRRA): always respond in the same way, whatever their wealth.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endParaRPr lang="en-US" sz="3200" dirty="0"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6038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Relative risk aversion</a:t>
            </a:r>
          </a:p>
        </p:txBody>
      </p:sp>
    </p:spTree>
    <p:extLst>
      <p:ext uri="{BB962C8B-B14F-4D97-AF65-F5344CB8AC3E}">
        <p14:creationId xmlns:p14="http://schemas.microsoft.com/office/powerpoint/2010/main" val="3126984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D1C0E0-7168-801E-0305-BC7F0DBE0080}"/>
              </a:ext>
            </a:extLst>
          </p:cNvPr>
          <p:cNvSpPr txBox="1"/>
          <p:nvPr/>
        </p:nvSpPr>
        <p:spPr>
          <a:xfrm>
            <a:off x="691559" y="614230"/>
            <a:ext cx="8438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Constant relative risk aversion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D6E818F-7398-E57A-7F8C-AAFDEE4D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667" y="1447524"/>
            <a:ext cx="7574666" cy="541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60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437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Risk neutral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4">
                <a:extLst>
                  <a:ext uri="{FF2B5EF4-FFF2-40B4-BE49-F238E27FC236}">
                    <a16:creationId xmlns:a16="http://schemas.microsoft.com/office/drawing/2014/main" id="{4E2AD1C0-A4E2-32C1-97EE-F0DD538FE4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87227" y="3189665"/>
                <a:ext cx="10957594" cy="11747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500"/>
                  </a:spcAft>
                  <a:buFont typeface="Arial" panose="020B0604020202020204" pitchFamily="34" charset="0"/>
                  <a:buNone/>
                  <a:defRPr lang="en-AU" sz="1800" kern="120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/>
                  <a:buNone/>
                  <a:defRPr sz="16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ar-AE" sz="3200" i="1" smtClean="0"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d>
                      <m:dPr>
                        <m:ctrlPr>
                          <a:rPr lang="ar-AE" sz="32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3200" i="1">
                            <a:latin typeface="Cambria Math" panose="02040503050406030204" pitchFamily="18" charset="0"/>
                            <a:cs typeface="Arial"/>
                          </a:rPr>
                          <m:t>$10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ar-A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ar-A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𝑈</m:t>
                        </m:r>
                        <m:d>
                          <m:dPr>
                            <m:ctrlPr>
                              <a:rPr lang="ar-AE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ar-AE" sz="3200" dirty="0">
                    <a:cs typeface="Arial"/>
                  </a:rPr>
                  <a:t>  </a:t>
                </a:r>
                <a:r>
                  <a:rPr lang="en-AU" sz="3200" dirty="0">
                    <a:cs typeface="Arial"/>
                  </a:rPr>
                  <a:t>if 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ar-A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ar-AE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</m:d>
                    <m:r>
                      <a:rPr lang="ar-A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=$10</m:t>
                    </m:r>
                  </m:oMath>
                </a14:m>
                <a:endParaRPr lang="ar-AE" sz="3200" dirty="0">
                  <a:cs typeface="Arial"/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ar-AE" sz="3200" dirty="0">
                  <a:cs typeface="Arial"/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ar-AE" sz="32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ar-A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𝐶𝐸</m:t>
                    </m:r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ar-AE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$10</m:t>
                    </m:r>
                  </m:oMath>
                </a14:m>
                <a:endParaRPr lang="ar-AE" sz="3200" dirty="0">
                  <a:cs typeface="Arial"/>
                </a:endParaRPr>
              </a:p>
            </p:txBody>
          </p:sp>
        </mc:Choice>
        <mc:Fallback xmlns="">
          <p:sp>
            <p:nvSpPr>
              <p:cNvPr id="6" name="Text Placeholder 24">
                <a:extLst>
                  <a:ext uri="{FF2B5EF4-FFF2-40B4-BE49-F238E27FC236}">
                    <a16:creationId xmlns:a16="http://schemas.microsoft.com/office/drawing/2014/main" id="{4E2AD1C0-A4E2-32C1-97EE-F0DD538FE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227" y="3189665"/>
                <a:ext cx="10957594" cy="1174794"/>
              </a:xfrm>
              <a:prstGeom prst="rect">
                <a:avLst/>
              </a:prstGeom>
              <a:blipFill>
                <a:blip r:embed="rId2"/>
                <a:stretch>
                  <a:fillRect l="-1389" t="-5376" b="-827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90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parachute coming out of bed&#10;&#10;Description automatically generated">
            <a:extLst>
              <a:ext uri="{FF2B5EF4-FFF2-40B4-BE49-F238E27FC236}">
                <a16:creationId xmlns:a16="http://schemas.microsoft.com/office/drawing/2014/main" id="{2C63281E-516A-7069-5D9F-FB4F9445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3189665"/>
            <a:ext cx="10957594" cy="1174794"/>
          </a:xfrm>
        </p:spPr>
        <p:txBody>
          <a:bodyPr/>
          <a:lstStyle/>
          <a:p>
            <a:pPr marL="457200" indent="-4572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Risk averse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Risk neutral</a:t>
            </a:r>
          </a:p>
          <a:p>
            <a:pPr marL="457200" indent="-4572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cs typeface="Arial"/>
              </a:rPr>
              <a:t>Risk seeking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57326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Attitudes toward risk</a:t>
            </a:r>
          </a:p>
        </p:txBody>
      </p:sp>
    </p:spTree>
    <p:extLst>
      <p:ext uri="{BB962C8B-B14F-4D97-AF65-F5344CB8AC3E}">
        <p14:creationId xmlns:p14="http://schemas.microsoft.com/office/powerpoint/2010/main" val="1394911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83DF867-7251-D3F5-9394-EF8C6DBAE285}"/>
              </a:ext>
            </a:extLst>
          </p:cNvPr>
          <p:cNvSpPr txBox="1"/>
          <p:nvPr/>
        </p:nvSpPr>
        <p:spPr>
          <a:xfrm>
            <a:off x="691559" y="614230"/>
            <a:ext cx="3437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Risk neutral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F17D8B-6A6C-0FCB-4190-AF467B0D3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014" y="1445227"/>
            <a:ext cx="7579971" cy="541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300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676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Risk seeking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4">
                <a:extLst>
                  <a:ext uri="{FF2B5EF4-FFF2-40B4-BE49-F238E27FC236}">
                    <a16:creationId xmlns:a16="http://schemas.microsoft.com/office/drawing/2014/main" id="{930D9F31-A566-2A90-F2FB-1844F172642B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AU" sz="3200" i="1" smtClean="0"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d>
                      <m:dPr>
                        <m:ctrlPr>
                          <a:rPr lang="en-AU" sz="32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/>
                          </a:rPr>
                          <m:t>$10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  <a:cs typeface="Arial"/>
                      </a:rPr>
                      <m:t>&lt;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𝑈</m:t>
                        </m:r>
                        <m:d>
                          <m:dPr>
                            <m:ctrlPr>
                              <a:rPr lang="en-A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A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cs typeface="Arial"/>
                  </a:rPr>
                  <a:t>  if 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=$10</m:t>
                    </m:r>
                  </m:oMath>
                </a14:m>
                <a:endParaRPr lang="en-US" sz="3200" dirty="0">
                  <a:cs typeface="Arial"/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endParaRPr lang="en-US" sz="3200" dirty="0">
                  <a:cs typeface="Arial"/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US" sz="3200" dirty="0"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𝐶𝐸</m:t>
                    </m:r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&gt;$10</m:t>
                    </m:r>
                  </m:oMath>
                </a14:m>
                <a:endParaRPr lang="en-US" sz="3200" dirty="0">
                  <a:cs typeface="Arial"/>
                </a:endParaRPr>
              </a:p>
            </p:txBody>
          </p:sp>
        </mc:Choice>
        <mc:Fallback xmlns="">
          <p:sp>
            <p:nvSpPr>
              <p:cNvPr id="6" name="Text Placeholder 24">
                <a:extLst>
                  <a:ext uri="{FF2B5EF4-FFF2-40B4-BE49-F238E27FC236}">
                    <a16:creationId xmlns:a16="http://schemas.microsoft.com/office/drawing/2014/main" id="{930D9F31-A566-2A90-F2FB-1844F1726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 l="-463" t="-5376" b="-709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47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793D41D-67D0-340E-1B74-83B1687FD2A2}"/>
              </a:ext>
            </a:extLst>
          </p:cNvPr>
          <p:cNvSpPr txBox="1"/>
          <p:nvPr/>
        </p:nvSpPr>
        <p:spPr>
          <a:xfrm>
            <a:off x="691559" y="614230"/>
            <a:ext cx="3676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Risk seeking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C19EBD-98E0-9EB2-FE87-824D93D35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880" y="1445227"/>
            <a:ext cx="7586240" cy="5418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55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d>
                        <m:dPr>
                          <m:ctrlPr>
                            <a:rPr lang="en-AU" sz="32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  <a:cs typeface="Arial"/>
                            </a:rPr>
                            <m:t>𝐸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AU" sz="3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&gt;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>
                  <a:cs typeface="Arial"/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4018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Risk averse</a:t>
            </a:r>
          </a:p>
        </p:txBody>
      </p:sp>
      <p:pic>
        <p:nvPicPr>
          <p:cNvPr id="2" name="Picture 1" descr="A person with parachute coming out of bed&#10;&#10;Description automatically generated">
            <a:extLst>
              <a:ext uri="{FF2B5EF4-FFF2-40B4-BE49-F238E27FC236}">
                <a16:creationId xmlns:a16="http://schemas.microsoft.com/office/drawing/2014/main" id="{05DC5BC9-B70B-FE4A-C9C3-5A1A46933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119"/>
          <a:stretch/>
        </p:blipFill>
        <p:spPr>
          <a:xfrm>
            <a:off x="5334000" y="0"/>
            <a:ext cx="3763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934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d>
                        <m:dPr>
                          <m:ctrlPr>
                            <a:rPr lang="en-AU" sz="32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  <a:cs typeface="Arial"/>
                            </a:rPr>
                            <m:t>𝐸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AU" sz="3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&lt;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>
                  <a:cs typeface="Arial"/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6760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Risk seeking</a:t>
            </a:r>
          </a:p>
        </p:txBody>
      </p:sp>
      <p:pic>
        <p:nvPicPr>
          <p:cNvPr id="2" name="Picture 1" descr="A person with parachute coming out of bed&#10;&#10;Description automatically generated">
            <a:extLst>
              <a:ext uri="{FF2B5EF4-FFF2-40B4-BE49-F238E27FC236}">
                <a16:creationId xmlns:a16="http://schemas.microsoft.com/office/drawing/2014/main" id="{D80D1534-F123-E081-B044-264A4886FE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307" t="2" b="34851"/>
          <a:stretch/>
        </p:blipFill>
        <p:spPr>
          <a:xfrm>
            <a:off x="9606986" y="0"/>
            <a:ext cx="2584800" cy="44674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203001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d>
                        <m:dPr>
                          <m:ctrlPr>
                            <a:rPr lang="en-AU" sz="32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  <a:cs typeface="Arial"/>
                            </a:rPr>
                            <m:t>𝐸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AU" sz="3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>
                  <a:cs typeface="Arial"/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4371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Risk neutral</a:t>
            </a:r>
          </a:p>
        </p:txBody>
      </p:sp>
      <p:pic>
        <p:nvPicPr>
          <p:cNvPr id="2" name="Picture 1" descr="A person with parachute coming out of bed&#10;&#10;Description automatically generated">
            <a:extLst>
              <a:ext uri="{FF2B5EF4-FFF2-40B4-BE49-F238E27FC236}">
                <a16:creationId xmlns:a16="http://schemas.microsoft.com/office/drawing/2014/main" id="{83B9C486-45B2-8274-7477-B0F8A25B56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80" t="39156" r="28579" b="12068"/>
          <a:stretch/>
        </p:blipFill>
        <p:spPr>
          <a:xfrm>
            <a:off x="8912506" y="2685327"/>
            <a:ext cx="1319514" cy="33450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17770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next to a sign&#10;&#10;Description automatically generated">
            <a:extLst>
              <a:ext uri="{FF2B5EF4-FFF2-40B4-BE49-F238E27FC236}">
                <a16:creationId xmlns:a16="http://schemas.microsoft.com/office/drawing/2014/main" id="{E65ADA26-4753-0E2E-D2CA-012F6D45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410" y="1458410"/>
            <a:ext cx="5399590" cy="53995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3200" i="1" smtClean="0">
                          <a:latin typeface="Cambria Math" panose="02040503050406030204" pitchFamily="18" charset="0"/>
                          <a:cs typeface="Arial"/>
                        </a:rPr>
                        <m:t>𝑈</m:t>
                      </m:r>
                      <m:d>
                        <m:dPr>
                          <m:ctrlPr>
                            <a:rPr lang="en-AU" sz="32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𝐶𝐸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AU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r>
                            <a:rPr lang="en-AU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𝑈</m:t>
                          </m:r>
                          <m:d>
                            <m:dPr>
                              <m:ctrlPr>
                                <a:rPr lang="en-A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AU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>
                  <a:cs typeface="Arial"/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5631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Certainty equivalent</a:t>
            </a:r>
          </a:p>
        </p:txBody>
      </p:sp>
    </p:spTree>
    <p:extLst>
      <p:ext uri="{BB962C8B-B14F-4D97-AF65-F5344CB8AC3E}">
        <p14:creationId xmlns:p14="http://schemas.microsoft.com/office/powerpoint/2010/main" val="262199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AU" sz="3200" i="1" smtClean="0"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d>
                      <m:dPr>
                        <m:ctrlPr>
                          <a:rPr lang="en-AU" sz="32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/>
                          </a:rPr>
                          <m:t>𝐶𝐸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𝑈</m:t>
                        </m:r>
                        <m:d>
                          <m:dPr>
                            <m:ctrlPr>
                              <a:rPr lang="en-A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A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cs typeface="Arial"/>
                  </a:rPr>
                  <a:t>		 Risk averse: 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  <a:cs typeface="Arial"/>
                      </a:rPr>
                      <m:t>𝐶𝐸</m:t>
                    </m:r>
                    <m:r>
                      <a:rPr lang="en-AU" sz="3200" b="0" i="1" smtClean="0">
                        <a:latin typeface="Cambria Math" panose="02040503050406030204" pitchFamily="18" charset="0"/>
                        <a:cs typeface="Arial"/>
                      </a:rPr>
                      <m:t>&lt;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</m:d>
                  </m:oMath>
                </a14:m>
                <a:endParaRPr lang="en-US" sz="3200" dirty="0">
                  <a:cs typeface="Arial"/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 l="-463" t="-53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5631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Certainty equivalent</a:t>
            </a:r>
          </a:p>
        </p:txBody>
      </p:sp>
    </p:spTree>
    <p:extLst>
      <p:ext uri="{BB962C8B-B14F-4D97-AF65-F5344CB8AC3E}">
        <p14:creationId xmlns:p14="http://schemas.microsoft.com/office/powerpoint/2010/main" val="247672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AU" sz="3200" i="1" smtClean="0"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d>
                      <m:dPr>
                        <m:ctrlPr>
                          <a:rPr lang="en-AU" sz="32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/>
                          </a:rPr>
                          <m:t>𝐶𝐸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𝑈</m:t>
                        </m:r>
                        <m:d>
                          <m:dPr>
                            <m:ctrlPr>
                              <a:rPr lang="en-A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A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cs typeface="Arial"/>
                  </a:rPr>
                  <a:t>		 Risk averse: 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  <a:cs typeface="Arial"/>
                      </a:rPr>
                      <m:t>𝐶𝐸</m:t>
                    </m:r>
                    <m:r>
                      <a:rPr lang="en-AU" sz="3200" b="0" i="1" smtClean="0">
                        <a:latin typeface="Cambria Math" panose="02040503050406030204" pitchFamily="18" charset="0"/>
                        <a:cs typeface="Arial"/>
                      </a:rPr>
                      <m:t>&lt;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</m:d>
                  </m:oMath>
                </a14:m>
                <a:endParaRPr lang="en-US" sz="3200" dirty="0">
                  <a:cs typeface="Arial"/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US" sz="3200" dirty="0">
                    <a:cs typeface="Arial"/>
                  </a:rPr>
                  <a:t>					 Risk neutral: 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  <a:cs typeface="Arial"/>
                      </a:rPr>
                      <m:t>𝐶𝐸</m:t>
                    </m:r>
                    <m:r>
                      <a:rPr lang="en-AU" sz="32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</m:d>
                  </m:oMath>
                </a14:m>
                <a:endParaRPr lang="en-US" sz="3200" dirty="0">
                  <a:cs typeface="Arial"/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 l="-463" t="-5376" b="-258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5631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Certainty equivalent</a:t>
            </a:r>
          </a:p>
        </p:txBody>
      </p:sp>
    </p:spTree>
    <p:extLst>
      <p:ext uri="{BB962C8B-B14F-4D97-AF65-F5344CB8AC3E}">
        <p14:creationId xmlns:p14="http://schemas.microsoft.com/office/powerpoint/2010/main" val="74995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AU" sz="3200" i="1" smtClean="0">
                        <a:latin typeface="Cambria Math" panose="02040503050406030204" pitchFamily="18" charset="0"/>
                        <a:cs typeface="Arial"/>
                      </a:rPr>
                      <m:t>𝑈</m:t>
                    </m:r>
                    <m:d>
                      <m:dPr>
                        <m:ctrlPr>
                          <a:rPr lang="en-AU" sz="3200" i="1"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cs typeface="Arial"/>
                          </a:rPr>
                          <m:t>𝐶𝐸</m:t>
                        </m:r>
                      </m:e>
                    </m:d>
                    <m:r>
                      <a:rPr lang="en-AU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𝑈</m:t>
                        </m:r>
                        <m:d>
                          <m:dPr>
                            <m:ctrlPr>
                              <a:rPr lang="en-A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AU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/>
                              </a:rPr>
                              <m:t>𝑋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>
                    <a:cs typeface="Arial"/>
                  </a:rPr>
                  <a:t>		 Risk averse: 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  <a:cs typeface="Arial"/>
                      </a:rPr>
                      <m:t>𝐶𝐸</m:t>
                    </m:r>
                    <m:r>
                      <a:rPr lang="en-AU" sz="3200" b="0" i="1" smtClean="0">
                        <a:latin typeface="Cambria Math" panose="02040503050406030204" pitchFamily="18" charset="0"/>
                        <a:cs typeface="Arial"/>
                      </a:rPr>
                      <m:t>&lt;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</m:d>
                  </m:oMath>
                </a14:m>
                <a:endParaRPr lang="en-US" sz="3200" dirty="0">
                  <a:cs typeface="Arial"/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US" sz="3200" dirty="0">
                    <a:cs typeface="Arial"/>
                  </a:rPr>
                  <a:t>					 Risk neutral: 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  <a:cs typeface="Arial"/>
                      </a:rPr>
                      <m:t>𝐶𝐸</m:t>
                    </m:r>
                    <m:r>
                      <a:rPr lang="en-AU" sz="3200" b="0" i="1" smtClean="0">
                        <a:latin typeface="Cambria Math" panose="02040503050406030204" pitchFamily="18" charset="0"/>
                        <a:cs typeface="Arial"/>
                      </a:rPr>
                      <m:t>=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</m:d>
                  </m:oMath>
                </a14:m>
                <a:endParaRPr lang="en-US" sz="3200" dirty="0">
                  <a:cs typeface="Arial"/>
                </a:endParaRPr>
              </a:p>
              <a:p>
                <a:pPr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US" sz="3200" dirty="0">
                    <a:cs typeface="Arial"/>
                  </a:rPr>
                  <a:t>					 Risk seeking: </a:t>
                </a:r>
                <a14:m>
                  <m:oMath xmlns:m="http://schemas.openxmlformats.org/officeDocument/2006/math">
                    <m:r>
                      <a:rPr lang="en-AU" sz="3200" i="1">
                        <a:latin typeface="Cambria Math" panose="02040503050406030204" pitchFamily="18" charset="0"/>
                        <a:cs typeface="Arial"/>
                      </a:rPr>
                      <m:t>𝐶𝐸</m:t>
                    </m:r>
                    <m:r>
                      <a:rPr lang="en-AU" sz="3200" b="0" i="1" smtClean="0">
                        <a:latin typeface="Cambria Math" panose="02040503050406030204" pitchFamily="18" charset="0"/>
                        <a:cs typeface="Arial"/>
                      </a:rPr>
                      <m:t>&gt;</m:t>
                    </m:r>
                    <m:r>
                      <a:rPr lang="en-AU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r>
                          <a:rPr lang="en-AU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/>
                          </a:rPr>
                          <m:t>𝑋</m:t>
                        </m:r>
                      </m:e>
                    </m:d>
                  </m:oMath>
                </a14:m>
                <a:endParaRPr lang="en-US" sz="3200" dirty="0">
                  <a:cs typeface="Arial"/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 l="-463" t="-5376" b="-8279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5631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Certainty equivalent</a:t>
            </a:r>
          </a:p>
        </p:txBody>
      </p:sp>
    </p:spTree>
    <p:extLst>
      <p:ext uri="{BB962C8B-B14F-4D97-AF65-F5344CB8AC3E}">
        <p14:creationId xmlns:p14="http://schemas.microsoft.com/office/powerpoint/2010/main" val="910967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34807</TotalTime>
  <Words>287</Words>
  <Application>Microsoft Macintosh PowerPoint</Application>
  <PresentationFormat>Widescreen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87</cp:revision>
  <dcterms:created xsi:type="dcterms:W3CDTF">2022-02-14T06:08:26Z</dcterms:created>
  <dcterms:modified xsi:type="dcterms:W3CDTF">2024-07-22T01:23:50Z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