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77" r:id="rId2"/>
    <p:sldId id="350" r:id="rId3"/>
    <p:sldId id="351" r:id="rId4"/>
    <p:sldId id="362" r:id="rId5"/>
    <p:sldId id="355" r:id="rId6"/>
    <p:sldId id="356" r:id="rId7"/>
    <p:sldId id="357" r:id="rId8"/>
    <p:sldId id="360" r:id="rId9"/>
    <p:sldId id="363" r:id="rId10"/>
    <p:sldId id="358" r:id="rId11"/>
    <p:sldId id="353" r:id="rId12"/>
    <p:sldId id="359" r:id="rId13"/>
    <p:sldId id="352" r:id="rId14"/>
    <p:sldId id="3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/>
    <p:restoredTop sz="97840"/>
  </p:normalViewPr>
  <p:slideViewPr>
    <p:cSldViewPr snapToGrid="0" snapToObjects="1">
      <p:cViewPr varScale="1">
        <p:scale>
          <a:sx n="123" d="100"/>
          <a:sy n="123" d="100"/>
        </p:scale>
        <p:origin x="200" y="2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21/9/2024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613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Auxiliary axioms for expected utility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B5BF-36B4-153B-75FA-CEB1BE6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871E1665-660F-0231-9CBF-22DCC91A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93" y="1021649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643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Monotonicity</a:t>
            </a:r>
          </a:p>
        </p:txBody>
      </p:sp>
    </p:spTree>
    <p:extLst>
      <p:ext uri="{BB962C8B-B14F-4D97-AF65-F5344CB8AC3E}">
        <p14:creationId xmlns:p14="http://schemas.microsoft.com/office/powerpoint/2010/main" val="248946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 marL="23909" marR="821722"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:r>
                  <a:rPr lang="en-AU" sz="2800" dirty="0">
                    <a:cs typeface="Arial"/>
                  </a:rPr>
                  <a:t>For any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cs typeface="Arial"/>
                  </a:rPr>
                  <a:t> and for every </a:t>
                </a:r>
                <a14:m>
                  <m:oMath xmlns:m="http://schemas.openxmlformats.org/officeDocument/2006/math">
                    <m:r>
                      <a:rPr lang="en-AU" sz="2800" i="1" dirty="0">
                        <a:latin typeface="Cambria Math" panose="02040503050406030204" pitchFamily="18" charset="0"/>
                        <a:cs typeface="Arial"/>
                      </a:rPr>
                      <m:t>𝜃</m:t>
                    </m:r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A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0,1</m:t>
                        </m:r>
                      </m:e>
                    </m:d>
                    <m:r>
                      <a:rPr lang="en-AU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:</m:t>
                    </m:r>
                  </m:oMath>
                </a14:m>
                <a:endParaRPr lang="en-AU" sz="2800" dirty="0">
                  <a:ea typeface="Cambria Math" panose="02040503050406030204" pitchFamily="18" charset="0"/>
                  <a:cs typeface="Arial"/>
                </a:endParaRPr>
              </a:p>
              <a:p>
                <a:pPr marL="481109" marR="821722" lvl="1"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𝜃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≽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𝑦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926" t="-53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Convexity</a:t>
            </a:r>
          </a:p>
        </p:txBody>
      </p:sp>
    </p:spTree>
    <p:extLst>
      <p:ext uri="{BB962C8B-B14F-4D97-AF65-F5344CB8AC3E}">
        <p14:creationId xmlns:p14="http://schemas.microsoft.com/office/powerpoint/2010/main" val="280257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ted line&#10;&#10;Description automatically generated">
            <a:extLst>
              <a:ext uri="{FF2B5EF4-FFF2-40B4-BE49-F238E27FC236}">
                <a16:creationId xmlns:a16="http://schemas.microsoft.com/office/drawing/2014/main" id="{F0C8B10A-E31D-E271-ABAB-D1B1C67D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1" y="757989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8889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Convexity</a:t>
            </a:r>
          </a:p>
        </p:txBody>
      </p:sp>
    </p:spTree>
    <p:extLst>
      <p:ext uri="{BB962C8B-B14F-4D97-AF65-F5344CB8AC3E}">
        <p14:creationId xmlns:p14="http://schemas.microsoft.com/office/powerpoint/2010/main" val="345795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 marL="23909" marR="821722"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For any </a:t>
                </a:r>
                <a14:m>
                  <m:oMath xmlns:m="http://schemas.openxmlformats.org/officeDocument/2006/math">
                    <m:r>
                      <a:rPr lang="en-A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~</m:t>
                    </m:r>
                    <m:r>
                      <a:rPr lang="en-A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, </a:t>
                </a:r>
                <a14:m>
                  <m:oMath xmlns:m="http://schemas.openxmlformats.org/officeDocument/2006/math">
                    <m:r>
                      <a:rPr lang="en-A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AU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 and for every </a:t>
                </a:r>
                <a14:m>
                  <m:oMath xmlns:m="http://schemas.openxmlformats.org/officeDocument/2006/math">
                    <m:r>
                      <a:rPr lang="en-AU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𝜃</m:t>
                    </m:r>
                    <m:r>
                      <a:rPr lang="en-AU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AU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0,1</m:t>
                        </m:r>
                      </m:e>
                    </m:d>
                  </m:oMath>
                </a14:m>
                <a:r>
                  <a:rPr lang="en-AU" sz="2800" dirty="0">
                    <a:solidFill>
                      <a:schemeClr val="tx1"/>
                    </a:solidFill>
                    <a:cs typeface="Arial"/>
                  </a:rPr>
                  <a:t>:</a:t>
                </a:r>
              </a:p>
              <a:p>
                <a:pPr marL="481109" marR="821722" lvl="1"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𝜃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≽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𝑦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 marL="481109" marR="821722" lvl="1"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𝜃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+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≽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926" t="-5376" b="-419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326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Strict convexity</a:t>
            </a:r>
          </a:p>
        </p:txBody>
      </p:sp>
    </p:spTree>
    <p:extLst>
      <p:ext uri="{BB962C8B-B14F-4D97-AF65-F5344CB8AC3E}">
        <p14:creationId xmlns:p14="http://schemas.microsoft.com/office/powerpoint/2010/main" val="41867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16E2DD45-5A3C-6255-5CF8-017FE598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768380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406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Diminishing marginal utility</a:t>
            </a:r>
          </a:p>
        </p:txBody>
      </p:sp>
    </p:spTree>
    <p:extLst>
      <p:ext uri="{BB962C8B-B14F-4D97-AF65-F5344CB8AC3E}">
        <p14:creationId xmlns:p14="http://schemas.microsoft.com/office/powerpoint/2010/main" val="241626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2722525"/>
            <a:ext cx="10957594" cy="117479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Utility is calculated over total wealth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Non-satiation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Monotonicity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Convexity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Diminishing marginal utility</a:t>
            </a:r>
            <a:endParaRPr lang="en-US" sz="28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6124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spc="-10" dirty="0">
                <a:cs typeface="Arial"/>
              </a:rPr>
              <a:t>Auxiliary axioms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cs typeface="Arial"/>
              </a:rPr>
              <a:t>Reference point of zero wealth</a:t>
            </a:r>
          </a:p>
        </p:txBody>
      </p:sp>
    </p:spTree>
    <p:extLst>
      <p:ext uri="{BB962C8B-B14F-4D97-AF65-F5344CB8AC3E}">
        <p14:creationId xmlns:p14="http://schemas.microsoft.com/office/powerpoint/2010/main" val="35904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men playing roulette&#10;&#10;Description automatically generated">
            <a:extLst>
              <a:ext uri="{FF2B5EF4-FFF2-40B4-BE49-F238E27FC236}">
                <a16:creationId xmlns:a16="http://schemas.microsoft.com/office/drawing/2014/main" id="{5F6E8250-258D-0419-9864-F21A64E7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2552403" y="3189665"/>
                <a:ext cx="7087194" cy="1174794"/>
              </a:xfrm>
            </p:spPr>
            <p:txBody>
              <a:bodyPr/>
              <a:lstStyle/>
              <a:p>
                <a:pPr marL="23909" marR="821722"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 dirty="0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d>
                        <m:dPr>
                          <m:ctrlPr>
                            <a:rPr lang="en-AU" sz="480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48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$10</m:t>
                          </m:r>
                        </m:e>
                      </m:d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      </m:t>
                      </m:r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(−$10)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2552403" y="3189665"/>
                <a:ext cx="7087194" cy="11747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cs typeface="Arial"/>
              </a:rPr>
              <a:t>Reference point of zero wealth</a:t>
            </a:r>
          </a:p>
        </p:txBody>
      </p:sp>
    </p:spTree>
    <p:extLst>
      <p:ext uri="{BB962C8B-B14F-4D97-AF65-F5344CB8AC3E}">
        <p14:creationId xmlns:p14="http://schemas.microsoft.com/office/powerpoint/2010/main" val="346053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400692" y="3189665"/>
                <a:ext cx="11157735" cy="1174794"/>
              </a:xfrm>
            </p:spPr>
            <p:txBody>
              <a:bodyPr/>
              <a:lstStyle/>
              <a:p>
                <a:pPr marL="23909" marR="821722">
                  <a:spcAft>
                    <a:spcPts val="1200"/>
                  </a:spcAft>
                  <a:buClr>
                    <a:schemeClr val="tx1"/>
                  </a:buClr>
                  <a:tabLst>
                    <a:tab pos="27936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800" i="1" dirty="0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d>
                        <m:dPr>
                          <m:ctrlPr>
                            <a:rPr lang="en-AU" sz="4800" i="1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48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𝑊</m:t>
                          </m:r>
                          <m:r>
                            <a:rPr lang="en-AU" sz="4800" b="0" i="1" dirty="0" smtClean="0">
                              <a:latin typeface="Cambria Math" panose="02040503050406030204" pitchFamily="18" charset="0"/>
                              <a:cs typeface="Arial"/>
                            </a:rPr>
                            <m:t>+$10</m:t>
                          </m:r>
                        </m:e>
                      </m:d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        </m:t>
                      </m:r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𝑊</m:t>
                      </m:r>
                      <m:r>
                        <a:rPr lang="en-AU" sz="4800" b="0" i="1" dirty="0" smtClean="0">
                          <a:latin typeface="Cambria Math" panose="02040503050406030204" pitchFamily="18" charset="0"/>
                          <a:cs typeface="Arial"/>
                        </a:rPr>
                        <m:t>−$10)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400692" y="3189665"/>
                <a:ext cx="11157735" cy="11747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8545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cs typeface="Arial"/>
              </a:rPr>
              <a:t>Reference point of zero wealth</a:t>
            </a:r>
          </a:p>
        </p:txBody>
      </p:sp>
    </p:spTree>
    <p:extLst>
      <p:ext uri="{BB962C8B-B14F-4D97-AF65-F5344CB8AC3E}">
        <p14:creationId xmlns:p14="http://schemas.microsoft.com/office/powerpoint/2010/main" val="200967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502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Reference point of zero wealth</a:t>
            </a:r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D1115055-3799-F283-1331-ED92F1368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09" y="1117079"/>
            <a:ext cx="7088678" cy="50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Non-satiation</a:t>
            </a:r>
          </a:p>
        </p:txBody>
      </p:sp>
      <p:pic>
        <p:nvPicPr>
          <p:cNvPr id="7" name="Picture 6" descr="A person kneeling on the ground and putting money into a bag&#10;&#10;Description automatically generated">
            <a:extLst>
              <a:ext uri="{FF2B5EF4-FFF2-40B4-BE49-F238E27FC236}">
                <a16:creationId xmlns:a16="http://schemas.microsoft.com/office/drawing/2014/main" id="{FBF7AA64-32C7-F4BF-DAD7-9536DECC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69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4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E9B35395-E873-01EA-8560-EA00B470F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203" y="981892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815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Non-satiation</a:t>
            </a:r>
          </a:p>
        </p:txBody>
      </p:sp>
    </p:spTree>
    <p:extLst>
      <p:ext uri="{BB962C8B-B14F-4D97-AF65-F5344CB8AC3E}">
        <p14:creationId xmlns:p14="http://schemas.microsoft.com/office/powerpoint/2010/main" val="409997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28228</TotalTime>
  <Words>119</Words>
  <Application>Microsoft Macintosh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85</cp:revision>
  <dcterms:created xsi:type="dcterms:W3CDTF">2022-02-14T06:08:26Z</dcterms:created>
  <dcterms:modified xsi:type="dcterms:W3CDTF">2024-09-20T20:35:52Z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