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77" r:id="rId2"/>
    <p:sldId id="323" r:id="rId3"/>
    <p:sldId id="324" r:id="rId4"/>
    <p:sldId id="325" r:id="rId5"/>
    <p:sldId id="326" r:id="rId6"/>
    <p:sldId id="327" r:id="rId7"/>
    <p:sldId id="32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6"/>
    <p:restoredTop sz="97840"/>
  </p:normalViewPr>
  <p:slideViewPr>
    <p:cSldViewPr snapToGrid="0" snapToObjects="1">
      <p:cViewPr varScale="1">
        <p:scale>
          <a:sx n="110" d="100"/>
          <a:sy n="110" d="100"/>
        </p:scale>
        <p:origin x="200" y="472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3511028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8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836509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640677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21/9/2024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98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  <p:sldLayoutId id="2147483731" r:id="rId23"/>
    <p:sldLayoutId id="2147483732" r:id="rId24"/>
    <p:sldLayoutId id="214748373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Axioms for expected utility theory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72276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  <a:p>
            <a:endParaRPr lang="en-AU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68B5BF-36B4-153B-75FA-CEB1BE6E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AA27D6E-6DA0-724C-BCC5-0D5AB6D3F24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6540" y="1388298"/>
            <a:ext cx="10298908" cy="4081404"/>
          </a:xfrm>
        </p:spPr>
        <p:txBody>
          <a:bodyPr/>
          <a:lstStyle/>
          <a:p>
            <a:pPr marL="23909" marR="821722"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r>
              <a:rPr lang="en-AU" sz="4000" dirty="0">
                <a:solidFill>
                  <a:schemeClr val="tx1"/>
                </a:solidFill>
                <a:cs typeface="Arial"/>
              </a:rPr>
              <a:t>Completeness</a:t>
            </a:r>
          </a:p>
          <a:p>
            <a:pPr marL="23909" marR="821722"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r>
              <a:rPr lang="en-AU" sz="4000" dirty="0">
                <a:solidFill>
                  <a:schemeClr val="tx1"/>
                </a:solidFill>
                <a:cs typeface="Arial"/>
              </a:rPr>
              <a:t>Transitivity</a:t>
            </a:r>
          </a:p>
        </p:txBody>
      </p:sp>
    </p:spTree>
    <p:extLst>
      <p:ext uri="{BB962C8B-B14F-4D97-AF65-F5344CB8AC3E}">
        <p14:creationId xmlns:p14="http://schemas.microsoft.com/office/powerpoint/2010/main" val="328920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AA27D6E-6DA0-724C-BCC5-0D5AB6D3F24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6540" y="1388298"/>
            <a:ext cx="10298908" cy="4081404"/>
          </a:xfrm>
        </p:spPr>
        <p:txBody>
          <a:bodyPr/>
          <a:lstStyle/>
          <a:p>
            <a:pPr marL="23909" marR="821722"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r>
              <a:rPr lang="en-AU" sz="4000" dirty="0">
                <a:solidFill>
                  <a:schemeClr val="tx1"/>
                </a:solidFill>
                <a:cs typeface="Arial"/>
              </a:rPr>
              <a:t>Completeness</a:t>
            </a:r>
          </a:p>
          <a:p>
            <a:pPr marL="23909" marR="821722"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r>
              <a:rPr lang="en-AU" sz="4000" dirty="0">
                <a:solidFill>
                  <a:schemeClr val="tx1"/>
                </a:solidFill>
                <a:cs typeface="Arial"/>
              </a:rPr>
              <a:t>Transitivity</a:t>
            </a:r>
          </a:p>
          <a:p>
            <a:pPr marL="23909" marR="821722"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r>
              <a:rPr lang="en-AU" sz="4000" dirty="0">
                <a:solidFill>
                  <a:schemeClr val="tx1"/>
                </a:solidFill>
                <a:cs typeface="Arial"/>
              </a:rPr>
              <a:t>Continuity</a:t>
            </a:r>
          </a:p>
          <a:p>
            <a:pPr marL="23909" marR="821722"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r>
              <a:rPr lang="en-AU" sz="4000">
                <a:solidFill>
                  <a:schemeClr val="tx1"/>
                </a:solidFill>
                <a:cs typeface="Arial"/>
              </a:rPr>
              <a:t>Independence</a:t>
            </a:r>
            <a:endParaRPr lang="en-AU" sz="16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630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AA27D6E-6DA0-724C-BCC5-0D5AB6D3F24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6540" y="1388298"/>
            <a:ext cx="10298908" cy="4081404"/>
          </a:xfrm>
        </p:spPr>
        <p:txBody>
          <a:bodyPr/>
          <a:lstStyle/>
          <a:p>
            <a:pPr marL="23909" marR="821722" lvl="1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endParaRPr lang="en-AU" sz="4000" b="0" i="0" u="none" strike="noStrike" dirty="0">
              <a:solidFill>
                <a:srgbClr val="000000"/>
              </a:solidFill>
              <a:effectLst/>
            </a:endParaRPr>
          </a:p>
          <a:p>
            <a:pPr marL="23909" marR="821722" lvl="1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endParaRPr lang="en-AU" sz="4000" dirty="0">
              <a:solidFill>
                <a:srgbClr val="000000"/>
              </a:solidFill>
            </a:endParaRPr>
          </a:p>
          <a:p>
            <a:pPr marL="23909" marR="821722" lvl="1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r>
              <a:rPr lang="en-AU" sz="4000" b="0" i="0" u="none" strike="noStrike" dirty="0">
                <a:solidFill>
                  <a:srgbClr val="000000"/>
                </a:solidFill>
                <a:effectLst/>
              </a:rPr>
              <a:t>von Neumann-Morgenstern axioms</a:t>
            </a:r>
            <a:endParaRPr lang="en-AU" sz="18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612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AA27D6E-6DA0-724C-BCC5-0D5AB6D3F24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6540" y="1388298"/>
            <a:ext cx="10298908" cy="4081404"/>
          </a:xfrm>
        </p:spPr>
        <p:txBody>
          <a:bodyPr/>
          <a:lstStyle/>
          <a:p>
            <a:pPr marL="23909" marR="821722" lvl="1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endParaRPr lang="en-AU" sz="4000" b="0" i="0" u="none" strike="noStrike" dirty="0">
              <a:solidFill>
                <a:srgbClr val="000000"/>
              </a:solidFill>
              <a:effectLst/>
            </a:endParaRPr>
          </a:p>
          <a:p>
            <a:pPr marL="23909" marR="821722" lvl="1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endParaRPr lang="en-AU" sz="4000" dirty="0">
              <a:solidFill>
                <a:srgbClr val="000000"/>
              </a:solidFill>
            </a:endParaRPr>
          </a:p>
          <a:p>
            <a:pPr marL="23909" marR="821722" lvl="1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r>
              <a:rPr lang="en-AU" sz="4000" b="0" i="0" u="none" strike="noStrike" dirty="0">
                <a:solidFill>
                  <a:srgbClr val="000000"/>
                </a:solidFill>
                <a:effectLst/>
              </a:rPr>
              <a:t>Utility is cardinal</a:t>
            </a:r>
            <a:endParaRPr lang="en-AU" sz="18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28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AA27D6E-6DA0-724C-BCC5-0D5AB6D3F24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6540" y="1388298"/>
            <a:ext cx="10298908" cy="4081404"/>
          </a:xfrm>
        </p:spPr>
        <p:txBody>
          <a:bodyPr/>
          <a:lstStyle/>
          <a:p>
            <a:pPr marL="23909" marR="821722" lvl="1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endParaRPr lang="en-AU" sz="4000" b="0" i="0" u="none" strike="noStrike" dirty="0">
              <a:solidFill>
                <a:srgbClr val="000000"/>
              </a:solidFill>
              <a:effectLst/>
            </a:endParaRPr>
          </a:p>
          <a:p>
            <a:pPr marL="23909" marR="821722" lvl="1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endParaRPr lang="en-AU" sz="4000" dirty="0">
              <a:solidFill>
                <a:srgbClr val="000000"/>
              </a:solidFill>
            </a:endParaRPr>
          </a:p>
          <a:p>
            <a:pPr marL="23909" marR="821722" lvl="1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r>
              <a:rPr lang="en-AU" sz="4000" b="0" i="0" u="none" strike="noStrike" dirty="0">
                <a:solidFill>
                  <a:srgbClr val="000000"/>
                </a:solidFill>
                <a:effectLst/>
              </a:rPr>
              <a:t>Archimedean property</a:t>
            </a:r>
            <a:endParaRPr lang="en-AU" sz="40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67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AA27D6E-6DA0-724C-BCC5-0D5AB6D3F24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6540" y="1388298"/>
            <a:ext cx="10298908" cy="4081404"/>
          </a:xfrm>
        </p:spPr>
        <p:txBody>
          <a:bodyPr/>
          <a:lstStyle/>
          <a:p>
            <a:pPr marL="23909" marR="821722"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r>
              <a:rPr lang="en-AU" sz="4000" dirty="0">
                <a:solidFill>
                  <a:schemeClr val="tx1"/>
                </a:solidFill>
                <a:cs typeface="Arial"/>
              </a:rPr>
              <a:t>Auxiliary axioms</a:t>
            </a:r>
          </a:p>
          <a:p>
            <a:pPr marL="481109" marR="821722"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r>
              <a:rPr lang="en-AU" sz="4000" dirty="0">
                <a:solidFill>
                  <a:schemeClr val="tx1"/>
                </a:solidFill>
                <a:cs typeface="Arial"/>
              </a:rPr>
              <a:t>Reference point of zero wealth</a:t>
            </a:r>
          </a:p>
          <a:p>
            <a:pPr marL="481109" marR="821722"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r>
              <a:rPr lang="en-AU" sz="4000" dirty="0">
                <a:solidFill>
                  <a:schemeClr val="tx1"/>
                </a:solidFill>
                <a:cs typeface="Arial"/>
              </a:rPr>
              <a:t>Non-satiation</a:t>
            </a:r>
          </a:p>
          <a:p>
            <a:pPr marL="481109" marR="821722"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r>
              <a:rPr lang="en-AU" sz="4000" dirty="0">
                <a:solidFill>
                  <a:schemeClr val="tx1"/>
                </a:solidFill>
                <a:cs typeface="Arial"/>
              </a:rPr>
              <a:t>Monotonicity</a:t>
            </a:r>
          </a:p>
          <a:p>
            <a:pPr marL="481109" marR="821722"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r>
              <a:rPr lang="en-AU" sz="4000" dirty="0">
                <a:solidFill>
                  <a:schemeClr val="tx1"/>
                </a:solidFill>
                <a:cs typeface="Arial"/>
              </a:rPr>
              <a:t>Convexity</a:t>
            </a:r>
          </a:p>
          <a:p>
            <a:pPr marL="481109" marR="821722"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tabLst>
                <a:tab pos="279360" algn="l"/>
              </a:tabLst>
            </a:pPr>
            <a:r>
              <a:rPr lang="en-AU" sz="4000" dirty="0">
                <a:solidFill>
                  <a:schemeClr val="tx1"/>
                </a:solidFill>
                <a:cs typeface="Arial"/>
              </a:rPr>
              <a:t>Diminishing marginal utility</a:t>
            </a:r>
            <a:endParaRPr lang="en-AU" sz="14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57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29086</TotalTime>
  <Words>38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85</cp:revision>
  <dcterms:created xsi:type="dcterms:W3CDTF">2022-02-14T06:08:26Z</dcterms:created>
  <dcterms:modified xsi:type="dcterms:W3CDTF">2024-09-20T20:33:05Z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