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77" r:id="rId2"/>
    <p:sldId id="359" r:id="rId3"/>
    <p:sldId id="350" r:id="rId4"/>
    <p:sldId id="351" r:id="rId5"/>
    <p:sldId id="358" r:id="rId6"/>
    <p:sldId id="352" r:id="rId7"/>
    <p:sldId id="326" r:id="rId8"/>
    <p:sldId id="355" r:id="rId9"/>
    <p:sldId id="356" r:id="rId10"/>
    <p:sldId id="354" r:id="rId11"/>
    <p:sldId id="3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ena Woo" initials="HW" lastIdx="1" clrIdx="0">
    <p:extLst>
      <p:ext uri="{19B8F6BF-5375-455C-9EA6-DF929625EA0E}">
        <p15:presenceInfo xmlns:p15="http://schemas.microsoft.com/office/powerpoint/2012/main" userId="S::helena.woo@uts.edu.au::84ffa4a4-9cb2-4822-a498-72962478cf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36"/>
    <p:restoredTop sz="97840"/>
  </p:normalViewPr>
  <p:slideViewPr>
    <p:cSldViewPr snapToGrid="0" snapToObjects="1">
      <p:cViewPr varScale="1">
        <p:scale>
          <a:sx n="110" d="100"/>
          <a:sy n="110" d="100"/>
        </p:scale>
        <p:origin x="200" y="472"/>
      </p:cViewPr>
      <p:guideLst/>
    </p:cSldViewPr>
  </p:slideViewPr>
  <p:outlineViewPr>
    <p:cViewPr>
      <p:scale>
        <a:sx n="33" d="100"/>
        <a:sy n="33" d="100"/>
      </p:scale>
      <p:origin x="0" y="-43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228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9/21/24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388298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64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259A-862A-C714-8B37-4C741E001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4404A-6330-1D79-193F-67117B5C9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EA5DF-5671-B96A-34B9-F2961299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6AAF-4C5E-E547-8420-8ED8389F8055}" type="datetimeFigureOut">
              <a:rPr lang="en-AU" smtClean="0"/>
              <a:t>21/9/2024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3DA8B-42A5-B989-6F4C-19A3AC2D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382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1063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1063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3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758E506-6248-D58E-EA86-8A56C2A86BE8}"/>
              </a:ext>
            </a:extLst>
          </p:cNvPr>
          <p:cNvSpPr txBox="1"/>
          <p:nvPr/>
        </p:nvSpPr>
        <p:spPr>
          <a:xfrm>
            <a:off x="749696" y="953856"/>
            <a:ext cx="63702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dirty="0"/>
              <a:t>Continuity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D8F90F-A8DA-E166-40D9-DA72817DF913}"/>
              </a:ext>
            </a:extLst>
          </p:cNvPr>
          <p:cNvSpPr txBox="1"/>
          <p:nvPr/>
        </p:nvSpPr>
        <p:spPr>
          <a:xfrm>
            <a:off x="749694" y="2431183"/>
            <a:ext cx="47227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  <a:p>
            <a:r>
              <a:rPr lang="en-AU" sz="2400" dirty="0"/>
              <a:t>Notes on Behavioural Economics</a:t>
            </a:r>
          </a:p>
          <a:p>
            <a:endParaRPr lang="en-AU" sz="2400" dirty="0"/>
          </a:p>
          <a:p>
            <a:r>
              <a:rPr lang="en-AU" sz="2400" dirty="0"/>
              <a:t>Jason Collins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41C14E-FE83-6512-6196-94AD4F27B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555" y="1754966"/>
            <a:ext cx="5103034" cy="510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32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E02DF8C-FDEB-6EE6-DF1D-6AB954FBE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362" y="947198"/>
            <a:ext cx="8005638" cy="571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1287227" y="3806355"/>
                <a:ext cx="9972652" cy="1174794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  <a:buClr>
                    <a:srgbClr val="0000FF"/>
                  </a:buClr>
                  <a:tabLst>
                    <a:tab pos="650582" algn="l"/>
                  </a:tabLst>
                </a:pPr>
                <a14:m>
                  <m:oMath xmlns:m="http://schemas.openxmlformats.org/officeDocument/2006/math">
                    <m:r>
                      <a:rPr lang="en-AU" sz="2800" i="1" dirty="0" smtClean="0"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</m:oMath>
                </a14:m>
                <a:r>
                  <a:rPr lang="en-AU" sz="2800" dirty="0">
                    <a:cs typeface="Arial"/>
                  </a:rPr>
                  <a:t>. (1</a:t>
                </a:r>
                <a:r>
                  <a:rPr lang="en-AU" sz="2800" dirty="0">
                    <a:solidFill>
                      <a:schemeClr val="tx1"/>
                    </a:solidFill>
                    <a:cs typeface="Arial"/>
                  </a:rPr>
                  <a:t>, 1)	</a:t>
                </a:r>
                <a14:m>
                  <m:oMath xmlns:m="http://schemas.openxmlformats.org/officeDocument/2006/math">
                    <m:r>
                      <a:rPr lang="en-AU" sz="2800" i="1" dirty="0">
                        <a:latin typeface="Cambria Math" panose="02040503050406030204" pitchFamily="18" charset="0"/>
                        <a:cs typeface="Arial"/>
                      </a:rPr>
                      <m:t>𝐶</m:t>
                    </m:r>
                    <m:r>
                      <a:rPr lang="en-AU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≻</m:t>
                    </m:r>
                    <m:r>
                      <a:rPr lang="en-AU" sz="2800" i="1" dirty="0">
                        <a:latin typeface="Cambria Math" panose="02040503050406030204" pitchFamily="18" charset="0"/>
                        <a:cs typeface="Arial"/>
                      </a:rPr>
                      <m:t>𝐵</m:t>
                    </m:r>
                    <m:r>
                      <a:rPr lang="en-AU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≻</m:t>
                    </m:r>
                    <m:r>
                      <a:rPr lang="en-AU" sz="2800" i="1" dirty="0"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</m:oMath>
                </a14:m>
                <a:endParaRPr lang="en-AU" sz="2800" dirty="0">
                  <a:solidFill>
                    <a:schemeClr val="tx1"/>
                  </a:solidFill>
                  <a:cs typeface="Arial"/>
                </a:endParaRP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  <a:buClr>
                    <a:srgbClr val="0000FF"/>
                  </a:buClr>
                  <a:tabLst>
                    <a:tab pos="650582" algn="l"/>
                  </a:tabLst>
                </a:pPr>
                <a14:m>
                  <m:oMath xmlns:m="http://schemas.openxmlformats.org/officeDocument/2006/math">
                    <m:r>
                      <a:rPr lang="en-AU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𝐵</m:t>
                    </m:r>
                  </m:oMath>
                </a14:m>
                <a:r>
                  <a:rPr lang="en-AU" sz="2800" dirty="0">
                    <a:solidFill>
                      <a:schemeClr val="tx1"/>
                    </a:solidFill>
                    <a:cs typeface="Arial"/>
                  </a:rPr>
                  <a:t>. (1, 2)</a:t>
                </a: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  <a:buClr>
                    <a:srgbClr val="0000FF"/>
                  </a:buClr>
                  <a:tabLst>
                    <a:tab pos="650582" algn="l"/>
                  </a:tabLst>
                </a:pPr>
                <a14:m>
                  <m:oMath xmlns:m="http://schemas.openxmlformats.org/officeDocument/2006/math">
                    <m:r>
                      <a:rPr lang="en-AU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𝐶</m:t>
                    </m:r>
                  </m:oMath>
                </a14:m>
                <a:r>
                  <a:rPr lang="en-AU" sz="2800" dirty="0">
                    <a:solidFill>
                      <a:schemeClr val="tx1"/>
                    </a:solidFill>
                    <a:cs typeface="Arial"/>
                  </a:rPr>
                  <a:t>. (1.1, 1)</a:t>
                </a:r>
              </a:p>
            </p:txBody>
          </p:sp>
        </mc:Choice>
        <mc:Fallback xmlns="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1287227" y="3806355"/>
                <a:ext cx="9972652" cy="1174794"/>
              </a:xfrm>
              <a:blipFill>
                <a:blip r:embed="rId3"/>
                <a:stretch>
                  <a:fillRect l="-382" t="-4255" b="-6383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89E2F66-2C20-743D-1528-7E9C256F700B}"/>
              </a:ext>
            </a:extLst>
          </p:cNvPr>
          <p:cNvSpPr txBox="1"/>
          <p:nvPr/>
        </p:nvSpPr>
        <p:spPr>
          <a:xfrm>
            <a:off x="1287227" y="1662545"/>
            <a:ext cx="59960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/>
              <a:t>Lexicographic preferences</a:t>
            </a:r>
          </a:p>
        </p:txBody>
      </p:sp>
    </p:spTree>
    <p:extLst>
      <p:ext uri="{BB962C8B-B14F-4D97-AF65-F5344CB8AC3E}">
        <p14:creationId xmlns:p14="http://schemas.microsoft.com/office/powerpoint/2010/main" val="271091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1287227" y="3806355"/>
                <a:ext cx="9972652" cy="1174794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  <a:buClr>
                    <a:srgbClr val="0000FF"/>
                  </a:buClr>
                  <a:tabLst>
                    <a:tab pos="650582" algn="l"/>
                  </a:tabLst>
                </a:pPr>
                <a14:m>
                  <m:oMath xmlns:m="http://schemas.openxmlformats.org/officeDocument/2006/math">
                    <m:r>
                      <a:rPr lang="en-AU" sz="2800" i="1" dirty="0" smtClean="0"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</m:oMath>
                </a14:m>
                <a:r>
                  <a:rPr lang="en-AU" sz="2800" dirty="0">
                    <a:cs typeface="Arial"/>
                  </a:rPr>
                  <a:t>. (1</a:t>
                </a:r>
                <a:r>
                  <a:rPr lang="en-AU" sz="2800" dirty="0">
                    <a:solidFill>
                      <a:schemeClr val="tx1"/>
                    </a:solidFill>
                    <a:cs typeface="Arial"/>
                  </a:rPr>
                  <a:t>, 1)	</a:t>
                </a:r>
                <a14:m>
                  <m:oMath xmlns:m="http://schemas.openxmlformats.org/officeDocument/2006/math">
                    <m:r>
                      <a:rPr lang="en-AU" sz="2800" i="1" dirty="0">
                        <a:latin typeface="Cambria Math" panose="02040503050406030204" pitchFamily="18" charset="0"/>
                        <a:cs typeface="Arial"/>
                      </a:rPr>
                      <m:t>𝐶</m:t>
                    </m:r>
                    <m:r>
                      <a:rPr lang="en-AU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≻</m:t>
                    </m:r>
                    <m:r>
                      <a:rPr lang="en-AU" sz="2800" i="1" dirty="0">
                        <a:latin typeface="Cambria Math" panose="02040503050406030204" pitchFamily="18" charset="0"/>
                        <a:cs typeface="Arial"/>
                      </a:rPr>
                      <m:t>𝐵</m:t>
                    </m:r>
                    <m:r>
                      <a:rPr lang="en-AU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≻</m:t>
                    </m:r>
                    <m:r>
                      <a:rPr lang="en-AU" sz="2800" i="1" dirty="0"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</m:oMath>
                </a14:m>
                <a:endParaRPr lang="en-AU" sz="2800" dirty="0">
                  <a:solidFill>
                    <a:schemeClr val="tx1"/>
                  </a:solidFill>
                  <a:cs typeface="Arial"/>
                </a:endParaRP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  <a:buClr>
                    <a:srgbClr val="0000FF"/>
                  </a:buClr>
                  <a:tabLst>
                    <a:tab pos="650582" algn="l"/>
                  </a:tabLst>
                </a:pPr>
                <a14:m>
                  <m:oMath xmlns:m="http://schemas.openxmlformats.org/officeDocument/2006/math">
                    <m:r>
                      <a:rPr lang="en-AU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𝐵</m:t>
                    </m:r>
                  </m:oMath>
                </a14:m>
                <a:r>
                  <a:rPr lang="en-AU" sz="2800" dirty="0">
                    <a:solidFill>
                      <a:schemeClr val="tx1"/>
                    </a:solidFill>
                    <a:cs typeface="Arial"/>
                  </a:rPr>
                  <a:t>. (1, 2)</a:t>
                </a: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  <a:buClr>
                    <a:srgbClr val="0000FF"/>
                  </a:buClr>
                  <a:tabLst>
                    <a:tab pos="650582" algn="l"/>
                  </a:tabLst>
                </a:pPr>
                <a14:m>
                  <m:oMath xmlns:m="http://schemas.openxmlformats.org/officeDocument/2006/math">
                    <m:r>
                      <a:rPr lang="en-AU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𝐶</m:t>
                    </m:r>
                  </m:oMath>
                </a14:m>
                <a:r>
                  <a:rPr lang="en-AU" sz="2800" dirty="0">
                    <a:solidFill>
                      <a:schemeClr val="tx1"/>
                    </a:solidFill>
                    <a:cs typeface="Arial"/>
                  </a:rPr>
                  <a:t>. (1.1, 1)</a:t>
                </a:r>
              </a:p>
            </p:txBody>
          </p:sp>
        </mc:Choice>
        <mc:Fallback xmlns="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1287227" y="3806355"/>
                <a:ext cx="9972652" cy="1174794"/>
              </a:xfrm>
              <a:blipFill>
                <a:blip r:embed="rId2"/>
                <a:stretch>
                  <a:fillRect l="-382" t="-4255" b="-6383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89E2F66-2C20-743D-1528-7E9C256F700B}"/>
              </a:ext>
            </a:extLst>
          </p:cNvPr>
          <p:cNvSpPr txBox="1"/>
          <p:nvPr/>
        </p:nvSpPr>
        <p:spPr>
          <a:xfrm>
            <a:off x="1287227" y="1662545"/>
            <a:ext cx="59960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/>
              <a:t>Lexicographic preferences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4">
                <a:extLst>
                  <a:ext uri="{FF2B5EF4-FFF2-40B4-BE49-F238E27FC236}">
                    <a16:creationId xmlns:a16="http://schemas.microsoft.com/office/drawing/2014/main" id="{BE50EFEE-E1CB-42BB-6EFF-E03CCC5D9B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73553" y="1876851"/>
                <a:ext cx="4631220" cy="11747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500"/>
                  </a:spcAft>
                  <a:buFont typeface="Arial" panose="020B0604020202020204" pitchFamily="34" charset="0"/>
                  <a:buNone/>
                  <a:defRPr lang="en-AU" sz="180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  <a:spcAft>
                    <a:spcPts val="1200"/>
                  </a:spcAft>
                  <a:buClr>
                    <a:srgbClr val="0000FF"/>
                  </a:buClr>
                  <a:tabLst>
                    <a:tab pos="650582" algn="l"/>
                  </a:tabLst>
                </a:pPr>
                <a:r>
                  <a:rPr lang="en-AU" sz="3200" dirty="0">
                    <a:cs typeface="Arial"/>
                  </a:rPr>
                  <a:t>There is no </a:t>
                </a:r>
                <a14:m>
                  <m:oMath xmlns:m="http://schemas.openxmlformats.org/officeDocument/2006/math">
                    <m:r>
                      <a:rPr lang="en-AU" sz="3200" i="1" dirty="0" smtClean="0">
                        <a:latin typeface="Cambria Math" panose="02040503050406030204" pitchFamily="18" charset="0"/>
                        <a:cs typeface="Arial"/>
                      </a:rPr>
                      <m:t>𝑝</m:t>
                    </m:r>
                  </m:oMath>
                </a14:m>
                <a:r>
                  <a:rPr lang="en-AU" sz="3200" dirty="0">
                    <a:cs typeface="Arial"/>
                  </a:rPr>
                  <a:t> for which:</a:t>
                </a: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  <a:buClr>
                    <a:srgbClr val="0000FF"/>
                  </a:buClr>
                  <a:tabLst>
                    <a:tab pos="650582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3200" i="1" dirty="0" smtClean="0">
                          <a:latin typeface="Cambria Math" panose="02040503050406030204" pitchFamily="18" charset="0"/>
                          <a:cs typeface="Arial"/>
                        </a:rPr>
                        <m:t>𝑝𝐴</m:t>
                      </m:r>
                      <m:r>
                        <a:rPr lang="en-AU" sz="3200" i="1" dirty="0" smtClean="0">
                          <a:latin typeface="Cambria Math" panose="02040503050406030204" pitchFamily="18" charset="0"/>
                          <a:cs typeface="Arial"/>
                        </a:rPr>
                        <m:t>+(1−</m:t>
                      </m:r>
                      <m:r>
                        <a:rPr lang="en-AU" sz="3200" i="1" dirty="0" smtClean="0">
                          <a:latin typeface="Cambria Math" panose="02040503050406030204" pitchFamily="18" charset="0"/>
                          <a:cs typeface="Arial"/>
                        </a:rPr>
                        <m:t>𝑝</m:t>
                      </m:r>
                      <m:r>
                        <a:rPr lang="en-AU" sz="3200" i="1" dirty="0" smtClean="0"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  <m:r>
                        <a:rPr lang="en-AU" sz="3200" i="1" dirty="0" smtClean="0">
                          <a:latin typeface="Cambria Math" panose="02040503050406030204" pitchFamily="18" charset="0"/>
                          <a:cs typeface="Arial"/>
                        </a:rPr>
                        <m:t>𝐶</m:t>
                      </m:r>
                      <m:r>
                        <a:rPr lang="en-AU" sz="3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~</m:t>
                      </m:r>
                      <m:r>
                        <a:rPr lang="en-AU" sz="3200" i="1" dirty="0">
                          <a:latin typeface="Cambria Math" panose="02040503050406030204" pitchFamily="18" charset="0"/>
                          <a:cs typeface="Arial"/>
                        </a:rPr>
                        <m:t>𝐵</m:t>
                      </m:r>
                    </m:oMath>
                  </m:oMathPara>
                </a14:m>
                <a:endParaRPr lang="en-AU" sz="3200" dirty="0">
                  <a:cs typeface="Arial"/>
                </a:endParaRPr>
              </a:p>
            </p:txBody>
          </p:sp>
        </mc:Choice>
        <mc:Fallback xmlns="">
          <p:sp>
            <p:nvSpPr>
              <p:cNvPr id="6" name="Text Placeholder 24">
                <a:extLst>
                  <a:ext uri="{FF2B5EF4-FFF2-40B4-BE49-F238E27FC236}">
                    <a16:creationId xmlns:a16="http://schemas.microsoft.com/office/drawing/2014/main" id="{BE50EFEE-E1CB-42BB-6EFF-E03CCC5D9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553" y="1876851"/>
                <a:ext cx="4631220" cy="1174794"/>
              </a:xfrm>
              <a:prstGeom prst="rect">
                <a:avLst/>
              </a:prstGeom>
              <a:blipFill>
                <a:blip r:embed="rId3"/>
                <a:stretch>
                  <a:fillRect l="-3279" t="-5319" b="-2021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3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front of a pile of fruit&#10;&#10;Description automatically generated">
            <a:extLst>
              <a:ext uri="{FF2B5EF4-FFF2-40B4-BE49-F238E27FC236}">
                <a16:creationId xmlns:a16="http://schemas.microsoft.com/office/drawing/2014/main" id="{38F020B5-CCEB-D07E-0000-D9666F5FD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2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1287227" y="3189665"/>
                <a:ext cx="9972652" cy="1174794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  <a:buClr>
                    <a:srgbClr val="0000FF"/>
                  </a:buClr>
                  <a:tabLst>
                    <a:tab pos="650582" algn="l"/>
                  </a:tabLst>
                </a:pPr>
                <a:r>
                  <a:rPr lang="en-AU" sz="2800" dirty="0">
                    <a:cs typeface="Arial"/>
                  </a:rPr>
                  <a:t>For any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AU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≻</m:t>
                    </m:r>
                    <m:r>
                      <a:rPr lang="en-AU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𝑦</m:t>
                    </m:r>
                  </m:oMath>
                </a14:m>
                <a:r>
                  <a:rPr lang="en-AU" sz="2800" dirty="0">
                    <a:cs typeface="Arial"/>
                  </a:rPr>
                  <a:t> there exists a number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𝜀</m:t>
                    </m:r>
                    <m:r>
                      <a:rPr lang="en-AU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&gt;0</m:t>
                    </m:r>
                  </m:oMath>
                </a14:m>
                <a:r>
                  <a:rPr lang="en-AU" sz="2800" dirty="0">
                    <a:cs typeface="Arial"/>
                  </a:rPr>
                  <a:t> such that every bundle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  <a:cs typeface="Arial"/>
                      </a:rPr>
                      <m:t>𝑎</m:t>
                    </m:r>
                  </m:oMath>
                </a14:m>
                <a:r>
                  <a:rPr lang="en-AU" sz="2800" dirty="0">
                    <a:cs typeface="Arial"/>
                  </a:rPr>
                  <a:t> that is less distant from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</m:oMath>
                </a14:m>
                <a:r>
                  <a:rPr lang="en-AU" sz="2800" dirty="0">
                    <a:cs typeface="Arial"/>
                  </a:rPr>
                  <a:t> than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𝜀</m:t>
                    </m:r>
                  </m:oMath>
                </a14:m>
                <a:r>
                  <a:rPr lang="en-AU" sz="2800" dirty="0">
                    <a:cs typeface="Arial"/>
                  </a:rPr>
                  <a:t> and every bundle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𝑏</m:t>
                    </m:r>
                  </m:oMath>
                </a14:m>
                <a:r>
                  <a:rPr lang="en-AU" sz="2800" dirty="0">
                    <a:cs typeface="Arial"/>
                  </a:rPr>
                  <a:t> that is less distant from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𝑦</m:t>
                    </m:r>
                  </m:oMath>
                </a14:m>
                <a:r>
                  <a:rPr lang="en-AU" sz="2800" dirty="0">
                    <a:cs typeface="Arial"/>
                  </a:rPr>
                  <a:t> than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𝜀</m:t>
                    </m:r>
                  </m:oMath>
                </a14:m>
                <a:r>
                  <a:rPr lang="en-AU" sz="2800" dirty="0">
                    <a:cs typeface="Arial"/>
                  </a:rPr>
                  <a:t> results in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  <a:cs typeface="Arial"/>
                      </a:rPr>
                      <m:t>𝑎</m:t>
                    </m:r>
                    <m:r>
                      <a:rPr lang="en-AU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≻</m:t>
                    </m:r>
                    <m:r>
                      <a:rPr lang="en-AU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𝑏</m:t>
                    </m:r>
                  </m:oMath>
                </a14:m>
                <a:r>
                  <a:rPr lang="en-AU" sz="2800" dirty="0">
                    <a:cs typeface="Arial"/>
                  </a:rPr>
                  <a:t>.</a:t>
                </a:r>
              </a:p>
            </p:txBody>
          </p:sp>
        </mc:Choice>
        <mc:Fallback xmlns="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1287227" y="3189665"/>
                <a:ext cx="9972652" cy="1174794"/>
              </a:xfrm>
              <a:blipFill>
                <a:blip r:embed="rId2"/>
                <a:stretch>
                  <a:fillRect l="-1272" t="-4301" b="-397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89E2F66-2C20-743D-1528-7E9C256F700B}"/>
              </a:ext>
            </a:extLst>
          </p:cNvPr>
          <p:cNvSpPr txBox="1"/>
          <p:nvPr/>
        </p:nvSpPr>
        <p:spPr>
          <a:xfrm>
            <a:off x="1287227" y="1662545"/>
            <a:ext cx="29241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Continuity</a:t>
            </a:r>
          </a:p>
        </p:txBody>
      </p:sp>
    </p:spTree>
    <p:extLst>
      <p:ext uri="{BB962C8B-B14F-4D97-AF65-F5344CB8AC3E}">
        <p14:creationId xmlns:p14="http://schemas.microsoft.com/office/powerpoint/2010/main" val="505934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1287227" y="3189665"/>
                <a:ext cx="9972652" cy="1174794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  <a:buClr>
                    <a:srgbClr val="0000FF"/>
                  </a:buClr>
                  <a:tabLst>
                    <a:tab pos="650582" algn="l"/>
                  </a:tabLst>
                </a:pPr>
                <a:r>
                  <a:rPr lang="en-AU" sz="2800" dirty="0">
                    <a:cs typeface="Arial"/>
                  </a:rPr>
                  <a:t>For any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AU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≻</m:t>
                    </m:r>
                    <m:r>
                      <a:rPr lang="en-AU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𝑦</m:t>
                    </m:r>
                  </m:oMath>
                </a14:m>
                <a:r>
                  <a:rPr lang="en-AU" sz="2800" dirty="0">
                    <a:cs typeface="Arial"/>
                  </a:rPr>
                  <a:t> there are </a:t>
                </a:r>
                <a:r>
                  <a:rPr lang="en-AU" sz="2800" i="1" dirty="0">
                    <a:cs typeface="Arial"/>
                  </a:rPr>
                  <a:t>some</a:t>
                </a:r>
                <a:r>
                  <a:rPr lang="en-AU" sz="2800" dirty="0">
                    <a:cs typeface="Arial"/>
                  </a:rPr>
                  <a:t> neighbourhoods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AU" sz="2800" i="1"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AU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𝜀</m:t>
                        </m:r>
                      </m:sub>
                    </m:sSub>
                    <m:r>
                      <a:rPr lang="en-AU" sz="2800" i="1"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</m:oMath>
                </a14:m>
                <a:r>
                  <a:rPr lang="en-AU" sz="2800" dirty="0">
                    <a:cs typeface="Arial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AU" sz="2800" i="1"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AU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𝜀</m:t>
                        </m:r>
                      </m:sub>
                    </m:sSub>
                    <m:r>
                      <a:rPr lang="en-AU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𝑦</m:t>
                    </m:r>
                  </m:oMath>
                </a14:m>
                <a:r>
                  <a:rPr lang="en-AU" sz="2800" dirty="0">
                    <a:cs typeface="Arial"/>
                  </a:rPr>
                  <a:t> around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</m:oMath>
                </a14:m>
                <a:r>
                  <a:rPr lang="en-AU" sz="2800" dirty="0">
                    <a:cs typeface="Arial"/>
                  </a:rPr>
                  <a:t> and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𝑦</m:t>
                    </m:r>
                  </m:oMath>
                </a14:m>
                <a:r>
                  <a:rPr lang="en-AU" sz="2800" dirty="0">
                    <a:cs typeface="Arial"/>
                  </a:rPr>
                  <a:t> such that for every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800">
                        <a:latin typeface="Cambria Math" panose="02040503050406030204" pitchFamily="18" charset="0"/>
                        <a:cs typeface="Arial"/>
                      </a:rPr>
                      <m:t>a</m:t>
                    </m:r>
                    <m:r>
                      <a:rPr lang="en-AU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∈</m:t>
                    </m:r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AU" sz="2800" i="1"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AU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𝜀</m:t>
                        </m:r>
                      </m:sub>
                    </m:sSub>
                    <m:r>
                      <a:rPr lang="en-AU" sz="2800" i="1"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</m:oMath>
                </a14:m>
                <a:r>
                  <a:rPr lang="en-AU" sz="2800" dirty="0">
                    <a:cs typeface="Arial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800" dirty="0">
                        <a:latin typeface="Cambria Math" panose="02040503050406030204" pitchFamily="18" charset="0"/>
                        <a:cs typeface="Arial"/>
                      </a:rPr>
                      <m:t>b</m:t>
                    </m:r>
                    <m:r>
                      <a:rPr lang="en-AU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∈</m:t>
                    </m:r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AU" sz="2800" i="1"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AU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𝜀</m:t>
                        </m:r>
                      </m:sub>
                    </m:sSub>
                    <m:r>
                      <a:rPr lang="en-AU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𝑦</m:t>
                    </m:r>
                  </m:oMath>
                </a14:m>
                <a:r>
                  <a:rPr lang="en-AU" sz="2800" dirty="0">
                    <a:cs typeface="Arial"/>
                  </a:rPr>
                  <a:t> we have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  <a:cs typeface="Arial"/>
                      </a:rPr>
                      <m:t>𝑎</m:t>
                    </m:r>
                    <m:r>
                      <a:rPr lang="en-AU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≻</m:t>
                    </m:r>
                    <m:r>
                      <a:rPr lang="en-AU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𝑏</m:t>
                    </m:r>
                  </m:oMath>
                </a14:m>
                <a:r>
                  <a:rPr lang="en-AU" sz="2800" dirty="0">
                    <a:cs typeface="Arial"/>
                  </a:rPr>
                  <a:t>.</a:t>
                </a:r>
              </a:p>
            </p:txBody>
          </p:sp>
        </mc:Choice>
        <mc:Fallback xmlns="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1287227" y="3189665"/>
                <a:ext cx="9972652" cy="1174794"/>
              </a:xfrm>
              <a:blipFill>
                <a:blip r:embed="rId2"/>
                <a:stretch>
                  <a:fillRect l="-1272" t="-4301" b="-397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89E2F66-2C20-743D-1528-7E9C256F700B}"/>
              </a:ext>
            </a:extLst>
          </p:cNvPr>
          <p:cNvSpPr txBox="1"/>
          <p:nvPr/>
        </p:nvSpPr>
        <p:spPr>
          <a:xfrm>
            <a:off x="1287227" y="1662545"/>
            <a:ext cx="29241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Continuity</a:t>
            </a:r>
          </a:p>
        </p:txBody>
      </p:sp>
    </p:spTree>
    <p:extLst>
      <p:ext uri="{BB962C8B-B14F-4D97-AF65-F5344CB8AC3E}">
        <p14:creationId xmlns:p14="http://schemas.microsoft.com/office/powerpoint/2010/main" val="346855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CD32D32-759F-64A1-A1FF-90684C980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0"/>
            <a:ext cx="9601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9E2F66-2C20-743D-1528-7E9C256F700B}"/>
              </a:ext>
            </a:extLst>
          </p:cNvPr>
          <p:cNvSpPr txBox="1"/>
          <p:nvPr/>
        </p:nvSpPr>
        <p:spPr>
          <a:xfrm>
            <a:off x="1287227" y="1662545"/>
            <a:ext cx="29241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Continuity</a:t>
            </a:r>
          </a:p>
        </p:txBody>
      </p:sp>
    </p:spTree>
    <p:extLst>
      <p:ext uri="{BB962C8B-B14F-4D97-AF65-F5344CB8AC3E}">
        <p14:creationId xmlns:p14="http://schemas.microsoft.com/office/powerpoint/2010/main" val="1365782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1287227" y="3189665"/>
                <a:ext cx="9972652" cy="1174794"/>
              </a:xfrm>
            </p:spPr>
            <p:txBody>
              <a:bodyPr/>
              <a:lstStyle/>
              <a:p>
                <a:pPr lvl="0">
                  <a:lnSpc>
                    <a:spcPct val="110000"/>
                  </a:lnSpc>
                  <a:spcAft>
                    <a:spcPts val="1200"/>
                  </a:spcAft>
                  <a:buClr>
                    <a:srgbClr val="0000FF"/>
                  </a:buClr>
                  <a:tabLst>
                    <a:tab pos="650582" algn="l"/>
                  </a:tabLst>
                </a:pPr>
                <a:r>
                  <a:rPr lang="en-AU" sz="2800" dirty="0">
                    <a:solidFill>
                      <a:srgbClr val="000000"/>
                    </a:solidFill>
                    <a:cs typeface="Arial"/>
                  </a:rPr>
                  <a:t>Let </a:t>
                </a:r>
                <a14:m>
                  <m:oMath xmlns:m="http://schemas.openxmlformats.org/officeDocument/2006/math">
                    <m:r>
                      <a:rPr lang="en-AU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</m:oMath>
                </a14:m>
                <a:r>
                  <a:rPr lang="en-AU" sz="2800" dirty="0">
                    <a:solidFill>
                      <a:srgbClr val="000000"/>
                    </a:solidFill>
                    <a:cs typeface="Arial"/>
                  </a:rPr>
                  <a:t>, </a:t>
                </a:r>
                <a14:m>
                  <m:oMath xmlns:m="http://schemas.openxmlformats.org/officeDocument/2006/math">
                    <m:r>
                      <a:rPr lang="en-AU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𝑦</m:t>
                    </m:r>
                  </m:oMath>
                </a14:m>
                <a:r>
                  <a:rPr lang="en-AU" sz="2800" dirty="0">
                    <a:solidFill>
                      <a:srgbClr val="000000"/>
                    </a:solidFill>
                    <a:cs typeface="Arial"/>
                  </a:rPr>
                  <a:t> and </a:t>
                </a:r>
                <a14:m>
                  <m:oMath xmlns:m="http://schemas.openxmlformats.org/officeDocument/2006/math">
                    <m:r>
                      <a:rPr lang="en-AU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𝑧</m:t>
                    </m:r>
                  </m:oMath>
                </a14:m>
                <a:r>
                  <a:rPr lang="en-AU" sz="2800" dirty="0">
                    <a:solidFill>
                      <a:srgbClr val="000000"/>
                    </a:solidFill>
                    <a:cs typeface="Arial"/>
                  </a:rPr>
                  <a:t> be lotteries with </a:t>
                </a:r>
                <a14:m>
                  <m:oMath xmlns:m="http://schemas.openxmlformats.org/officeDocument/2006/math">
                    <m:r>
                      <a:rPr lang="en-AU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AU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≽</m:t>
                    </m:r>
                    <m:r>
                      <a:rPr lang="en-AU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𝑦</m:t>
                    </m:r>
                    <m:r>
                      <a:rPr lang="en-AU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≽</m:t>
                    </m:r>
                    <m:r>
                      <a:rPr lang="en-AU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𝑧</m:t>
                    </m:r>
                    <m:r>
                      <a:rPr lang="en-AU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.</m:t>
                    </m:r>
                  </m:oMath>
                </a14:m>
                <a:r>
                  <a:rPr lang="en-AU" sz="2800" dirty="0">
                    <a:solidFill>
                      <a:srgbClr val="000000"/>
                    </a:solidFill>
                    <a:cs typeface="Arial"/>
                  </a:rPr>
                  <a:t> Then there exists a probability </a:t>
                </a:r>
                <a14:m>
                  <m:oMath xmlns:m="http://schemas.openxmlformats.org/officeDocument/2006/math">
                    <m:r>
                      <a:rPr lang="en-A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𝑝</m:t>
                    </m:r>
                  </m:oMath>
                </a14:m>
                <a:r>
                  <a:rPr lang="en-AU" sz="2800" dirty="0">
                    <a:solidFill>
                      <a:srgbClr val="000000"/>
                    </a:solidFill>
                    <a:cs typeface="Arial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AU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𝑦</m:t>
                    </m:r>
                  </m:oMath>
                </a14:m>
                <a:r>
                  <a:rPr lang="en-AU" sz="2800" dirty="0">
                    <a:solidFill>
                      <a:srgbClr val="000000"/>
                    </a:solidFill>
                    <a:cs typeface="Arial"/>
                  </a:rPr>
                  <a:t> is equally good as a mix of </a:t>
                </a:r>
                <a14:m>
                  <m:oMath xmlns:m="http://schemas.openxmlformats.org/officeDocument/2006/math">
                    <m:r>
                      <a:rPr lang="en-AU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</m:oMath>
                </a14:m>
                <a:r>
                  <a:rPr lang="en-AU" sz="2800" dirty="0">
                    <a:solidFill>
                      <a:srgbClr val="000000"/>
                    </a:solidFill>
                    <a:cs typeface="Arial"/>
                  </a:rPr>
                  <a:t> and </a:t>
                </a:r>
                <a14:m>
                  <m:oMath xmlns:m="http://schemas.openxmlformats.org/officeDocument/2006/math">
                    <m:r>
                      <a:rPr lang="en-AU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𝑧</m:t>
                    </m:r>
                  </m:oMath>
                </a14:m>
                <a:r>
                  <a:rPr lang="en-AU" sz="2800" dirty="0">
                    <a:solidFill>
                      <a:srgbClr val="000000"/>
                    </a:solidFill>
                    <a:cs typeface="Arial"/>
                  </a:rPr>
                  <a:t>. That is, there exists </a:t>
                </a:r>
                <a14:m>
                  <m:oMath xmlns:m="http://schemas.openxmlformats.org/officeDocument/2006/math">
                    <m:r>
                      <a:rPr lang="en-A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𝑝</m:t>
                    </m:r>
                  </m:oMath>
                </a14:m>
                <a:r>
                  <a:rPr lang="en-AU" sz="2800" dirty="0">
                    <a:solidFill>
                      <a:srgbClr val="000000"/>
                    </a:solidFill>
                    <a:cs typeface="Arial"/>
                  </a:rPr>
                  <a:t> such that:</a:t>
                </a:r>
              </a:p>
              <a:p>
                <a:pPr lvl="1">
                  <a:lnSpc>
                    <a:spcPct val="110000"/>
                  </a:lnSpc>
                  <a:spcAft>
                    <a:spcPts val="1200"/>
                  </a:spcAft>
                  <a:buClr>
                    <a:srgbClr val="0000FF"/>
                  </a:buClr>
                  <a:tabLst>
                    <a:tab pos="650582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𝑝𝑥</m:t>
                      </m:r>
                      <m:r>
                        <a:rPr lang="en-AU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d>
                        <m:dPr>
                          <m:ctrlPr>
                            <a:rPr lang="en-A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1−</m:t>
                          </m:r>
                          <m:r>
                            <a:rPr lang="en-A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𝑝</m:t>
                          </m:r>
                        </m:e>
                      </m:d>
                      <m:r>
                        <a:rPr lang="en-AU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𝑧</m:t>
                      </m:r>
                      <m:r>
                        <a:rPr lang="en-AU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 ~ </m:t>
                      </m:r>
                      <m:r>
                        <a:rPr lang="en-AU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𝑦</m:t>
                      </m:r>
                    </m:oMath>
                  </m:oMathPara>
                </a14:m>
                <a:endParaRPr lang="en-AU" sz="3200" dirty="0">
                  <a:solidFill>
                    <a:srgbClr val="000000"/>
                  </a:solidFill>
                  <a:cs typeface="Arial"/>
                </a:endParaRPr>
              </a:p>
            </p:txBody>
          </p:sp>
        </mc:Choice>
        <mc:Fallback xmlns="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1287227" y="3189665"/>
                <a:ext cx="9972652" cy="1174794"/>
              </a:xfrm>
              <a:blipFill>
                <a:blip r:embed="rId2"/>
                <a:stretch>
                  <a:fillRect l="-1272" t="-4301" b="-892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89E2F66-2C20-743D-1528-7E9C256F700B}"/>
              </a:ext>
            </a:extLst>
          </p:cNvPr>
          <p:cNvSpPr txBox="1"/>
          <p:nvPr/>
        </p:nvSpPr>
        <p:spPr>
          <a:xfrm>
            <a:off x="1287227" y="1662545"/>
            <a:ext cx="29241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Continuity</a:t>
            </a:r>
          </a:p>
        </p:txBody>
      </p:sp>
    </p:spTree>
    <p:extLst>
      <p:ext uri="{BB962C8B-B14F-4D97-AF65-F5344CB8AC3E}">
        <p14:creationId xmlns:p14="http://schemas.microsoft.com/office/powerpoint/2010/main" val="4079968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1478CF9-0628-646A-EFB8-DD920DC6E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0"/>
            <a:ext cx="9601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FE2D1F-07E4-ACE5-A7BD-2F77079BEEF8}"/>
              </a:ext>
            </a:extLst>
          </p:cNvPr>
          <p:cNvSpPr txBox="1"/>
          <p:nvPr/>
        </p:nvSpPr>
        <p:spPr>
          <a:xfrm>
            <a:off x="1287227" y="1662545"/>
            <a:ext cx="29241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Continuity</a:t>
            </a:r>
          </a:p>
        </p:txBody>
      </p:sp>
    </p:spTree>
    <p:extLst>
      <p:ext uri="{BB962C8B-B14F-4D97-AF65-F5344CB8AC3E}">
        <p14:creationId xmlns:p14="http://schemas.microsoft.com/office/powerpoint/2010/main" val="2753312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1287227" y="3806355"/>
                <a:ext cx="9972652" cy="1174794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  <a:buClr>
                    <a:srgbClr val="0000FF"/>
                  </a:buClr>
                  <a:tabLst>
                    <a:tab pos="650582" algn="l"/>
                  </a:tabLst>
                </a:pPr>
                <a14:m>
                  <m:oMath xmlns:m="http://schemas.openxmlformats.org/officeDocument/2006/math">
                    <m:r>
                      <a:rPr lang="en-AU" sz="2800" i="1" dirty="0" smtClean="0"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</m:oMath>
                </a14:m>
                <a:r>
                  <a:rPr lang="en-AU" sz="2800" dirty="0">
                    <a:cs typeface="Arial"/>
                  </a:rPr>
                  <a:t>. (1</a:t>
                </a:r>
                <a:r>
                  <a:rPr lang="en-AU" sz="2800" dirty="0">
                    <a:solidFill>
                      <a:schemeClr val="tx1"/>
                    </a:solidFill>
                    <a:cs typeface="Arial"/>
                  </a:rPr>
                  <a:t>, 1)</a:t>
                </a: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  <a:buClr>
                    <a:srgbClr val="0000FF"/>
                  </a:buClr>
                  <a:tabLst>
                    <a:tab pos="650582" algn="l"/>
                  </a:tabLst>
                </a:pPr>
                <a14:m>
                  <m:oMath xmlns:m="http://schemas.openxmlformats.org/officeDocument/2006/math">
                    <m:r>
                      <a:rPr lang="en-AU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𝐵</m:t>
                    </m:r>
                  </m:oMath>
                </a14:m>
                <a:r>
                  <a:rPr lang="en-AU" sz="2800" dirty="0">
                    <a:solidFill>
                      <a:schemeClr val="tx1"/>
                    </a:solidFill>
                    <a:cs typeface="Arial"/>
                  </a:rPr>
                  <a:t>. (1, 2)</a:t>
                </a: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  <a:buClr>
                    <a:srgbClr val="0000FF"/>
                  </a:buClr>
                  <a:tabLst>
                    <a:tab pos="650582" algn="l"/>
                  </a:tabLst>
                </a:pPr>
                <a14:m>
                  <m:oMath xmlns:m="http://schemas.openxmlformats.org/officeDocument/2006/math">
                    <m:r>
                      <a:rPr lang="en-AU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𝐶</m:t>
                    </m:r>
                  </m:oMath>
                </a14:m>
                <a:r>
                  <a:rPr lang="en-AU" sz="2800" dirty="0">
                    <a:solidFill>
                      <a:schemeClr val="tx1"/>
                    </a:solidFill>
                    <a:cs typeface="Arial"/>
                  </a:rPr>
                  <a:t>. (1.1, 1)</a:t>
                </a:r>
              </a:p>
            </p:txBody>
          </p:sp>
        </mc:Choice>
        <mc:Fallback xmlns="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1287227" y="3806355"/>
                <a:ext cx="9972652" cy="1174794"/>
              </a:xfrm>
              <a:blipFill>
                <a:blip r:embed="rId2"/>
                <a:stretch>
                  <a:fillRect l="-382" t="-4255" b="-6383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89E2F66-2C20-743D-1528-7E9C256F700B}"/>
              </a:ext>
            </a:extLst>
          </p:cNvPr>
          <p:cNvSpPr txBox="1"/>
          <p:nvPr/>
        </p:nvSpPr>
        <p:spPr>
          <a:xfrm>
            <a:off x="1287227" y="1662545"/>
            <a:ext cx="59960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/>
              <a:t>Lexicographic preferences</a:t>
            </a:r>
          </a:p>
        </p:txBody>
      </p:sp>
    </p:spTree>
    <p:extLst>
      <p:ext uri="{BB962C8B-B14F-4D97-AF65-F5344CB8AC3E}">
        <p14:creationId xmlns:p14="http://schemas.microsoft.com/office/powerpoint/2010/main" val="564515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1287227" y="3806355"/>
                <a:ext cx="9972652" cy="1174794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  <a:buClr>
                    <a:srgbClr val="0000FF"/>
                  </a:buClr>
                  <a:tabLst>
                    <a:tab pos="650582" algn="l"/>
                  </a:tabLst>
                </a:pPr>
                <a14:m>
                  <m:oMath xmlns:m="http://schemas.openxmlformats.org/officeDocument/2006/math">
                    <m:r>
                      <a:rPr lang="en-AU" sz="2800" i="1" dirty="0" smtClean="0"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</m:oMath>
                </a14:m>
                <a:r>
                  <a:rPr lang="en-AU" sz="2800" dirty="0">
                    <a:cs typeface="Arial"/>
                  </a:rPr>
                  <a:t>. (1</a:t>
                </a:r>
                <a:r>
                  <a:rPr lang="en-AU" sz="2800" dirty="0">
                    <a:solidFill>
                      <a:schemeClr val="tx1"/>
                    </a:solidFill>
                    <a:cs typeface="Arial"/>
                  </a:rPr>
                  <a:t>, 1)	</a:t>
                </a:r>
                <a14:m>
                  <m:oMath xmlns:m="http://schemas.openxmlformats.org/officeDocument/2006/math">
                    <m:r>
                      <a:rPr lang="en-AU" sz="2800" i="1" dirty="0">
                        <a:latin typeface="Cambria Math" panose="02040503050406030204" pitchFamily="18" charset="0"/>
                        <a:cs typeface="Arial"/>
                      </a:rPr>
                      <m:t>𝐶</m:t>
                    </m:r>
                    <m:r>
                      <a:rPr lang="en-AU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≻</m:t>
                    </m:r>
                    <m:r>
                      <a:rPr lang="en-AU" sz="2800" i="1" dirty="0">
                        <a:latin typeface="Cambria Math" panose="02040503050406030204" pitchFamily="18" charset="0"/>
                        <a:cs typeface="Arial"/>
                      </a:rPr>
                      <m:t>𝐵</m:t>
                    </m:r>
                    <m:r>
                      <a:rPr lang="en-AU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≻</m:t>
                    </m:r>
                    <m:r>
                      <a:rPr lang="en-AU" sz="2800" i="1" dirty="0"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</m:oMath>
                </a14:m>
                <a:endParaRPr lang="en-AU" sz="2800" dirty="0">
                  <a:solidFill>
                    <a:schemeClr val="tx1"/>
                  </a:solidFill>
                  <a:cs typeface="Arial"/>
                </a:endParaRP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  <a:buClr>
                    <a:srgbClr val="0000FF"/>
                  </a:buClr>
                  <a:tabLst>
                    <a:tab pos="650582" algn="l"/>
                  </a:tabLst>
                </a:pPr>
                <a14:m>
                  <m:oMath xmlns:m="http://schemas.openxmlformats.org/officeDocument/2006/math">
                    <m:r>
                      <a:rPr lang="en-AU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𝐵</m:t>
                    </m:r>
                  </m:oMath>
                </a14:m>
                <a:r>
                  <a:rPr lang="en-AU" sz="2800" dirty="0">
                    <a:solidFill>
                      <a:schemeClr val="tx1"/>
                    </a:solidFill>
                    <a:cs typeface="Arial"/>
                  </a:rPr>
                  <a:t>. (1, 2)</a:t>
                </a: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  <a:buClr>
                    <a:srgbClr val="0000FF"/>
                  </a:buClr>
                  <a:tabLst>
                    <a:tab pos="650582" algn="l"/>
                  </a:tabLst>
                </a:pPr>
                <a14:m>
                  <m:oMath xmlns:m="http://schemas.openxmlformats.org/officeDocument/2006/math">
                    <m:r>
                      <a:rPr lang="en-AU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𝐶</m:t>
                    </m:r>
                  </m:oMath>
                </a14:m>
                <a:r>
                  <a:rPr lang="en-AU" sz="2800" dirty="0">
                    <a:solidFill>
                      <a:schemeClr val="tx1"/>
                    </a:solidFill>
                    <a:cs typeface="Arial"/>
                  </a:rPr>
                  <a:t>. (1.1, 1)</a:t>
                </a:r>
              </a:p>
            </p:txBody>
          </p:sp>
        </mc:Choice>
        <mc:Fallback xmlns="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1287227" y="3806355"/>
                <a:ext cx="9972652" cy="1174794"/>
              </a:xfrm>
              <a:blipFill>
                <a:blip r:embed="rId2"/>
                <a:stretch>
                  <a:fillRect l="-382" t="-4255" b="-6383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89E2F66-2C20-743D-1528-7E9C256F700B}"/>
              </a:ext>
            </a:extLst>
          </p:cNvPr>
          <p:cNvSpPr txBox="1"/>
          <p:nvPr/>
        </p:nvSpPr>
        <p:spPr>
          <a:xfrm>
            <a:off x="1287227" y="1662545"/>
            <a:ext cx="59960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/>
              <a:t>Lexicographic preferences</a:t>
            </a:r>
          </a:p>
        </p:txBody>
      </p:sp>
    </p:spTree>
    <p:extLst>
      <p:ext uri="{BB962C8B-B14F-4D97-AF65-F5344CB8AC3E}">
        <p14:creationId xmlns:p14="http://schemas.microsoft.com/office/powerpoint/2010/main" val="2867039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 UTS Powerpoint template_16x9_C" id="{EA956CE0-7F49-FD41-9C98-C395F5454CD1}" vid="{8DF70025-42FC-C04B-AAEE-317C2426C9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30490</TotalTime>
  <Words>268</Words>
  <Application>Microsoft Macintosh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Economics 23005</dc:title>
  <dc:creator>Jason Collins</dc:creator>
  <cp:lastModifiedBy>Jason Collins</cp:lastModifiedBy>
  <cp:revision>87</cp:revision>
  <dcterms:created xsi:type="dcterms:W3CDTF">2022-02-14T06:08:26Z</dcterms:created>
  <dcterms:modified xsi:type="dcterms:W3CDTF">2024-09-20T20:34:53Z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4f0713-8a76-46fc-9033-3e1b6c45971d_Enabled">
    <vt:lpwstr>true</vt:lpwstr>
  </property>
  <property fmtid="{D5CDD505-2E9C-101B-9397-08002B2CF9AE}" pid="3" name="MSIP_Label_ba4f0713-8a76-46fc-9033-3e1b6c45971d_SetDate">
    <vt:lpwstr>2021-06-10T03:39:58Z</vt:lpwstr>
  </property>
  <property fmtid="{D5CDD505-2E9C-101B-9397-08002B2CF9AE}" pid="4" name="MSIP_Label_ba4f0713-8a76-46fc-9033-3e1b6c45971d_Method">
    <vt:lpwstr>Privileged</vt:lpwstr>
  </property>
  <property fmtid="{D5CDD505-2E9C-101B-9397-08002B2CF9AE}" pid="5" name="MSIP_Label_ba4f0713-8a76-46fc-9033-3e1b6c45971d_Name">
    <vt:lpwstr>UTS-Public</vt:lpwstr>
  </property>
  <property fmtid="{D5CDD505-2E9C-101B-9397-08002B2CF9AE}" pid="6" name="MSIP_Label_ba4f0713-8a76-46fc-9033-3e1b6c45971d_SiteId">
    <vt:lpwstr>e8911c26-cf9f-4a9c-878e-527807be8791</vt:lpwstr>
  </property>
  <property fmtid="{D5CDD505-2E9C-101B-9397-08002B2CF9AE}" pid="7" name="MSIP_Label_ba4f0713-8a76-46fc-9033-3e1b6c45971d_ActionId">
    <vt:lpwstr>6ab3b3b8-caa6-4a18-863c-f302df8f3726</vt:lpwstr>
  </property>
  <property fmtid="{D5CDD505-2E9C-101B-9397-08002B2CF9AE}" pid="8" name="MSIP_Label_ba4f0713-8a76-46fc-9033-3e1b6c45971d_ContentBits">
    <vt:lpwstr>0</vt:lpwstr>
  </property>
</Properties>
</file>