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77" r:id="rId2"/>
    <p:sldId id="278" r:id="rId3"/>
    <p:sldId id="280" r:id="rId4"/>
    <p:sldId id="279" r:id="rId5"/>
    <p:sldId id="504" r:id="rId6"/>
    <p:sldId id="505" r:id="rId7"/>
    <p:sldId id="50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35"/>
    <p:restoredTop sz="97840"/>
  </p:normalViewPr>
  <p:slideViewPr>
    <p:cSldViewPr snapToGrid="0" snapToObjects="1">
      <p:cViewPr varScale="1">
        <p:scale>
          <a:sx n="106" d="100"/>
          <a:sy n="106" d="100"/>
        </p:scale>
        <p:origin x="216" y="560"/>
      </p:cViewPr>
      <p:guideLst/>
    </p:cSldViewPr>
  </p:slideViewPr>
  <p:outlineViewPr>
    <p:cViewPr>
      <p:scale>
        <a:sx n="33" d="100"/>
        <a:sy n="33" d="100"/>
      </p:scale>
      <p:origin x="0" y="-4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5T08:41:20.5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5T08:42:59.6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5T08:43:00.9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5T08:43:03.8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5T08:42:59.6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5T08:43:00.9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5T08:43:03.8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5T08:41:20.5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5T08:42:59.6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5T08:43:00.9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5T08:43:03.8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5T08:41:20.5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E1ED748-4D69-8E47-8745-96A1DB41475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1711104"/>
            <a:ext cx="10483912" cy="5146896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69145" y="2674620"/>
            <a:ext cx="6522855" cy="1000635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570" y="3943226"/>
            <a:ext cx="6534430" cy="1190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4810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115681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C6F0645-197D-B84F-B675-88DE6BD559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" y="2291617"/>
            <a:ext cx="3550507" cy="230751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2089539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3362941"/>
            <a:ext cx="5670619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Intro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F13B9-1247-F34B-A392-F9E28C093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0302" y="2291617"/>
            <a:ext cx="1684454" cy="2294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89A93-1F8F-3447-A5DD-76B2726A6D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530" y="0"/>
            <a:ext cx="710973" cy="2291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3C822-ADCD-2D46-9609-52E133B6AA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6376" y="4586288"/>
            <a:ext cx="1407458" cy="22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973433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Ac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2543833"/>
            <a:ext cx="5670619" cy="276539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 would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2CA02-5619-624F-A973-2319DAB02C15}"/>
              </a:ext>
            </a:extLst>
          </p:cNvPr>
          <p:cNvSpPr/>
          <p:nvPr userDrawn="1"/>
        </p:nvSpPr>
        <p:spPr>
          <a:xfrm>
            <a:off x="6266046" y="5515276"/>
            <a:ext cx="365760" cy="1342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2F0AF-EA09-B44A-BA29-1E0081E85CDB}"/>
              </a:ext>
            </a:extLst>
          </p:cNvPr>
          <p:cNvCxnSpPr>
            <a:cxnSpLocks/>
          </p:cNvCxnSpPr>
          <p:nvPr userDrawn="1"/>
        </p:nvCxnSpPr>
        <p:spPr>
          <a:xfrm>
            <a:off x="6035675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23A92-648F-B041-B3DE-B949C6337207}"/>
              </a:ext>
            </a:extLst>
          </p:cNvPr>
          <p:cNvCxnSpPr>
            <a:cxnSpLocks/>
          </p:cNvCxnSpPr>
          <p:nvPr userDrawn="1"/>
        </p:nvCxnSpPr>
        <p:spPr>
          <a:xfrm>
            <a:off x="6782172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0B39B04-92E5-BF44-A749-1972D25D3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93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E0ADC-615D-6448-A454-8E3BFDFE3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0" b="10407"/>
          <a:stretch/>
        </p:blipFill>
        <p:spPr>
          <a:xfrm>
            <a:off x="1874133" y="0"/>
            <a:ext cx="8508357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9262" y="2201937"/>
            <a:ext cx="5809126" cy="34176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lang="en-AU" sz="2900" smtClean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3599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4769769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err="1">
                <a:effectLst/>
                <a:latin typeface="Helvetica" pitchFamily="2" charset="0"/>
              </a:rPr>
              <a:t>Tiunt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59C1BB-5DB3-4545-BC15-9C1CC6D87E1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544393" y="3847315"/>
            <a:ext cx="3945836" cy="1976435"/>
          </a:xfrm>
          <a:solidFill>
            <a:schemeClr val="tx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F96B60-C3E6-1E43-A1EF-B695A728B08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0229" y="3842720"/>
            <a:ext cx="1991767" cy="1976435"/>
          </a:xfrm>
          <a:solidFill>
            <a:schemeClr val="accent1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424C1E3-128E-1F4F-A796-DB00C9C8B74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544393" y="1882718"/>
            <a:ext cx="1980337" cy="1976435"/>
          </a:xfrm>
          <a:solidFill>
            <a:schemeClr val="bg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F9D2F31-417C-334D-B0FD-273964A6804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524730" y="1878123"/>
            <a:ext cx="3957267" cy="197643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5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335070" cy="7262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6479" y="2507743"/>
            <a:ext cx="10756142" cy="3123623"/>
          </a:xfrm>
          <a:noFill/>
        </p:spPr>
        <p:txBody>
          <a:bodyPr t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insert table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4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47646" y="2182197"/>
            <a:ext cx="4213990" cy="3515695"/>
          </a:xfrm>
          <a:noFill/>
        </p:spPr>
        <p:txBody>
          <a:bodyPr tIns="0" bIns="468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None/>
              <a:tabLst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F96D124-1F00-DC4C-9384-D7CA80EA6C5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916478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5059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8520DE-9604-514D-9A44-1CC3729B9F82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416" y="2272421"/>
            <a:ext cx="5113662" cy="1186004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658416" y="3745828"/>
            <a:ext cx="5113662" cy="13284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DC7C851-CFFF-5142-B698-9A19B56DBC1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75705F-056C-E84F-941D-51846364E08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08966" y="1846729"/>
            <a:ext cx="5463655" cy="395343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text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7569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76331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34846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3511028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8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8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2836509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8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2640677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20/8/2025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083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DC8335-2624-9446-A90D-6DDFCA9AC2FF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5118" y="2181652"/>
            <a:ext cx="4232797" cy="1247348"/>
          </a:xfrm>
        </p:spPr>
        <p:txBody>
          <a:bodyPr anchor="t"/>
          <a:lstStyle>
            <a:lvl1pPr>
              <a:defRPr sz="3400" b="1" spc="-3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535118" y="3429000"/>
            <a:ext cx="4232797" cy="21851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D74A7-5BDD-6A4F-B249-910440AD9E9A}"/>
              </a:ext>
            </a:extLst>
          </p:cNvPr>
          <p:cNvSpPr txBox="1"/>
          <p:nvPr userDrawn="1"/>
        </p:nvSpPr>
        <p:spPr>
          <a:xfrm>
            <a:off x="619685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5829D-0D3F-904D-9EA2-9538BC4D2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3F461D9-7978-1349-866D-E5697B7D998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1FD67-3299-CA49-B972-E63A734FFB5E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084B7-6B12-EB47-8096-902B752E3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2788" y="2382129"/>
            <a:ext cx="4814292" cy="1157029"/>
          </a:xfrm>
        </p:spPr>
        <p:txBody>
          <a:bodyPr anchor="ctr">
            <a:noAutofit/>
          </a:bodyPr>
          <a:lstStyle>
            <a:lvl1pPr algn="l">
              <a:defRPr lang="en-AU" sz="3400" b="1" spc="-30" baseline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F3B029A-70EF-BD40-862C-C1426A0C7BD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8489" y="3494333"/>
            <a:ext cx="4018641" cy="132912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701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85B35B0-7E16-6347-9ABB-1E71DBC12D5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6391175" cy="6858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B5CED-F544-F742-9789-3164A6A500D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UTS CRICOS 00099F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20890" y="3301566"/>
            <a:ext cx="5071110" cy="1201854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0890" y="4670298"/>
            <a:ext cx="5071110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A0ED4D8-6F83-E64C-B78D-18D8732B420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31142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</p:spTree>
    <p:extLst>
      <p:ext uri="{BB962C8B-B14F-4D97-AF65-F5344CB8AC3E}">
        <p14:creationId xmlns:p14="http://schemas.microsoft.com/office/powerpoint/2010/main" val="260135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8096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959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7" r:id="rId4"/>
    <p:sldLayoutId id="2147483708" r:id="rId5"/>
    <p:sldLayoutId id="2147483685" r:id="rId6"/>
    <p:sldLayoutId id="2147483716" r:id="rId7"/>
    <p:sldLayoutId id="2147483715" r:id="rId8"/>
    <p:sldLayoutId id="2147483726" r:id="rId9"/>
    <p:sldLayoutId id="2147483718" r:id="rId10"/>
    <p:sldLayoutId id="2147483728" r:id="rId11"/>
    <p:sldLayoutId id="2147483688" r:id="rId12"/>
    <p:sldLayoutId id="2147483729" r:id="rId13"/>
    <p:sldLayoutId id="2147483720" r:id="rId14"/>
    <p:sldLayoutId id="2147483703" r:id="rId15"/>
    <p:sldLayoutId id="2147483727" r:id="rId16"/>
    <p:sldLayoutId id="2147483721" r:id="rId17"/>
    <p:sldLayoutId id="2147483723" r:id="rId18"/>
    <p:sldLayoutId id="2147483724" r:id="rId19"/>
    <p:sldLayoutId id="2147483722" r:id="rId20"/>
    <p:sldLayoutId id="2147483725" r:id="rId21"/>
    <p:sldLayoutId id="2147483730" r:id="rId22"/>
    <p:sldLayoutId id="2147483731" r:id="rId23"/>
    <p:sldLayoutId id="2147483732" r:id="rId24"/>
    <p:sldLayoutId id="2147483733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7" Type="http://schemas.openxmlformats.org/officeDocument/2006/relationships/customXml" Target="../ink/ink3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5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7" Type="http://schemas.openxmlformats.org/officeDocument/2006/relationships/customXml" Target="../ink/ink7.xml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5.xml"/><Relationship Id="rId6" Type="http://schemas.openxmlformats.org/officeDocument/2006/relationships/customXml" Target="../ink/ink6.xml"/><Relationship Id="rId5" Type="http://schemas.openxmlformats.org/officeDocument/2006/relationships/image" Target="../media/image9.png"/><Relationship Id="rId10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7" Type="http://schemas.openxmlformats.org/officeDocument/2006/relationships/customXml" Target="../ink/ink11.xml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5.xml"/><Relationship Id="rId6" Type="http://schemas.openxmlformats.org/officeDocument/2006/relationships/customXml" Target="../ink/ink10.xml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6370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Decision making under risk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7227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  <p:pic>
        <p:nvPicPr>
          <p:cNvPr id="4" name="Picture 3" descr="A picture containing scissors&#10;&#10;Description automatically generated">
            <a:extLst>
              <a:ext uri="{FF2B5EF4-FFF2-40B4-BE49-F238E27FC236}">
                <a16:creationId xmlns:a16="http://schemas.microsoft.com/office/drawing/2014/main" id="{3FB4B085-B6AA-1BCC-CCB9-B90607D96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030" y="1754966"/>
            <a:ext cx="5103034" cy="51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B0197B-2EC1-4CD8-1039-D8DD79493416}"/>
                  </a:ext>
                </a:extLst>
              </p14:cNvPr>
              <p14:cNvContentPartPr/>
              <p14:nvPr/>
            </p14:nvContentPartPr>
            <p14:xfrm>
              <a:off x="1357920" y="87883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B0197B-2EC1-4CD8-1039-D8DD794934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4920" y="81583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92A5F8D-D96F-A845-9EE1-ED46FAAA403D}"/>
                  </a:ext>
                </a:extLst>
              </p14:cNvPr>
              <p14:cNvContentPartPr/>
              <p14:nvPr/>
            </p14:nvContentPartPr>
            <p14:xfrm>
              <a:off x="5360040" y="1960997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92A5F8D-D96F-A845-9EE1-ED46FAAA40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97400" y="189835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F6CFD3-05F6-0C6B-2EE4-4B7CFA301ED2}"/>
                  </a:ext>
                </a:extLst>
              </p14:cNvPr>
              <p14:cNvContentPartPr/>
              <p14:nvPr/>
            </p14:nvContentPartPr>
            <p14:xfrm>
              <a:off x="4196520" y="3010037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F6CFD3-05F6-0C6B-2EE4-4B7CFA301E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33520" y="294739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348111B-12C9-2F40-A471-7C27AF4F6958}"/>
                  </a:ext>
                </a:extLst>
              </p14:cNvPr>
              <p14:cNvContentPartPr/>
              <p14:nvPr/>
            </p14:nvContentPartPr>
            <p14:xfrm>
              <a:off x="2406600" y="1648157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348111B-12C9-2F40-A471-7C27AF4F69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3960" y="1585157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 descr="A black and white pictogram of a person with question marks&#10;&#10;AI-generated content may be incorrect.">
            <a:extLst>
              <a:ext uri="{FF2B5EF4-FFF2-40B4-BE49-F238E27FC236}">
                <a16:creationId xmlns:a16="http://schemas.microsoft.com/office/drawing/2014/main" id="{6ED60E90-DA43-80D1-7E8F-B7DF1E2438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9457" y="4484914"/>
            <a:ext cx="2373086" cy="237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1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005CF-F032-A498-D4CE-AB3CCB0E4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3D56C36-30DF-C11A-E54D-CFB0CF4039AE}"/>
                  </a:ext>
                </a:extLst>
              </p14:cNvPr>
              <p14:cNvContentPartPr/>
              <p14:nvPr/>
            </p14:nvContentPartPr>
            <p14:xfrm>
              <a:off x="1357920" y="87883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3D56C36-30DF-C11A-E54D-CFB0CF4039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4920" y="81583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BB8EB54-CB46-2E71-9394-CC67EFFBFC83}"/>
                  </a:ext>
                </a:extLst>
              </p14:cNvPr>
              <p14:cNvContentPartPr/>
              <p14:nvPr/>
            </p14:nvContentPartPr>
            <p14:xfrm>
              <a:off x="5360040" y="1960997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BB8EB54-CB46-2E71-9394-CC67EFFBFC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97040" y="189799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68D60EB-E0AA-DBCD-A95F-33480B174AAB}"/>
                  </a:ext>
                </a:extLst>
              </p14:cNvPr>
              <p14:cNvContentPartPr/>
              <p14:nvPr/>
            </p14:nvContentPartPr>
            <p14:xfrm>
              <a:off x="4196520" y="3010037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68D60EB-E0AA-DBCD-A95F-33480B174A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33520" y="294703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57962C8-2227-8A18-511A-43B5CB2D3676}"/>
                  </a:ext>
                </a:extLst>
              </p14:cNvPr>
              <p14:cNvContentPartPr/>
              <p14:nvPr/>
            </p14:nvContentPartPr>
            <p14:xfrm>
              <a:off x="2406600" y="1648157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57962C8-2227-8A18-511A-43B5CB2D36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3600" y="1585157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 descr="A black and white pictogram of a person with question marks&#10;&#10;AI-generated content may be incorrect.">
            <a:extLst>
              <a:ext uri="{FF2B5EF4-FFF2-40B4-BE49-F238E27FC236}">
                <a16:creationId xmlns:a16="http://schemas.microsoft.com/office/drawing/2014/main" id="{C6E5D487-4BF3-CD80-79A8-E02BDA0642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9457" y="4484914"/>
            <a:ext cx="2373086" cy="2373086"/>
          </a:xfrm>
          <a:prstGeom prst="rect">
            <a:avLst/>
          </a:prstGeom>
        </p:spPr>
      </p:pic>
      <p:pic>
        <p:nvPicPr>
          <p:cNvPr id="19" name="Picture 18" descr="A cartoon of a factory&#10;&#10;AI-generated content may be incorrect.">
            <a:extLst>
              <a:ext uri="{FF2B5EF4-FFF2-40B4-BE49-F238E27FC236}">
                <a16:creationId xmlns:a16="http://schemas.microsoft.com/office/drawing/2014/main" id="{DA4D0DD8-BEA1-3630-8056-492C225B53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2477" y="261257"/>
            <a:ext cx="3818006" cy="381800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F04FDCA-F038-ACB2-84C3-106986A967AB}"/>
              </a:ext>
            </a:extLst>
          </p:cNvPr>
          <p:cNvSpPr txBox="1"/>
          <p:nvPr/>
        </p:nvSpPr>
        <p:spPr>
          <a:xfrm>
            <a:off x="2099142" y="4079263"/>
            <a:ext cx="2324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000" dirty="0"/>
              <a:t>$150,000</a:t>
            </a:r>
          </a:p>
        </p:txBody>
      </p:sp>
    </p:spTree>
    <p:extLst>
      <p:ext uri="{BB962C8B-B14F-4D97-AF65-F5344CB8AC3E}">
        <p14:creationId xmlns:p14="http://schemas.microsoft.com/office/powerpoint/2010/main" val="2430700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2F774-81D9-3EB6-CB5E-B95611F07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633AD48-47D7-8FB6-5A22-C26F30037EC3}"/>
                  </a:ext>
                </a:extLst>
              </p14:cNvPr>
              <p14:cNvContentPartPr/>
              <p14:nvPr/>
            </p14:nvContentPartPr>
            <p14:xfrm>
              <a:off x="1357920" y="87883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633AD48-47D7-8FB6-5A22-C26F30037E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4920" y="81583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7D5A34C-C458-2C95-9BF4-AD8E23959E2C}"/>
                  </a:ext>
                </a:extLst>
              </p14:cNvPr>
              <p14:cNvContentPartPr/>
              <p14:nvPr/>
            </p14:nvContentPartPr>
            <p14:xfrm>
              <a:off x="5360040" y="1960997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7D5A34C-C458-2C95-9BF4-AD8E23959E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97040" y="189799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9BA1043-F87D-43ED-D1CC-4092717A3FA5}"/>
                  </a:ext>
                </a:extLst>
              </p14:cNvPr>
              <p14:cNvContentPartPr/>
              <p14:nvPr/>
            </p14:nvContentPartPr>
            <p14:xfrm>
              <a:off x="4196520" y="3010037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9BA1043-F87D-43ED-D1CC-4092717A3F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33520" y="294703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55B3B2F-3F53-1BE2-25BA-20C56F0F35E5}"/>
                  </a:ext>
                </a:extLst>
              </p14:cNvPr>
              <p14:cNvContentPartPr/>
              <p14:nvPr/>
            </p14:nvContentPartPr>
            <p14:xfrm>
              <a:off x="2406600" y="1648157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55B3B2F-3F53-1BE2-25BA-20C56F0F35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3600" y="1585157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 descr="A black and white pictogram of a person with question marks&#10;&#10;AI-generated content may be incorrect.">
            <a:extLst>
              <a:ext uri="{FF2B5EF4-FFF2-40B4-BE49-F238E27FC236}">
                <a16:creationId xmlns:a16="http://schemas.microsoft.com/office/drawing/2014/main" id="{1BF230CB-8B78-2B07-1182-E1A7F89AC4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9457" y="4484914"/>
            <a:ext cx="2373086" cy="2373086"/>
          </a:xfrm>
          <a:prstGeom prst="rect">
            <a:avLst/>
          </a:prstGeom>
        </p:spPr>
      </p:pic>
      <p:pic>
        <p:nvPicPr>
          <p:cNvPr id="19" name="Picture 18" descr="A cartoon of a factory&#10;&#10;AI-generated content may be incorrect.">
            <a:extLst>
              <a:ext uri="{FF2B5EF4-FFF2-40B4-BE49-F238E27FC236}">
                <a16:creationId xmlns:a16="http://schemas.microsoft.com/office/drawing/2014/main" id="{F29815CB-3B20-D971-63C2-7B62B4B1BF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2477" y="261257"/>
            <a:ext cx="3818006" cy="381800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ACAA32-3154-8FC9-3DD7-6F7188EB356F}"/>
              </a:ext>
            </a:extLst>
          </p:cNvPr>
          <p:cNvSpPr txBox="1"/>
          <p:nvPr/>
        </p:nvSpPr>
        <p:spPr>
          <a:xfrm>
            <a:off x="2099142" y="4079263"/>
            <a:ext cx="2324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000" dirty="0"/>
              <a:t>$150,000</a:t>
            </a:r>
          </a:p>
        </p:txBody>
      </p:sp>
      <p:pic>
        <p:nvPicPr>
          <p:cNvPr id="22" name="Picture 21" descr="A group of people in a room&#10;&#10;AI-generated content may be incorrect.">
            <a:extLst>
              <a:ext uri="{FF2B5EF4-FFF2-40B4-BE49-F238E27FC236}">
                <a16:creationId xmlns:a16="http://schemas.microsoft.com/office/drawing/2014/main" id="{15ED1A94-65EB-E942-A026-31955E0785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16793" y="261976"/>
            <a:ext cx="3817287" cy="38172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21C5BB3-3201-F167-B942-E2C45F404E2C}"/>
              </a:ext>
            </a:extLst>
          </p:cNvPr>
          <p:cNvSpPr txBox="1"/>
          <p:nvPr/>
        </p:nvSpPr>
        <p:spPr>
          <a:xfrm>
            <a:off x="7396695" y="4079263"/>
            <a:ext cx="30574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dirty="0"/>
              <a:t>$100,000 + $300,000? </a:t>
            </a:r>
          </a:p>
        </p:txBody>
      </p:sp>
    </p:spTree>
    <p:extLst>
      <p:ext uri="{BB962C8B-B14F-4D97-AF65-F5344CB8AC3E}">
        <p14:creationId xmlns:p14="http://schemas.microsoft.com/office/powerpoint/2010/main" val="291937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838F8-DCCD-5B57-6E2C-CFE28CE6B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F5AC1E-4DFA-C01D-5687-86DD6CF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Decision making under risk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6F8E10-3C76-4B52-FC8B-B61305A20BA3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lvl="1"/>
            <a:r>
              <a:rPr lang="en-AU" sz="2400" dirty="0">
                <a:solidFill>
                  <a:schemeClr val="tx1"/>
                </a:solidFill>
              </a:rPr>
              <a:t>Mathematical foundations</a:t>
            </a:r>
          </a:p>
          <a:p>
            <a:pPr lvl="1"/>
            <a:endParaRPr lang="en-AU" sz="2400" dirty="0">
              <a:solidFill>
                <a:schemeClr val="tx1"/>
              </a:solidFill>
            </a:endParaRPr>
          </a:p>
          <a:p>
            <a:pPr lvl="1"/>
            <a:r>
              <a:rPr lang="en-AU" sz="2400" dirty="0">
                <a:solidFill>
                  <a:schemeClr val="tx1"/>
                </a:solidFill>
              </a:rPr>
              <a:t>Expected value</a:t>
            </a:r>
          </a:p>
          <a:p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95163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49E57-4DF0-0924-793D-37CAA97A8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50EF91-F098-2683-4806-03E57314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Decision making under risk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CB9CDA-EE86-9346-8412-87E8F284CBF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lvl="1"/>
            <a:r>
              <a:rPr lang="en-AU" sz="2400" dirty="0">
                <a:solidFill>
                  <a:schemeClr val="tx1"/>
                </a:solidFill>
              </a:rPr>
              <a:t>Mathematical foundations</a:t>
            </a:r>
          </a:p>
          <a:p>
            <a:pPr lvl="1"/>
            <a:endParaRPr lang="en-AU" sz="2400" dirty="0">
              <a:solidFill>
                <a:schemeClr val="tx1"/>
              </a:solidFill>
            </a:endParaRPr>
          </a:p>
          <a:p>
            <a:pPr lvl="1"/>
            <a:r>
              <a:rPr lang="en-AU" sz="2400" dirty="0">
                <a:solidFill>
                  <a:schemeClr val="tx1"/>
                </a:solidFill>
              </a:rPr>
              <a:t>Expected value</a:t>
            </a:r>
          </a:p>
          <a:p>
            <a:pPr lvl="1"/>
            <a:endParaRPr lang="en-AU" sz="2400" dirty="0">
              <a:solidFill>
                <a:schemeClr val="tx1"/>
              </a:solidFill>
            </a:endParaRPr>
          </a:p>
          <a:p>
            <a:pPr lvl="1"/>
            <a:r>
              <a:rPr lang="en-AU" sz="2400" dirty="0">
                <a:solidFill>
                  <a:schemeClr val="tx1"/>
                </a:solidFill>
              </a:rPr>
              <a:t>Axioms for expected utility theory</a:t>
            </a:r>
          </a:p>
          <a:p>
            <a:pPr lvl="1"/>
            <a:endParaRPr lang="en-AU" sz="2400" dirty="0">
              <a:solidFill>
                <a:schemeClr val="tx1"/>
              </a:solidFill>
            </a:endParaRPr>
          </a:p>
          <a:p>
            <a:pPr lvl="1"/>
            <a:r>
              <a:rPr lang="en-AU" sz="2400" dirty="0">
                <a:solidFill>
                  <a:schemeClr val="tx1"/>
                </a:solidFill>
              </a:rPr>
              <a:t>Expected utility theory</a:t>
            </a:r>
          </a:p>
          <a:p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31511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4EFC5-B441-BB3A-7AE9-E3E00368B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0680D9-0816-799D-2F47-6DECB8B4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Decision making under risk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54467B-28D8-8058-468B-8941E823EE4B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lvl="1"/>
            <a:r>
              <a:rPr lang="en-AU" sz="2400" dirty="0">
                <a:solidFill>
                  <a:schemeClr val="tx1"/>
                </a:solidFill>
              </a:rPr>
              <a:t>Mathematical foundations</a:t>
            </a:r>
          </a:p>
          <a:p>
            <a:pPr lvl="1"/>
            <a:endParaRPr lang="en-AU" sz="2400" dirty="0">
              <a:solidFill>
                <a:schemeClr val="tx1"/>
              </a:solidFill>
            </a:endParaRPr>
          </a:p>
          <a:p>
            <a:pPr lvl="1"/>
            <a:r>
              <a:rPr lang="en-AU" sz="2400" dirty="0">
                <a:solidFill>
                  <a:schemeClr val="tx1"/>
                </a:solidFill>
              </a:rPr>
              <a:t>Expected value</a:t>
            </a:r>
          </a:p>
          <a:p>
            <a:pPr lvl="1"/>
            <a:endParaRPr lang="en-AU" sz="2400" dirty="0">
              <a:solidFill>
                <a:schemeClr val="tx1"/>
              </a:solidFill>
            </a:endParaRPr>
          </a:p>
          <a:p>
            <a:pPr lvl="1"/>
            <a:r>
              <a:rPr lang="en-AU" sz="2400" dirty="0">
                <a:solidFill>
                  <a:schemeClr val="tx1"/>
                </a:solidFill>
              </a:rPr>
              <a:t>Axioms for expected utility theory</a:t>
            </a:r>
          </a:p>
          <a:p>
            <a:pPr lvl="1"/>
            <a:endParaRPr lang="en-AU" sz="2400" dirty="0">
              <a:solidFill>
                <a:schemeClr val="tx1"/>
              </a:solidFill>
            </a:endParaRPr>
          </a:p>
          <a:p>
            <a:pPr lvl="1"/>
            <a:r>
              <a:rPr lang="en-AU" sz="2400" dirty="0">
                <a:solidFill>
                  <a:schemeClr val="tx1"/>
                </a:solidFill>
              </a:rPr>
              <a:t>Expected utility theory</a:t>
            </a:r>
          </a:p>
          <a:p>
            <a:pPr lvl="1"/>
            <a:endParaRPr lang="en-AU" sz="2400" dirty="0">
              <a:solidFill>
                <a:schemeClr val="tx1"/>
              </a:solidFill>
            </a:endParaRPr>
          </a:p>
          <a:p>
            <a:pPr lvl="1"/>
            <a:r>
              <a:rPr lang="en-AU" sz="2400" dirty="0">
                <a:solidFill>
                  <a:schemeClr val="tx1"/>
                </a:solidFill>
              </a:rPr>
              <a:t>Anomalies in expected utility theory</a:t>
            </a:r>
          </a:p>
          <a:p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196306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27993</TotalTime>
  <Words>65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Decision making under risk</vt:lpstr>
      <vt:lpstr>Decision making under risk</vt:lpstr>
      <vt:lpstr>Decision making under risk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92</cp:revision>
  <dcterms:created xsi:type="dcterms:W3CDTF">2022-02-14T06:08:26Z</dcterms:created>
  <dcterms:modified xsi:type="dcterms:W3CDTF">2025-08-20T00:02:35Z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