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77" r:id="rId2"/>
    <p:sldId id="364" r:id="rId3"/>
    <p:sldId id="342" r:id="rId4"/>
    <p:sldId id="368" r:id="rId5"/>
    <p:sldId id="362" r:id="rId6"/>
    <p:sldId id="365" r:id="rId7"/>
    <p:sldId id="366" r:id="rId8"/>
    <p:sldId id="367" r:id="rId9"/>
    <p:sldId id="369" r:id="rId10"/>
    <p:sldId id="361" r:id="rId11"/>
    <p:sldId id="3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554"/>
    <p:restoredTop sz="97840"/>
  </p:normalViewPr>
  <p:slideViewPr>
    <p:cSldViewPr snapToGrid="0" snapToObjects="1">
      <p:cViewPr varScale="1">
        <p:scale>
          <a:sx n="95" d="100"/>
          <a:sy n="95" d="100"/>
        </p:scale>
        <p:origin x="184" y="800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21/9/2024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841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3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Expected utility theory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72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68B5BF-36B4-153B-75FA-CEB1BE6E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1564146" cy="4081404"/>
              </a:xfrm>
            </p:spPr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A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… ; </m:t>
                          </m:r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:endParaRPr lang="en-AU" sz="2800" i="1" dirty="0">
                  <a:solidFill>
                    <a:schemeClr val="tx1"/>
                  </a:solidFill>
                </a:endParaRPr>
              </a:p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𝑊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sSub>
                        <m:sSubPr>
                          <m:ctrlP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AU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i="1" dirty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             </m:t>
                      </m:r>
                      <m:r>
                        <a:rPr lang="en-AU" sz="2800" b="0" i="1" dirty="0" smtClean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</m:t>
                      </m:r>
                      <m:r>
                        <a:rPr lang="ar-AE" sz="2800" i="1" dirty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dirty="0" smtClean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𝑊</m:t>
                                  </m:r>
                                  <m:r>
                                    <a:rPr lang="en-AU" sz="2800" b="0" i="1" dirty="0" smtClean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+</m:t>
                                  </m:r>
                                  <m: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1564146" cy="4081404"/>
              </a:xfrm>
              <a:blipFill>
                <a:blip r:embed="rId2"/>
                <a:stretch>
                  <a:fillRect l="-768" b="-378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C3A4F569-5C56-B307-A755-EA7133AB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422638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drawing of a coin with a head and crown&#10;&#10;Description automatically generated">
            <a:extLst>
              <a:ext uri="{FF2B5EF4-FFF2-40B4-BE49-F238E27FC236}">
                <a16:creationId xmlns:a16="http://schemas.microsoft.com/office/drawing/2014/main" id="{AE9256C3-A7E9-964E-498D-8EEE59AB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75" y="2722009"/>
            <a:ext cx="3546773" cy="3546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0.5,$10; 0.5,−$10</m:t>
                          </m:r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:endParaRPr lang="en-AU" sz="2800" i="1" dirty="0">
                  <a:solidFill>
                    <a:schemeClr val="tx1"/>
                  </a:solidFill>
                </a:endParaRPr>
              </a:p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ar-AE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ar-AE" sz="3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0.5 </m:t>
                      </m:r>
                      <m:r>
                        <a:rPr lang="en-AU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 </m:t>
                      </m:r>
                      <m:r>
                        <a:rPr lang="ar-AE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$90</m:t>
                          </m:r>
                        </m:e>
                      </m:d>
                      <m:r>
                        <a:rPr lang="ar-AE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AU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AU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ar-AE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$110</m:t>
                          </m:r>
                        </m:e>
                      </m:d>
                    </m:oMath>
                  </m:oMathPara>
                </a14:m>
                <a:endParaRPr lang="ar-A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4">
            <a:extLst>
              <a:ext uri="{FF2B5EF4-FFF2-40B4-BE49-F238E27FC236}">
                <a16:creationId xmlns:a16="http://schemas.microsoft.com/office/drawing/2014/main" id="{E994366B-8F9C-F70A-BF25-8DFDF0C7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109588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character with two dice&#10;&#10;Description automatically generated">
            <a:extLst>
              <a:ext uri="{FF2B5EF4-FFF2-40B4-BE49-F238E27FC236}">
                <a16:creationId xmlns:a16="http://schemas.microsoft.com/office/drawing/2014/main" id="{1B5CAFE8-8521-97C9-5605-9469076E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9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;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64DFD89F-2FA1-6B7F-B93E-3E2D0371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utility theory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;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:endParaRPr lang="en-AU" sz="3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AU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$10; 0.5,−$10</m:t>
                          </m:r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64DFD89F-2FA1-6B7F-B93E-3E2D0371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utility theory</a:t>
            </a:r>
          </a:p>
        </p:txBody>
      </p:sp>
      <p:pic>
        <p:nvPicPr>
          <p:cNvPr id="4" name="Picture 3" descr="A black and white drawing of a coin with a head and crown&#10;&#10;Description automatically generated">
            <a:extLst>
              <a:ext uri="{FF2B5EF4-FFF2-40B4-BE49-F238E27FC236}">
                <a16:creationId xmlns:a16="http://schemas.microsoft.com/office/drawing/2014/main" id="{1BA2344C-667C-6D02-371B-0381DC7F3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75" y="2722009"/>
            <a:ext cx="3546773" cy="354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32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… ;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:endParaRPr lang="en-AU" sz="2800" i="1" dirty="0">
                  <a:solidFill>
                    <a:schemeClr val="tx1"/>
                  </a:solidFill>
                </a:endParaRPr>
              </a:p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sSub>
                        <m:sSubPr>
                          <m:ctrlP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i="1" dirty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             =</m:t>
                      </m:r>
                      <m:nary>
                        <m:naryPr>
                          <m:chr m:val="∑"/>
                          <m:ctrlP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810" b="-39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9F6DF230-50FE-7BC3-4022-4B38E64A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332564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… ;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:endParaRPr lang="en-AU" sz="2800" i="1" dirty="0">
                  <a:solidFill>
                    <a:schemeClr val="tx1"/>
                  </a:solidFill>
                </a:endParaRPr>
              </a:p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sSub>
                        <m:sSubPr>
                          <m:ctrlP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i="1" dirty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             =</m:t>
                      </m:r>
                      <m:nary>
                        <m:naryPr>
                          <m:chr m:val="∑"/>
                          <m:ctrlP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810" b="-39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2B8FE20-AF86-6BC3-858E-DE8E3440AFDE}"/>
              </a:ext>
            </a:extLst>
          </p:cNvPr>
          <p:cNvSpPr>
            <a:spLocks noChangeAspect="1"/>
          </p:cNvSpPr>
          <p:nvPr/>
        </p:nvSpPr>
        <p:spPr>
          <a:xfrm>
            <a:off x="3240741" y="2850776"/>
            <a:ext cx="900000" cy="90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D216B9-7C34-1D16-989F-BF2200C01A29}"/>
              </a:ext>
            </a:extLst>
          </p:cNvPr>
          <p:cNvSpPr>
            <a:spLocks noChangeAspect="1"/>
          </p:cNvSpPr>
          <p:nvPr/>
        </p:nvSpPr>
        <p:spPr>
          <a:xfrm>
            <a:off x="7504982" y="2850776"/>
            <a:ext cx="900000" cy="90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2A4076-D287-DFBB-2693-C2920F5F72E7}"/>
              </a:ext>
            </a:extLst>
          </p:cNvPr>
          <p:cNvSpPr>
            <a:spLocks noChangeAspect="1"/>
          </p:cNvSpPr>
          <p:nvPr/>
        </p:nvSpPr>
        <p:spPr>
          <a:xfrm>
            <a:off x="4970929" y="2850776"/>
            <a:ext cx="900000" cy="90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70E7E-FA95-CCF4-6436-61AF732E3C03}"/>
                  </a:ext>
                </a:extLst>
              </p:cNvPr>
              <p:cNvSpPr txBox="1"/>
              <p:nvPr/>
            </p:nvSpPr>
            <p:spPr>
              <a:xfrm>
                <a:off x="5466799" y="4416561"/>
                <a:ext cx="59032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AU" sz="2800" b="0" i="0" dirty="0">
                    <a:solidFill>
                      <a:srgbClr val="252B2B"/>
                    </a:solidFill>
                    <a:effectLst/>
                    <a:highlight>
                      <a:srgbClr val="FFFFFF"/>
                    </a:highlight>
                  </a:rPr>
                  <a:t>Define utility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252B2B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AU" sz="2800" b="0" i="1" smtClean="0">
                            <a:solidFill>
                              <a:srgbClr val="252B2B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b="0" i="1" smtClean="0">
                                <a:solidFill>
                                  <a:srgbClr val="252B2B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solidFill>
                                  <a:srgbClr val="252B2B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800" b="0" i="1" smtClean="0">
                                <a:solidFill>
                                  <a:srgbClr val="252B2B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800" b="0" i="0" dirty="0">
                    <a:solidFill>
                      <a:srgbClr val="252B2B"/>
                    </a:solidFill>
                    <a:effectLst/>
                    <a:highlight>
                      <a:srgbClr val="FFFFFF"/>
                    </a:highlight>
                  </a:rPr>
                  <a:t> over final outcomes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srgbClr val="252B2B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srgbClr val="252B2B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800" b="0" i="1" smtClean="0">
                            <a:solidFill>
                              <a:srgbClr val="252B2B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sz="2800" b="0" i="0" dirty="0">
                    <a:solidFill>
                      <a:srgbClr val="252B2B"/>
                    </a:solidFill>
                    <a:effectLst/>
                    <a:highlight>
                      <a:srgbClr val="FFFFFF"/>
                    </a:highlight>
                  </a:rPr>
                  <a:t> through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solidFill>
                              <a:srgbClr val="252B2B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>
                            <a:solidFill>
                              <a:srgbClr val="252B2B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800" b="0" i="1" smtClean="0">
                            <a:solidFill>
                              <a:srgbClr val="252B2B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AU" sz="2800" b="0" i="0" dirty="0">
                  <a:solidFill>
                    <a:srgbClr val="252B2B"/>
                  </a:solidFill>
                  <a:effectLst/>
                  <a:highlight>
                    <a:srgbClr val="FFFFFF"/>
                  </a:highlight>
                </a:endParaRPr>
              </a:p>
              <a:p>
                <a:r>
                  <a:rPr lang="en-AU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C70E7E-FA95-CCF4-6436-61AF732E3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99" y="4416561"/>
                <a:ext cx="5903260" cy="1384995"/>
              </a:xfrm>
              <a:prstGeom prst="rect">
                <a:avLst/>
              </a:prstGeom>
              <a:blipFill>
                <a:blip r:embed="rId3"/>
                <a:stretch>
                  <a:fillRect l="-1931" t="-55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le 4">
            <a:extLst>
              <a:ext uri="{FF2B5EF4-FFF2-40B4-BE49-F238E27FC236}">
                <a16:creationId xmlns:a16="http://schemas.microsoft.com/office/drawing/2014/main" id="{1B0005CE-03F6-EBEF-D950-B915E9FA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103984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… ;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:endParaRPr lang="en-AU" sz="2800" i="1" dirty="0">
                  <a:solidFill>
                    <a:schemeClr val="tx1"/>
                  </a:solidFill>
                </a:endParaRPr>
              </a:p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sSub>
                        <m:sSubPr>
                          <m:ctrlP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i="1" dirty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             =</m:t>
                      </m:r>
                      <m:nary>
                        <m:naryPr>
                          <m:chr m:val="∑"/>
                          <m:ctrlP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810" b="-39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2B8FE20-AF86-6BC3-858E-DE8E3440AFDE}"/>
              </a:ext>
            </a:extLst>
          </p:cNvPr>
          <p:cNvSpPr>
            <a:spLocks noChangeAspect="1"/>
          </p:cNvSpPr>
          <p:nvPr/>
        </p:nvSpPr>
        <p:spPr>
          <a:xfrm>
            <a:off x="2568391" y="2837329"/>
            <a:ext cx="900000" cy="90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D216B9-7C34-1D16-989F-BF2200C01A29}"/>
              </a:ext>
            </a:extLst>
          </p:cNvPr>
          <p:cNvSpPr>
            <a:spLocks noChangeAspect="1"/>
          </p:cNvSpPr>
          <p:nvPr/>
        </p:nvSpPr>
        <p:spPr>
          <a:xfrm>
            <a:off x="6819185" y="2837329"/>
            <a:ext cx="900000" cy="90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2A4076-D287-DFBB-2693-C2920F5F72E7}"/>
              </a:ext>
            </a:extLst>
          </p:cNvPr>
          <p:cNvSpPr>
            <a:spLocks noChangeAspect="1"/>
          </p:cNvSpPr>
          <p:nvPr/>
        </p:nvSpPr>
        <p:spPr>
          <a:xfrm>
            <a:off x="4285132" y="2837329"/>
            <a:ext cx="900000" cy="90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FD1CF-BB45-E42C-2F4B-9D212AE46BF1}"/>
                  </a:ext>
                </a:extLst>
              </p:cNvPr>
              <p:cNvSpPr txBox="1"/>
              <p:nvPr/>
            </p:nvSpPr>
            <p:spPr>
              <a:xfrm>
                <a:off x="5466799" y="4416561"/>
                <a:ext cx="590326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AU" sz="2800" b="0" i="0" dirty="0">
                    <a:solidFill>
                      <a:srgbClr val="252B2B"/>
                    </a:solidFill>
                    <a:effectLst/>
                    <a:highlight>
                      <a:srgbClr val="FFFFFF"/>
                    </a:highlight>
                  </a:rPr>
                  <a:t>Weight the utility of each outcome 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solidFill>
                          <a:srgbClr val="252B2B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AU" sz="2800" b="0" i="1" smtClean="0">
                            <a:solidFill>
                              <a:srgbClr val="252B2B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b="0" i="1" smtClean="0">
                                <a:solidFill>
                                  <a:srgbClr val="252B2B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smtClean="0">
                                <a:solidFill>
                                  <a:srgbClr val="252B2B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800" b="0" i="1" smtClean="0">
                                <a:solidFill>
                                  <a:srgbClr val="252B2B"/>
                                </a:solidFill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AU" sz="2800" b="0" i="0" dirty="0">
                    <a:solidFill>
                      <a:srgbClr val="252B2B"/>
                    </a:solidFill>
                    <a:effectLst/>
                    <a:highlight>
                      <a:srgbClr val="FFFFFF"/>
                    </a:highlight>
                  </a:rPr>
                  <a:t> by the probability</a:t>
                </a:r>
                <a:r>
                  <a:rPr lang="en-AU" sz="2800" dirty="0">
                    <a:solidFill>
                      <a:srgbClr val="252B2B"/>
                    </a:solidFill>
                    <a:highlight>
                      <a:srgbClr val="FFFFFF"/>
                    </a:highlight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>
                            <a:solidFill>
                              <a:srgbClr val="252B2B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srgbClr val="252B2B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AU" sz="2800" i="1">
                            <a:solidFill>
                              <a:srgbClr val="252B2B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AU" sz="2800" b="0" i="0" dirty="0">
                    <a:solidFill>
                      <a:srgbClr val="252B2B"/>
                    </a:solidFill>
                    <a:effectLst/>
                    <a:highlight>
                      <a:srgbClr val="FFFFFF"/>
                    </a:highlight>
                  </a:rPr>
                  <a:t> of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b="0" i="1" smtClean="0">
                            <a:solidFill>
                              <a:srgbClr val="252B2B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b="0" i="1" smtClean="0">
                            <a:solidFill>
                              <a:srgbClr val="252B2B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AU" sz="2800" b="0" i="1" smtClean="0">
                            <a:solidFill>
                              <a:srgbClr val="252B2B"/>
                            </a:solidFill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FD1CF-BB45-E42C-2F4B-9D212AE46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799" y="4416561"/>
                <a:ext cx="5903260" cy="1384995"/>
              </a:xfrm>
              <a:prstGeom prst="rect">
                <a:avLst/>
              </a:prstGeom>
              <a:blipFill>
                <a:blip r:embed="rId3"/>
                <a:stretch>
                  <a:fillRect l="-1931" t="-5505" r="-1931" b="-1100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4">
            <a:extLst>
              <a:ext uri="{FF2B5EF4-FFF2-40B4-BE49-F238E27FC236}">
                <a16:creationId xmlns:a16="http://schemas.microsoft.com/office/drawing/2014/main" id="{96C5D71B-2B14-1C4D-4AFE-0AA9E7BF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330504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3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 … ; </m:t>
                          </m:r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:endParaRPr lang="en-AU" sz="2800" i="1" dirty="0">
                  <a:solidFill>
                    <a:schemeClr val="tx1"/>
                  </a:solidFill>
                </a:endParaRPr>
              </a:p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[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𝑋</m:t>
                      </m:r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)]=</m:t>
                      </m:r>
                      <m:sSub>
                        <m:sSubPr>
                          <m:ctrlP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ar-AE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ar-AE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… +</m:t>
                      </m:r>
                      <m:sSub>
                        <m:sSub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2800" i="1" dirty="0">
                          <a:latin typeface="Cambria Math" panose="02040503050406030204" pitchFamily="18" charset="0"/>
                          <a:ea typeface="Verdana" pitchFamily="34" charset="0"/>
                          <a:cs typeface="Verdana" pitchFamily="34" charset="0"/>
                        </a:rPr>
                        <m:t>                       =</m:t>
                      </m:r>
                      <m:nary>
                        <m:naryPr>
                          <m:chr m:val="∑"/>
                          <m:ctrlP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sSubPr>
                            <m:e>
                              <m: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 i="1" dirty="0"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ar-AE" sz="2800" i="1" dirty="0"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ar-AE" sz="2800" i="1" dirty="0"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l="-810" b="-397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92B8FE20-AF86-6BC3-858E-DE8E3440AFDE}"/>
              </a:ext>
            </a:extLst>
          </p:cNvPr>
          <p:cNvSpPr>
            <a:spLocks noChangeAspect="1"/>
          </p:cNvSpPr>
          <p:nvPr/>
        </p:nvSpPr>
        <p:spPr>
          <a:xfrm>
            <a:off x="3966879" y="2850776"/>
            <a:ext cx="900000" cy="90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D216B9-7C34-1D16-989F-BF2200C01A29}"/>
              </a:ext>
            </a:extLst>
          </p:cNvPr>
          <p:cNvSpPr>
            <a:spLocks noChangeAspect="1"/>
          </p:cNvSpPr>
          <p:nvPr/>
        </p:nvSpPr>
        <p:spPr>
          <a:xfrm>
            <a:off x="6483009" y="2850776"/>
            <a:ext cx="900000" cy="90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42A4076-D287-DFBB-2693-C2920F5F72E7}"/>
              </a:ext>
            </a:extLst>
          </p:cNvPr>
          <p:cNvSpPr>
            <a:spLocks noChangeAspect="1"/>
          </p:cNvSpPr>
          <p:nvPr/>
        </p:nvSpPr>
        <p:spPr>
          <a:xfrm>
            <a:off x="5643279" y="2850776"/>
            <a:ext cx="900000" cy="900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E994366B-8F9C-F70A-BF25-8DFDF0C7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utility theory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0191FF-BFF8-0775-C0FC-3AA692A89D16}"/>
              </a:ext>
            </a:extLst>
          </p:cNvPr>
          <p:cNvSpPr txBox="1"/>
          <p:nvPr/>
        </p:nvSpPr>
        <p:spPr>
          <a:xfrm>
            <a:off x="5466799" y="4416561"/>
            <a:ext cx="5903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AU" sz="2800" dirty="0">
                <a:highlight>
                  <a:srgbClr val="FFFFFF"/>
                </a:highlight>
              </a:rPr>
              <a:t>Add the weighted utilities.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148824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white drawing of a coin with a head and crown&#10;&#10;Description automatically generated">
            <a:extLst>
              <a:ext uri="{FF2B5EF4-FFF2-40B4-BE49-F238E27FC236}">
                <a16:creationId xmlns:a16="http://schemas.microsoft.com/office/drawing/2014/main" id="{AE9256C3-A7E9-964E-498D-8EEE59AB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675" y="2722009"/>
            <a:ext cx="3546773" cy="35467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AU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0.5,$10; 0.5,−$10</m:t>
                          </m:r>
                        </m:e>
                      </m:d>
                    </m:oMath>
                  </m:oMathPara>
                </a14:m>
                <a:endParaRPr lang="en-AU" sz="3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:endParaRPr lang="en-AU" sz="2800" i="1" dirty="0">
                  <a:solidFill>
                    <a:schemeClr val="tx1"/>
                  </a:solidFill>
                </a:endParaRPr>
              </a:p>
              <a:p>
                <a:pPr lvl="1" algn="ctr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ar-AE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ar-AE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ar-AE" sz="32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32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/>
                        </a:rPr>
                        <m:t>0.5 </m:t>
                      </m:r>
                      <m:r>
                        <a:rPr lang="en-AU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× </m:t>
                      </m:r>
                      <m:r>
                        <a:rPr lang="ar-AE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3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</m:t>
                          </m:r>
                        </m:e>
                      </m:d>
                      <m:r>
                        <a:rPr lang="ar-AE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AU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0.5 </m:t>
                      </m:r>
                      <m:r>
                        <a:rPr lang="en-AU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ar-AE" sz="3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3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−$10</m:t>
                          </m:r>
                        </m:e>
                      </m:d>
                    </m:oMath>
                  </m:oMathPara>
                </a14:m>
                <a:endParaRPr lang="ar-AE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E5581059-4531-DC49-BBD2-E1D8870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4">
            <a:extLst>
              <a:ext uri="{FF2B5EF4-FFF2-40B4-BE49-F238E27FC236}">
                <a16:creationId xmlns:a16="http://schemas.microsoft.com/office/drawing/2014/main" id="{E994366B-8F9C-F70A-BF25-8DFDF0C70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Expected utility theory</a:t>
            </a:r>
          </a:p>
        </p:txBody>
      </p:sp>
    </p:spTree>
    <p:extLst>
      <p:ext uri="{BB962C8B-B14F-4D97-AF65-F5344CB8AC3E}">
        <p14:creationId xmlns:p14="http://schemas.microsoft.com/office/powerpoint/2010/main" val="1020895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27460</TotalTime>
  <Words>234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Expected utility theory</vt:lpstr>
      <vt:lpstr>Expected utility theory</vt:lpstr>
      <vt:lpstr>Expected utility theory</vt:lpstr>
      <vt:lpstr>Expected utility theory</vt:lpstr>
      <vt:lpstr>Expected utility theory</vt:lpstr>
      <vt:lpstr>Expected utility theory</vt:lpstr>
      <vt:lpstr>Expected utility theory</vt:lpstr>
      <vt:lpstr>Expected utility theory</vt:lpstr>
      <vt:lpstr>Expected utility theory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86</cp:revision>
  <dcterms:created xsi:type="dcterms:W3CDTF">2022-02-14T06:08:26Z</dcterms:created>
  <dcterms:modified xsi:type="dcterms:W3CDTF">2024-09-21T07:03:00Z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