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7" r:id="rId2"/>
    <p:sldId id="261" r:id="rId3"/>
    <p:sldId id="357" r:id="rId4"/>
    <p:sldId id="360" r:id="rId5"/>
    <p:sldId id="358" r:id="rId6"/>
    <p:sldId id="344" r:id="rId7"/>
    <p:sldId id="347" r:id="rId8"/>
    <p:sldId id="350" r:id="rId9"/>
    <p:sldId id="351" r:id="rId10"/>
    <p:sldId id="346" r:id="rId11"/>
    <p:sldId id="348" r:id="rId12"/>
    <p:sldId id="352" r:id="rId13"/>
    <p:sldId id="353" r:id="rId14"/>
    <p:sldId id="345" r:id="rId15"/>
    <p:sldId id="349" r:id="rId16"/>
    <p:sldId id="354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8"/>
    <p:restoredTop sz="97840"/>
  </p:normalViewPr>
  <p:slideViewPr>
    <p:cSldViewPr snapToGrid="0" snapToObjects="1">
      <p:cViewPr varScale="1">
        <p:scale>
          <a:sx n="106" d="100"/>
          <a:sy n="106" d="100"/>
        </p:scale>
        <p:origin x="192" y="56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62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Expected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0A6EB559-9C9F-53A5-47B2-8034D0E9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en-AU" sz="2800" dirty="0">
                <a:ea typeface="Verdana" pitchFamily="34" charset="0"/>
                <a:cs typeface="Verdana" pitchFamily="34" charset="0"/>
              </a:rPr>
              <a:t>Your chance of winning increases to 60%.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602E5D5-18B4-8A39-03B6-0A676F70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47915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Your chance of winning increases to 60%.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15528" b="-3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D189CE2E-CDE4-94B8-F92A-608476BE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78969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Your chance of winning increases to 60%.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=0.6 × 10+0.4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15528" b="-3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E01193AC-02C3-4248-20C9-D052434D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89208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Your chance of winning increases to 60%.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=0.6 × 10+0.4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=$2.80</m:t>
                      </m:r>
                    </m:oMath>
                  </m:oMathPara>
                </a14:m>
                <a:endParaRPr lang="en-AU" sz="2800" dirty="0"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15528" b="-3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CCA0862B-4AF2-E14A-FD76-A71AF7F5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84074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en-AU" sz="2800" dirty="0">
                <a:ea typeface="Verdana" pitchFamily="34" charset="0"/>
                <a:cs typeface="Verdana" pitchFamily="34" charset="0"/>
              </a:rPr>
              <a:t>You are offered a bet with a 50% bet chance of winning 50% of your wealth and a 50% of chance of losing 40% of your wealth.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83521BC-854B-7BFD-E83F-FE39A95F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487870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a bet with a 50% bet chance of winning 50% of your wealth and a 50% of chance of losing 40% of your wealth.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r="-1273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A373E062-DAED-E3D3-1F5B-2A85EDFE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47492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a bet with a 50% bet chance of winning 50% of your wealth and a 50% of chance of losing 40% of your wealth.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=0.5 × 0.5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𝑊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+0.5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−0.4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r="-1273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58E67EE-2C5A-E1E1-2CCF-5324380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41669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a bet with a 50% bet chance of winning 50% of your wealth and a 50% of chance of losing 40% of your wealth.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=0.5 × 0.5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𝑊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+0.5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−0.4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=0.05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𝑊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r="-1273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C8457A2A-62EE-0B4B-74E9-C873B483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4960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hand reaching for a coin&#10;&#10;Description automatically generated">
            <a:extLst>
              <a:ext uri="{FF2B5EF4-FFF2-40B4-BE49-F238E27FC236}">
                <a16:creationId xmlns:a16="http://schemas.microsoft.com/office/drawing/2014/main" id="{DEFF312E-A030-C28D-1992-4CB6076C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60B2DE22-658E-FC0D-66A3-DF3FCB97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86005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0B2DE22-658E-FC0D-66A3-DF3FCB97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66D8D4B-D24D-BFBF-6177-EEF882D8713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AU" sz="320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AU" sz="3200" dirty="0">
                    <a:ea typeface="Verdana" pitchFamily="34" charset="0"/>
                    <a:cs typeface="Verdana" pitchFamily="34" charset="0"/>
                  </a:rPr>
                  <a:t>: the probability-weighted sum of the potential outcomes</a:t>
                </a:r>
              </a:p>
              <a:p>
                <a:pPr algn="ctr"/>
                <a:endParaRPr lang="en-AU" sz="3200" dirty="0"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66D8D4B-D24D-BFBF-6177-EEF882D87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t="-18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96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0B2DE22-658E-FC0D-66A3-DF3FCB97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9224F-6627-FC7A-9B8E-38083AFBD17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651367"/>
          <a:ext cx="8128000" cy="2690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092226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94392295"/>
                    </a:ext>
                  </a:extLst>
                </a:gridCol>
              </a:tblGrid>
              <a:tr h="896823"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b="1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44116"/>
                  </a:ext>
                </a:extLst>
              </a:tr>
              <a:tr h="896823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50%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+$1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34927"/>
                  </a:ext>
                </a:extLst>
              </a:tr>
              <a:tr h="896823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-$1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54614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5FC7E-876E-ECDE-0492-66E85F9EB1A2}"/>
                  </a:ext>
                </a:extLst>
              </p:cNvPr>
              <p:cNvSpPr txBox="1"/>
              <p:nvPr/>
            </p:nvSpPr>
            <p:spPr>
              <a:xfrm>
                <a:off x="2902690" y="5206633"/>
                <a:ext cx="63866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1+0.5 × −1=0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5FC7E-876E-ECDE-0492-66E85F9EB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690" y="5206633"/>
                <a:ext cx="6386620" cy="646331"/>
              </a:xfrm>
              <a:prstGeom prst="rect">
                <a:avLst/>
              </a:prstGeom>
              <a:blipFill>
                <a:blip r:embed="rId2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29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3200" dirty="0">
                    <a:ea typeface="Verdana" pitchFamily="34" charset="0"/>
                    <a:cs typeface="Verdana" pitchFamily="34" charset="0"/>
                  </a:rPr>
                  <a:t>	</a:t>
                </a:r>
                <a:r>
                  <a:rPr lang="en-US" sz="3200" i="1" dirty="0">
                    <a:ea typeface="Verdana" pitchFamily="34" charset="0"/>
                    <a:cs typeface="Verdan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dirty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𝑋</m:t>
                        </m:r>
                      </m:e>
                    </m:d>
                    <m:r>
                      <a:rPr lang="en-US" sz="3200" i="1" dirty="0" smtClean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=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𝑝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1</m:t>
                        </m:r>
                      </m:sub>
                    </m:sSub>
                    <m:r>
                      <a:rPr lang="en-AU" sz="3200" i="1" dirty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𝑥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𝑝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+…+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𝑝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sSubPr>
                      <m:e>
                        <m:r>
                          <a:rPr lang="en-AU" sz="3200" i="1" dirty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𝑥</m:t>
                        </m:r>
                      </m:e>
                      <m:sub>
                        <m:r>
                          <a:rPr lang="en-AU" sz="3200" b="0" i="1" dirty="0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i="1" baseline="-25000" dirty="0">
                  <a:ea typeface="Verdana" pitchFamily="34" charset="0"/>
                  <a:cs typeface="Verdana" pitchFamily="34" charset="0"/>
                </a:endParaRP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3200" b="0" i="1" dirty="0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3200" b="0" i="1" dirty="0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3200" b="0" i="1" dirty="0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3200" b="0" i="1" dirty="0" smtClean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b="0" i="1" dirty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32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dirty="0" smtClean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i="1" baseline="-25000" dirty="0">
                  <a:ea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042" t="-14286" b="-189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0B2DE22-658E-FC0D-66A3-DF3FCB97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54647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rPr lang="en-AU" sz="2800" dirty="0">
                <a:ea typeface="Verdana" pitchFamily="34" charset="0"/>
                <a:cs typeface="Verdana" pitchFamily="34" charset="0"/>
              </a:rPr>
              <a:t>You are offered bet with a 50% chance of winning $10 and a 50% chance of losing $8.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B2A1003B-7BD7-4E17-E6CA-7F4536C7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39908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bet with a 50% chance of winning $10 and a 50% chance of losing $8.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85E6C415-B112-E9F4-6A4D-BD01F6D6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9110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bet with a 50% chance of winning $10 and a 50% chance of losing $8.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=0.5 × 10+0.5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09EE4023-C533-3E52-6DFF-2598723B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2330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AU" sz="2800" dirty="0">
                    <a:ea typeface="Verdana" pitchFamily="34" charset="0"/>
                    <a:cs typeface="Verdana" pitchFamily="34" charset="0"/>
                  </a:rPr>
                  <a:t>You are offered bet with a 50% chance of winning $10 and a 50% chance of losing $8.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=0.5 × 10+0.5 × </m:t>
                      </m:r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itchFamily="34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itchFamily="34" charset="0"/>
                        </a:rPr>
                        <m:t>          =$1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157" t="-5280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B68E88D4-5D55-B163-58DB-60165B50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value</a:t>
            </a:r>
          </a:p>
        </p:txBody>
      </p:sp>
    </p:spTree>
    <p:extLst>
      <p:ext uri="{BB962C8B-B14F-4D97-AF65-F5344CB8AC3E}">
        <p14:creationId xmlns:p14="http://schemas.microsoft.com/office/powerpoint/2010/main" val="102310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29828</TotalTime>
  <Words>432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Helvetica</vt:lpstr>
      <vt:lpstr>Verdana</vt:lpstr>
      <vt:lpstr>Office Theme</vt:lpstr>
      <vt:lpstr>PowerPoint Presentation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  <vt:lpstr>Expected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91</cp:revision>
  <dcterms:created xsi:type="dcterms:W3CDTF">2022-02-14T06:08:26Z</dcterms:created>
  <dcterms:modified xsi:type="dcterms:W3CDTF">2024-09-20T09:03:15Z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