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77" r:id="rId2"/>
    <p:sldId id="429" r:id="rId3"/>
    <p:sldId id="391" r:id="rId4"/>
    <p:sldId id="400" r:id="rId5"/>
    <p:sldId id="390" r:id="rId6"/>
    <p:sldId id="401" r:id="rId7"/>
    <p:sldId id="402" r:id="rId8"/>
    <p:sldId id="355" r:id="rId9"/>
    <p:sldId id="417" r:id="rId10"/>
    <p:sldId id="418" r:id="rId11"/>
    <p:sldId id="282" r:id="rId12"/>
    <p:sldId id="419" r:id="rId13"/>
    <p:sldId id="420" r:id="rId14"/>
    <p:sldId id="421" r:id="rId15"/>
    <p:sldId id="422" r:id="rId16"/>
    <p:sldId id="423" r:id="rId17"/>
    <p:sldId id="357" r:id="rId18"/>
    <p:sldId id="407" r:id="rId19"/>
    <p:sldId id="424" r:id="rId20"/>
    <p:sldId id="408" r:id="rId21"/>
    <p:sldId id="283" r:id="rId22"/>
    <p:sldId id="411" r:id="rId23"/>
    <p:sldId id="412" r:id="rId24"/>
    <p:sldId id="413" r:id="rId25"/>
    <p:sldId id="410" r:id="rId26"/>
    <p:sldId id="414" r:id="rId27"/>
    <p:sldId id="415" r:id="rId28"/>
    <p:sldId id="428" r:id="rId29"/>
    <p:sldId id="426" r:id="rId30"/>
    <p:sldId id="4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98"/>
    <p:restoredTop sz="97840"/>
  </p:normalViewPr>
  <p:slideViewPr>
    <p:cSldViewPr snapToGrid="0" snapToObjects="1">
      <p:cViewPr varScale="1">
        <p:scale>
          <a:sx n="116" d="100"/>
          <a:sy n="116" d="100"/>
        </p:scale>
        <p:origin x="208" y="448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23/9/2024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12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5798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8B5BF-36B4-153B-75FA-CEB1BE6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5469702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 expected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utility of this game </a:t>
                </a:r>
                <a14:m>
                  <m:oMath xmlns:m="http://schemas.openxmlformats.org/officeDocument/2006/math">
                    <m:r>
                      <a:rPr lang="en-AU" sz="2400" i="1" spc="-2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 equal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to:</a:t>
                </a:r>
                <a:endParaRPr lang="en-AU" sz="240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AU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6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6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    </a:t>
                </a:r>
                <a:r>
                  <a:rPr lang="en-AU" sz="1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Tail first                         Tail second                                    Tail third </a:t>
                </a:r>
                <a:endParaRPr lang="en-AU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+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AU" sz="20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4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4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                                   Tail fourth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AU" sz="20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5469702"/>
              </a:xfrm>
              <a:blipFill>
                <a:blip r:embed="rId2"/>
                <a:stretch>
                  <a:fillRect l="-926" t="-696" b="-236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3">
            <a:extLst>
              <a:ext uri="{FF2B5EF4-FFF2-40B4-BE49-F238E27FC236}">
                <a16:creationId xmlns:a16="http://schemas.microsoft.com/office/drawing/2014/main" id="{9C447B68-9C41-6755-7196-AEF9CFCB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ED7208D-3BAE-1128-FE19-77023C6F8855}"/>
              </a:ext>
            </a:extLst>
          </p:cNvPr>
          <p:cNvSpPr/>
          <p:nvPr/>
        </p:nvSpPr>
        <p:spPr>
          <a:xfrm rot="5400000">
            <a:off x="2891495" y="2205200"/>
            <a:ext cx="290186" cy="12420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9FF2BF4-AE33-AC5B-F05B-00DD50424401}"/>
              </a:ext>
            </a:extLst>
          </p:cNvPr>
          <p:cNvSpPr/>
          <p:nvPr/>
        </p:nvSpPr>
        <p:spPr>
          <a:xfrm rot="5400000">
            <a:off x="4803409" y="1849746"/>
            <a:ext cx="287764" cy="19553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B6FBACB-EA93-A4EF-4FDC-CAC84084B549}"/>
              </a:ext>
            </a:extLst>
          </p:cNvPr>
          <p:cNvSpPr/>
          <p:nvPr/>
        </p:nvSpPr>
        <p:spPr>
          <a:xfrm rot="5400000">
            <a:off x="7423089" y="1525063"/>
            <a:ext cx="287764" cy="259987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9C0EA12-7972-DEEE-8EB2-DEC459CDCA6C}"/>
              </a:ext>
            </a:extLst>
          </p:cNvPr>
          <p:cNvSpPr/>
          <p:nvPr/>
        </p:nvSpPr>
        <p:spPr>
          <a:xfrm rot="5400000">
            <a:off x="4693314" y="2624136"/>
            <a:ext cx="287764" cy="32934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2483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What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maximum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a risk neutral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𝑥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would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be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willing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pay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play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 the game?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They will be indifferent when:</a:t>
                </a:r>
                <a:endParaRPr lang="en-AU" sz="2400" spc="-2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9EED279C-5B4D-7C9C-487E-A963469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What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maximum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a risk neutral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𝑥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would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be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willing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pay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play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 the game?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They will be indifferent when:</a:t>
                </a:r>
                <a:endParaRPr lang="en-AU" sz="2400" spc="-2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+$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932" b="-254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9EED279C-5B4D-7C9C-487E-A963469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5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9970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What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maximum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a risk neutral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𝑥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would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be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willing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pay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play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 the game?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They will be indifferent when:</a:t>
                </a:r>
                <a:endParaRPr lang="en-AU" sz="2400" spc="-2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+$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997004"/>
              </a:xfrm>
              <a:blipFill>
                <a:blip r:embed="rId2"/>
                <a:stretch>
                  <a:fillRect l="-926" t="-761" b="-27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9EED279C-5B4D-7C9C-487E-A963469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1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What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maximum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a risk neutral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𝑥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would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be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willing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pay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play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 the game?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They will be indifferent when:</a:t>
                </a:r>
                <a:endParaRPr lang="en-AU" sz="2400" spc="-2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932" b="-11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9EED279C-5B4D-7C9C-487E-A963469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7"/>
                <a:ext cx="10957594" cy="4361573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What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maximum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a risk neutral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𝑥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would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be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willing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pay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play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 the game?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They will be indifferent when:</a:t>
                </a:r>
                <a:endParaRPr lang="en-AU" sz="2400" spc="-2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as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7"/>
                <a:ext cx="10957594" cy="4361573"/>
              </a:xfrm>
              <a:blipFill>
                <a:blip r:embed="rId2"/>
                <a:stretch>
                  <a:fillRect l="-926" t="-872" b="-34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9EED279C-5B4D-7C9C-487E-A963469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1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5469702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What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maximum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a risk neutral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i="1" spc="149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PMingLiU"/>
                      </a:rPr>
                      <m:t>𝑥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would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be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willing</a:t>
                </a:r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</a:t>
                </a:r>
                <a:r>
                  <a:rPr lang="en-AU" sz="2400" spc="1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pay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play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 the game?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They will be indifferent when:</a:t>
                </a:r>
                <a:endParaRPr lang="en-AU" sz="2400" spc="-2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as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nary>
                            <m:naryPr>
                              <m:chr m:val="∑"/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5469702"/>
              </a:xfrm>
              <a:blipFill>
                <a:blip r:embed="rId2"/>
                <a:stretch>
                  <a:fillRect l="-926" t="-696" b="-306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9EED279C-5B4D-7C9C-487E-A963469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9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6400" y="1389600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cs typeface="Arial"/>
                  </a:rPr>
                  <a:t>What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is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the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maximum</a:t>
                </a:r>
                <a:r>
                  <a:rPr lang="en-AU" sz="2400" spc="10" dirty="0"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a risk-averse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b="0" i="1" spc="149" dirty="0" smtClean="0">
                        <a:latin typeface="Cambria Math" panose="02040503050406030204" pitchFamily="18" charset="0"/>
                        <a:cs typeface="PMingLiU"/>
                      </a:rPr>
                      <m:t>𝑙𝑛</m:t>
                    </m:r>
                    <m:d>
                      <m:dPr>
                        <m:ctrlPr>
                          <a:rPr lang="en-AU" sz="2400" b="0" i="1" spc="149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pc="149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spc="-20" dirty="0">
                    <a:cs typeface="Arial"/>
                  </a:rPr>
                  <a:t> would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be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willing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to</a:t>
                </a:r>
                <a:r>
                  <a:rPr lang="en-AU" sz="2400" spc="10" dirty="0">
                    <a:cs typeface="Arial"/>
                  </a:rPr>
                  <a:t> </a:t>
                </a:r>
                <a:r>
                  <a:rPr lang="en-AU" sz="2400" spc="-20" dirty="0">
                    <a:cs typeface="Arial"/>
                  </a:rPr>
                  <a:t>pay </a:t>
                </a:r>
                <a:r>
                  <a:rPr lang="en-AU" sz="2400" spc="-10" dirty="0">
                    <a:cs typeface="Arial"/>
                  </a:rPr>
                  <a:t>to </a:t>
                </a:r>
                <a:r>
                  <a:rPr lang="en-AU" sz="2400" spc="-20" dirty="0">
                    <a:cs typeface="Arial"/>
                  </a:rPr>
                  <a:t>play</a:t>
                </a:r>
                <a:r>
                  <a:rPr lang="en-AU" sz="2400" spc="-10" dirty="0">
                    <a:cs typeface="Arial"/>
                  </a:rPr>
                  <a:t> the game? How does their wealth affect their willingness to pay?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cs typeface="Arial"/>
                  </a:rPr>
                  <a:t>They will be indifferent when:</a:t>
                </a:r>
                <a:endParaRPr lang="en-AU" sz="2400" spc="-20" dirty="0"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pc="-69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r>
                        <a:rPr lang="en-AU" sz="2400" i="1" spc="-218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d>
                        <m:dPr>
                          <m:ctrlPr>
                            <a:rPr lang="en-AU" sz="2400" i="1" spc="-218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pc="-218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 spc="149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=</m:t>
                      </m:r>
                      <m:r>
                        <a:rPr lang="en-AU" sz="2400" i="1" spc="149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spc="149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pc="149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i="1" spc="149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6400" y="1389600"/>
                <a:ext cx="10957594" cy="4081404"/>
              </a:xfrm>
              <a:blipFill>
                <a:blip r:embed="rId2"/>
                <a:stretch>
                  <a:fillRect l="-926" t="-932" r="-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A704C41D-58A5-5180-AF00-399CFED2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5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6400" y="1389600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cs typeface="Arial"/>
                  </a:rPr>
                  <a:t>What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is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the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maximum</a:t>
                </a:r>
                <a:r>
                  <a:rPr lang="en-AU" sz="2400" spc="10" dirty="0"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a risk-averse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b="0" i="1" spc="149" dirty="0" smtClean="0">
                        <a:latin typeface="Cambria Math" panose="02040503050406030204" pitchFamily="18" charset="0"/>
                        <a:cs typeface="PMingLiU"/>
                      </a:rPr>
                      <m:t>𝑙𝑛</m:t>
                    </m:r>
                    <m:d>
                      <m:dPr>
                        <m:ctrlPr>
                          <a:rPr lang="en-AU" sz="2400" b="0" i="1" spc="149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pc="149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spc="-20" dirty="0">
                    <a:cs typeface="Arial"/>
                  </a:rPr>
                  <a:t> would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be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willing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to</a:t>
                </a:r>
                <a:r>
                  <a:rPr lang="en-AU" sz="2400" spc="10" dirty="0">
                    <a:cs typeface="Arial"/>
                  </a:rPr>
                  <a:t> </a:t>
                </a:r>
                <a:r>
                  <a:rPr lang="en-AU" sz="2400" spc="-20" dirty="0">
                    <a:cs typeface="Arial"/>
                  </a:rPr>
                  <a:t>pay </a:t>
                </a:r>
                <a:r>
                  <a:rPr lang="en-AU" sz="2400" spc="-10" dirty="0">
                    <a:cs typeface="Arial"/>
                  </a:rPr>
                  <a:t>to </a:t>
                </a:r>
                <a:r>
                  <a:rPr lang="en-AU" sz="2400" spc="-20" dirty="0">
                    <a:cs typeface="Arial"/>
                  </a:rPr>
                  <a:t>play</a:t>
                </a:r>
                <a:r>
                  <a:rPr lang="en-AU" sz="2400" spc="-10" dirty="0">
                    <a:cs typeface="Arial"/>
                  </a:rPr>
                  <a:t> the game? How does their wealth affect their willingness to pay?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cs typeface="Arial"/>
                  </a:rPr>
                  <a:t>They will be indifferent when:</a:t>
                </a:r>
                <a:endParaRPr lang="en-AU" sz="2400" spc="-20" dirty="0"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pc="-69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r>
                        <a:rPr lang="en-AU" sz="2400" i="1" spc="-218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d>
                        <m:dPr>
                          <m:ctrlPr>
                            <a:rPr lang="en-AU" sz="2400" i="1" spc="-218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pc="-218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 spc="149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=</m:t>
                      </m:r>
                      <m:r>
                        <a:rPr lang="en-AU" sz="2400" i="1" spc="149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spc="149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pc="149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i="1" spc="149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+$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800" dirty="0"/>
              </a:p>
              <a:p>
                <a:endParaRPr lang="en-AU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i="1" spc="149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6400" y="1389600"/>
                <a:ext cx="10957594" cy="4081404"/>
              </a:xfrm>
              <a:blipFill>
                <a:blip r:embed="rId2"/>
                <a:stretch>
                  <a:fillRect l="-926" t="-932" r="-579" b="-254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A704C41D-58A5-5180-AF00-399CFED2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9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6400" y="1389600"/>
                <a:ext cx="10957594" cy="4879182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cs typeface="Arial"/>
                  </a:rPr>
                  <a:t>What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is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the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maximum</a:t>
                </a:r>
                <a:r>
                  <a:rPr lang="en-AU" sz="2400" spc="10" dirty="0"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a risk-averse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b="0" i="1" spc="149" dirty="0" smtClean="0">
                        <a:latin typeface="Cambria Math" panose="02040503050406030204" pitchFamily="18" charset="0"/>
                        <a:cs typeface="PMingLiU"/>
                      </a:rPr>
                      <m:t>𝑙𝑛</m:t>
                    </m:r>
                    <m:d>
                      <m:dPr>
                        <m:ctrlPr>
                          <a:rPr lang="en-AU" sz="2400" b="0" i="1" spc="149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pc="149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spc="-20" dirty="0">
                    <a:cs typeface="Arial"/>
                  </a:rPr>
                  <a:t> would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be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willing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to</a:t>
                </a:r>
                <a:r>
                  <a:rPr lang="en-AU" sz="2400" spc="10" dirty="0">
                    <a:cs typeface="Arial"/>
                  </a:rPr>
                  <a:t> </a:t>
                </a:r>
                <a:r>
                  <a:rPr lang="en-AU" sz="2400" spc="-20" dirty="0">
                    <a:cs typeface="Arial"/>
                  </a:rPr>
                  <a:t>pay </a:t>
                </a:r>
                <a:r>
                  <a:rPr lang="en-AU" sz="2400" spc="-10" dirty="0">
                    <a:cs typeface="Arial"/>
                  </a:rPr>
                  <a:t>to </a:t>
                </a:r>
                <a:r>
                  <a:rPr lang="en-AU" sz="2400" spc="-20" dirty="0">
                    <a:cs typeface="Arial"/>
                  </a:rPr>
                  <a:t>play</a:t>
                </a:r>
                <a:r>
                  <a:rPr lang="en-AU" sz="2400" spc="-10" dirty="0">
                    <a:cs typeface="Arial"/>
                  </a:rPr>
                  <a:t> the game? How does their wealth affect their willingness to pay?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cs typeface="Arial"/>
                  </a:rPr>
                  <a:t>They will be indifferent when:</a:t>
                </a:r>
                <a:endParaRPr lang="en-AU" sz="2400" spc="-20" dirty="0"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pc="-69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𝑈</m:t>
                      </m:r>
                      <m:r>
                        <a:rPr lang="en-AU" sz="2400" i="1" spc="-218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d>
                        <m:dPr>
                          <m:ctrlPr>
                            <a:rPr lang="en-AU" sz="2400" i="1" spc="-218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pc="-218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 spc="149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=</m:t>
                      </m:r>
                      <m:r>
                        <a:rPr lang="en-AU" sz="2400" i="1" spc="149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MingLiU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spc="149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pc="149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 spc="149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i="1" spc="149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+$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+$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i="1" spc="149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6400" y="1389600"/>
                <a:ext cx="10957594" cy="4879182"/>
              </a:xfrm>
              <a:blipFill>
                <a:blip r:embed="rId2"/>
                <a:stretch>
                  <a:fillRect l="-926" t="-779" r="-579" b="-2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A704C41D-58A5-5180-AF00-399CFED2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8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a person throwing money&#10;&#10;Description automatically generated">
            <a:extLst>
              <a:ext uri="{FF2B5EF4-FFF2-40B4-BE49-F238E27FC236}">
                <a16:creationId xmlns:a16="http://schemas.microsoft.com/office/drawing/2014/main" id="{80876EDD-B1A4-5A9E-785E-0799ECAA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6400" y="1389600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cs typeface="Arial"/>
                  </a:rPr>
                  <a:t>What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is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the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maximum</a:t>
                </a:r>
                <a:r>
                  <a:rPr lang="en-AU" sz="2400" spc="10" dirty="0">
                    <a:cs typeface="Arial"/>
                  </a:rPr>
                  <a:t> $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</m:oMath>
                </a14:m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a risk-averse player with </a:t>
                </a:r>
                <a14:m>
                  <m:oMath xmlns:m="http://schemas.openxmlformats.org/officeDocument/2006/math">
                    <m:r>
                      <a:rPr lang="en-AU" sz="2400" i="1" spc="-69" dirty="0">
                        <a:latin typeface="Cambria Math" panose="02040503050406030204" pitchFamily="18" charset="0"/>
                        <a:cs typeface="Georgia"/>
                      </a:rPr>
                      <m:t>𝑈</m:t>
                    </m:r>
                    <m:r>
                      <a:rPr lang="en-AU" sz="2400" i="1" spc="-218" dirty="0">
                        <a:latin typeface="Cambria Math" panose="02040503050406030204" pitchFamily="18" charset="0"/>
                        <a:cs typeface="Georgia"/>
                      </a:rPr>
                      <m:t> </m:t>
                    </m:r>
                    <m:d>
                      <m:dPr>
                        <m:ctrlPr>
                          <a:rPr lang="en-AU" sz="2400" i="1" spc="-218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spc="-218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spc="149" dirty="0">
                        <a:latin typeface="Cambria Math" panose="02040503050406030204" pitchFamily="18" charset="0"/>
                        <a:cs typeface="PMingLiU"/>
                      </a:rPr>
                      <m:t>=</m:t>
                    </m:r>
                    <m:r>
                      <a:rPr lang="en-AU" sz="2400" b="0" i="1" spc="149" dirty="0" smtClean="0">
                        <a:latin typeface="Cambria Math" panose="02040503050406030204" pitchFamily="18" charset="0"/>
                        <a:cs typeface="PMingLiU"/>
                      </a:rPr>
                      <m:t>𝑙𝑛</m:t>
                    </m:r>
                    <m:d>
                      <m:dPr>
                        <m:ctrlPr>
                          <a:rPr lang="en-AU" sz="2400" b="0" i="1" spc="149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pc="149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spc="-20" dirty="0">
                    <a:cs typeface="Arial"/>
                  </a:rPr>
                  <a:t> would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be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willing</a:t>
                </a:r>
                <a:r>
                  <a:rPr lang="en-AU" sz="2400" dirty="0">
                    <a:cs typeface="Arial"/>
                  </a:rPr>
                  <a:t> </a:t>
                </a:r>
                <a:r>
                  <a:rPr lang="en-AU" sz="2400" spc="-10" dirty="0">
                    <a:cs typeface="Arial"/>
                  </a:rPr>
                  <a:t>to</a:t>
                </a:r>
                <a:r>
                  <a:rPr lang="en-AU" sz="2400" spc="10" dirty="0">
                    <a:cs typeface="Arial"/>
                  </a:rPr>
                  <a:t> </a:t>
                </a:r>
                <a:r>
                  <a:rPr lang="en-AU" sz="2400" spc="-20" dirty="0">
                    <a:cs typeface="Arial"/>
                  </a:rPr>
                  <a:t>pay </a:t>
                </a:r>
                <a:r>
                  <a:rPr lang="en-AU" sz="2400" spc="-10" dirty="0">
                    <a:cs typeface="Arial"/>
                  </a:rPr>
                  <a:t>to </a:t>
                </a:r>
                <a:r>
                  <a:rPr lang="en-AU" sz="2400" spc="-20" dirty="0">
                    <a:cs typeface="Arial"/>
                  </a:rPr>
                  <a:t>play</a:t>
                </a:r>
                <a:r>
                  <a:rPr lang="en-AU" sz="2400" spc="-10" dirty="0">
                    <a:cs typeface="Arial"/>
                  </a:rPr>
                  <a:t> the game? How does their wealth affect their willingness to pay?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i="1" spc="149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6400" y="1389600"/>
                <a:ext cx="10957594" cy="4081404"/>
              </a:xfrm>
              <a:blipFill>
                <a:blip r:embed="rId2"/>
                <a:stretch>
                  <a:fillRect l="-926" t="-932" r="-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A704C41D-58A5-5180-AF00-399CFED2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C58C8F-B325-E98F-A023-0F6196C63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3003"/>
              </p:ext>
            </p:extLst>
          </p:nvPr>
        </p:nvGraphicFramePr>
        <p:xfrm>
          <a:off x="1628239" y="2952225"/>
          <a:ext cx="8128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2551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7186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/>
                        <a:t>Willing to 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0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$0.01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$2.01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0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$10.95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$1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$20.87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0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00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A2E51878-99DD-454C-A364-AF694103441F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sz="2400" dirty="0"/>
              <a:t>What is the </a:t>
            </a:r>
            <a:r>
              <a:rPr lang="en-AU" sz="2400" b="0" u="none" strike="noStrike" dirty="0">
                <a:solidFill>
                  <a:srgbClr val="000000"/>
                </a:solidFill>
                <a:effectLst/>
              </a:rPr>
              <a:t>the utility of a risk-averse player whose only asset is the opportunity to play this game?</a:t>
            </a:r>
            <a:endParaRPr lang="en-AU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r>
                  <a:rPr lang="en-AU" sz="2400" dirty="0"/>
                  <a:t>What is the </a:t>
                </a:r>
                <a:r>
                  <a:rPr lang="en-AU" sz="2400" b="0" u="none" strike="noStrike" dirty="0">
                    <a:solidFill>
                      <a:srgbClr val="000000"/>
                    </a:solidFill>
                    <a:effectLst/>
                  </a:rPr>
                  <a:t>the utility of a risk-averse player whose only asset is the opportunity to play this game?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5901" r="-11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56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r>
                  <a:rPr lang="en-AU" sz="2400" dirty="0"/>
                  <a:t>What is the </a:t>
                </a:r>
                <a:r>
                  <a:rPr lang="en-AU" sz="2400" b="0" u="none" strike="noStrike" dirty="0">
                    <a:solidFill>
                      <a:srgbClr val="000000"/>
                    </a:solidFill>
                    <a:effectLst/>
                  </a:rPr>
                  <a:t>the utility of a risk-averse player whose only asset is the opportunity to play this game?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5901" r="-1157" b="-248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8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997004"/>
              </a:xfrm>
            </p:spPr>
            <p:txBody>
              <a:bodyPr/>
              <a:lstStyle/>
              <a:p>
                <a:r>
                  <a:rPr lang="en-AU" sz="2400" dirty="0"/>
                  <a:t>What is the </a:t>
                </a:r>
                <a:r>
                  <a:rPr lang="en-AU" sz="2400" b="0" u="none" strike="noStrike" dirty="0">
                    <a:solidFill>
                      <a:srgbClr val="000000"/>
                    </a:solidFill>
                    <a:effectLst/>
                  </a:rPr>
                  <a:t>the utility of a risk-averse player whose only asset is the opportunity to play this game?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997004"/>
              </a:xfrm>
              <a:blipFill>
                <a:blip r:embed="rId2"/>
                <a:stretch>
                  <a:fillRect l="-926" t="-4822" r="-1157" b="-266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97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r>
                  <a:rPr lang="en-AU" sz="2400" dirty="0"/>
                  <a:t>What is the </a:t>
                </a:r>
                <a:r>
                  <a:rPr lang="en-AU" sz="2400" b="0" u="none" strike="noStrike" dirty="0">
                    <a:solidFill>
                      <a:srgbClr val="000000"/>
                    </a:solidFill>
                    <a:effectLst/>
                  </a:rPr>
                  <a:t>the utility of a risk-averse player whose only asset is the opportunity to play this game?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5901" r="-11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1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r>
                  <a:rPr lang="en-AU" sz="2400" dirty="0"/>
                  <a:t>What is the </a:t>
                </a:r>
                <a:r>
                  <a:rPr lang="en-AU" sz="2400" b="0" u="none" strike="noStrike" dirty="0">
                    <a:solidFill>
                      <a:srgbClr val="000000"/>
                    </a:solidFill>
                    <a:effectLst/>
                  </a:rPr>
                  <a:t>the utility of a risk-averse player whose only asset is the opportunity to play this game?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5901" r="-11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4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r>
                  <a:rPr lang="en-AU" sz="2400" dirty="0"/>
                  <a:t>What is the </a:t>
                </a:r>
                <a:r>
                  <a:rPr lang="en-AU" sz="2400" b="0" u="none" strike="noStrike" dirty="0">
                    <a:solidFill>
                      <a:srgbClr val="000000"/>
                    </a:solidFill>
                    <a:effectLst/>
                  </a:rPr>
                  <a:t>the utility of a risk-averse player whose only asset is the opportunity to play this game?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5901" r="-11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47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880484"/>
              </a:xfrm>
            </p:spPr>
            <p:txBody>
              <a:bodyPr/>
              <a:lstStyle/>
              <a:p>
                <a:r>
                  <a:rPr lang="en-AU" sz="2400" dirty="0"/>
                  <a:t>What is the </a:t>
                </a:r>
                <a:r>
                  <a:rPr lang="en-AU" sz="2400" b="0" u="none" strike="noStrike" dirty="0">
                    <a:solidFill>
                      <a:srgbClr val="000000"/>
                    </a:solidFill>
                    <a:effectLst/>
                  </a:rPr>
                  <a:t>the utility of a risk-averse player whose only asset is the opportunity to play this game?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2400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880484"/>
              </a:xfrm>
              <a:blipFill>
                <a:blip r:embed="rId2"/>
                <a:stretch>
                  <a:fillRect l="-926" t="-4935" r="-11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11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r>
                  <a:rPr lang="en-AU" sz="2400" dirty="0">
                    <a:effectLst/>
                  </a:rPr>
                  <a:t>We can calculate what wealth is equivalent to this expected utility.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371D598-DD38-FB84-B94E-6D5CD29A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2A346-91E0-B7D3-DD99-19344D8C4270}"/>
              </a:ext>
            </a:extLst>
          </p:cNvPr>
          <p:cNvSpPr txBox="1"/>
          <p:nvPr/>
        </p:nvSpPr>
        <p:spPr>
          <a:xfrm>
            <a:off x="1776820" y="1956866"/>
            <a:ext cx="8028725" cy="2707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1111" marR="89345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Arial"/>
              </a:rPr>
              <a:t>Tail on the 1</a:t>
            </a:r>
            <a:r>
              <a:rPr lang="en-AU" sz="2400" baseline="30000" dirty="0">
                <a:solidFill>
                  <a:schemeClr val="tx1"/>
                </a:solidFill>
                <a:cs typeface="Arial"/>
              </a:rPr>
              <a:t>st</a:t>
            </a:r>
            <a:r>
              <a:rPr lang="en-AU" sz="2400" dirty="0">
                <a:solidFill>
                  <a:schemeClr val="tx1"/>
                </a:solidFill>
                <a:cs typeface="Arial"/>
              </a:rPr>
              <a:t> flip:		$2</a:t>
            </a:r>
          </a:p>
          <a:p>
            <a:pPr marL="481111" marR="89345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Arial"/>
              </a:rPr>
              <a:t>Tail on the 2</a:t>
            </a:r>
            <a:r>
              <a:rPr lang="en-AU" sz="2400" baseline="30000" dirty="0">
                <a:solidFill>
                  <a:schemeClr val="tx1"/>
                </a:solidFill>
                <a:cs typeface="Arial"/>
              </a:rPr>
              <a:t>nd</a:t>
            </a:r>
            <a:r>
              <a:rPr lang="en-AU" sz="2400" dirty="0">
                <a:solidFill>
                  <a:schemeClr val="tx1"/>
                </a:solidFill>
                <a:cs typeface="Arial"/>
              </a:rPr>
              <a:t> flip: 		$4</a:t>
            </a:r>
          </a:p>
          <a:p>
            <a:pPr marL="481111" marR="89345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Arial"/>
              </a:rPr>
              <a:t>Tail on the 3</a:t>
            </a:r>
            <a:r>
              <a:rPr lang="en-AU" sz="2400" baseline="30000" dirty="0">
                <a:solidFill>
                  <a:schemeClr val="tx1"/>
                </a:solidFill>
                <a:cs typeface="Arial"/>
              </a:rPr>
              <a:t>rd</a:t>
            </a:r>
            <a:r>
              <a:rPr lang="en-AU" sz="2400" dirty="0">
                <a:solidFill>
                  <a:schemeClr val="tx1"/>
                </a:solidFill>
                <a:cs typeface="Arial"/>
              </a:rPr>
              <a:t> flip: 		$8</a:t>
            </a:r>
          </a:p>
          <a:p>
            <a:pPr marL="481111" marR="89345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solidFill>
                  <a:schemeClr val="tx1"/>
                </a:solidFill>
                <a:cs typeface="Arial"/>
              </a:rPr>
              <a:t>Tail on the 4</a:t>
            </a:r>
            <a:r>
              <a:rPr lang="en-AU" sz="2400" baseline="30000" dirty="0">
                <a:solidFill>
                  <a:schemeClr val="tx1"/>
                </a:solidFill>
                <a:cs typeface="Arial"/>
              </a:rPr>
              <a:t>th</a:t>
            </a:r>
            <a:r>
              <a:rPr lang="en-AU" sz="2400" dirty="0">
                <a:solidFill>
                  <a:schemeClr val="tx1"/>
                </a:solidFill>
                <a:cs typeface="Arial"/>
              </a:rPr>
              <a:t> flip:		$16</a:t>
            </a:r>
          </a:p>
          <a:p>
            <a:pPr marL="481111" marR="89345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2400" dirty="0">
                <a:cs typeface="Arial"/>
              </a:rPr>
              <a:t>And so on.</a:t>
            </a:r>
            <a:endParaRPr lang="en-AU" sz="24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412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r>
                  <a:rPr lang="en-AU" sz="2400" dirty="0">
                    <a:effectLst/>
                  </a:rPr>
                  <a:t>We can calculate what wealth is equivalent to this expected utility.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AU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8" name="Text Placeholder 47">
                <a:extLst>
                  <a:ext uri="{FF2B5EF4-FFF2-40B4-BE49-F238E27FC236}">
                    <a16:creationId xmlns:a16="http://schemas.microsoft.com/office/drawing/2014/main" id="{A2E51878-99DD-454C-A364-AF6941034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162BE8D7-E878-641D-87B7-3C4C467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 expected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value of this game </a:t>
                </a:r>
                <a14:m>
                  <m:oMath xmlns:m="http://schemas.openxmlformats.org/officeDocument/2006/math">
                    <m:r>
                      <a:rPr lang="en-AU" sz="2400" i="1" spc="-2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 equal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to:</a:t>
                </a:r>
                <a:endParaRPr lang="en-AU" sz="240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16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Tail first         Tail second                    Tail third                                Tail fourth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  <a:blipFill>
                <a:blip r:embed="rId2"/>
                <a:stretch>
                  <a:fillRect l="-810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3139BED7-75FD-994B-8B62-B41BA57852B1}"/>
              </a:ext>
            </a:extLst>
          </p:cNvPr>
          <p:cNvSpPr/>
          <p:nvPr/>
        </p:nvSpPr>
        <p:spPr>
          <a:xfrm rot="5400000">
            <a:off x="2363917" y="2625438"/>
            <a:ext cx="292609" cy="6599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5688F36-99A1-2E42-B402-4207A8BF878F}"/>
              </a:ext>
            </a:extLst>
          </p:cNvPr>
          <p:cNvSpPr/>
          <p:nvPr/>
        </p:nvSpPr>
        <p:spPr>
          <a:xfrm rot="5400000">
            <a:off x="3770702" y="2278949"/>
            <a:ext cx="310481" cy="13350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522E868-3316-C041-8831-7C0C5A902872}"/>
              </a:ext>
            </a:extLst>
          </p:cNvPr>
          <p:cNvSpPr/>
          <p:nvPr/>
        </p:nvSpPr>
        <p:spPr>
          <a:xfrm rot="5400000">
            <a:off x="5841956" y="2002856"/>
            <a:ext cx="310481" cy="19155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BA2AB56-0305-86F1-8BBF-0CC19C8B3504}"/>
              </a:ext>
            </a:extLst>
          </p:cNvPr>
          <p:cNvSpPr/>
          <p:nvPr/>
        </p:nvSpPr>
        <p:spPr>
          <a:xfrm rot="5400000">
            <a:off x="8494543" y="1598686"/>
            <a:ext cx="310482" cy="272390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371D598-DD38-FB84-B94E-6D5CD29A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4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 expected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value of this game </a:t>
                </a:r>
                <a14:m>
                  <m:oMath xmlns:m="http://schemas.openxmlformats.org/officeDocument/2006/math">
                    <m:r>
                      <a:rPr lang="en-AU" sz="2400" i="1" spc="-2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 equal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to:</a:t>
                </a:r>
                <a:endParaRPr lang="en-AU" sz="240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16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Tail first         Tail second                    Tail third                                Tail fourth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2400" b="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+1+1+1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...</m:t>
                    </m:r>
                  </m:oMath>
                </a14:m>
                <a:endParaRPr lang="en-AU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  <a:blipFill>
                <a:blip r:embed="rId2"/>
                <a:stretch>
                  <a:fillRect l="-810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3139BED7-75FD-994B-8B62-B41BA57852B1}"/>
              </a:ext>
            </a:extLst>
          </p:cNvPr>
          <p:cNvSpPr/>
          <p:nvPr/>
        </p:nvSpPr>
        <p:spPr>
          <a:xfrm rot="5400000">
            <a:off x="2363917" y="2625438"/>
            <a:ext cx="292609" cy="6599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5688F36-99A1-2E42-B402-4207A8BF878F}"/>
              </a:ext>
            </a:extLst>
          </p:cNvPr>
          <p:cNvSpPr/>
          <p:nvPr/>
        </p:nvSpPr>
        <p:spPr>
          <a:xfrm rot="5400000">
            <a:off x="3770702" y="2278949"/>
            <a:ext cx="310481" cy="13350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522E868-3316-C041-8831-7C0C5A902872}"/>
              </a:ext>
            </a:extLst>
          </p:cNvPr>
          <p:cNvSpPr/>
          <p:nvPr/>
        </p:nvSpPr>
        <p:spPr>
          <a:xfrm rot="5400000">
            <a:off x="5841956" y="2002856"/>
            <a:ext cx="310481" cy="19155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BA2AB56-0305-86F1-8BBF-0CC19C8B3504}"/>
              </a:ext>
            </a:extLst>
          </p:cNvPr>
          <p:cNvSpPr/>
          <p:nvPr/>
        </p:nvSpPr>
        <p:spPr>
          <a:xfrm rot="5400000">
            <a:off x="8494543" y="1598686"/>
            <a:ext cx="310482" cy="272390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371D598-DD38-FB84-B94E-6D5CD29A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3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 expected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value of this game </a:t>
                </a:r>
                <a14:m>
                  <m:oMath xmlns:m="http://schemas.openxmlformats.org/officeDocument/2006/math">
                    <m:r>
                      <a:rPr lang="en-AU" sz="2400" i="1" spc="-2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 equal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to:</a:t>
                </a:r>
                <a:endParaRPr lang="en-AU" sz="240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16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Tail first         Tail second                    Tail third                                Tail fourth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2400" b="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+1+1+1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...</m:t>
                    </m:r>
                  </m:oMath>
                </a14:m>
                <a:endParaRPr lang="en-AU" sz="2400" i="1" dirty="0">
                  <a:solidFill>
                    <a:schemeClr val="tx1"/>
                  </a:solidFill>
                  <a:latin typeface="+mj-lt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nary>
                        <m:naryPr>
                          <m:chr m:val="∑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  <a:blipFill>
                <a:blip r:embed="rId2"/>
                <a:stretch>
                  <a:fillRect l="-810" t="-932" b="-400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3139BED7-75FD-994B-8B62-B41BA57852B1}"/>
              </a:ext>
            </a:extLst>
          </p:cNvPr>
          <p:cNvSpPr/>
          <p:nvPr/>
        </p:nvSpPr>
        <p:spPr>
          <a:xfrm rot="5400000">
            <a:off x="2363917" y="2625438"/>
            <a:ext cx="292609" cy="6599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5688F36-99A1-2E42-B402-4207A8BF878F}"/>
              </a:ext>
            </a:extLst>
          </p:cNvPr>
          <p:cNvSpPr/>
          <p:nvPr/>
        </p:nvSpPr>
        <p:spPr>
          <a:xfrm rot="5400000">
            <a:off x="3770702" y="2278949"/>
            <a:ext cx="310481" cy="13350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522E868-3316-C041-8831-7C0C5A902872}"/>
              </a:ext>
            </a:extLst>
          </p:cNvPr>
          <p:cNvSpPr/>
          <p:nvPr/>
        </p:nvSpPr>
        <p:spPr>
          <a:xfrm rot="5400000">
            <a:off x="5841956" y="2002856"/>
            <a:ext cx="310481" cy="19155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BA2AB56-0305-86F1-8BBF-0CC19C8B3504}"/>
              </a:ext>
            </a:extLst>
          </p:cNvPr>
          <p:cNvSpPr/>
          <p:nvPr/>
        </p:nvSpPr>
        <p:spPr>
          <a:xfrm rot="5400000">
            <a:off x="8494543" y="1598686"/>
            <a:ext cx="310482" cy="272390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371D598-DD38-FB84-B94E-6D5CD29A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08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17203" y="1388297"/>
                <a:ext cx="10957594" cy="4733533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 expected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value of this game </a:t>
                </a:r>
                <a14:m>
                  <m:oMath xmlns:m="http://schemas.openxmlformats.org/officeDocument/2006/math">
                    <m:r>
                      <a:rPr lang="en-AU" sz="2400" i="1" spc="-2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 equal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to:</a:t>
                </a:r>
                <a:endParaRPr lang="en-AU" sz="240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16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Tail first         Tail second                    Tail third                                Tail fourth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2400" b="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+1+1+1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...</m:t>
                    </m:r>
                  </m:oMath>
                </a14:m>
                <a:endParaRPr lang="en-AU" sz="2400" i="1" dirty="0">
                  <a:solidFill>
                    <a:schemeClr val="tx1"/>
                  </a:solidFill>
                  <a:latin typeface="+mj-lt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nary>
                        <m:naryPr>
                          <m:chr m:val="∑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2400" b="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AU" sz="2400" i="1" dirty="0">
                  <a:solidFill>
                    <a:schemeClr val="tx1"/>
                  </a:solidFill>
                  <a:latin typeface="+mj-lt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17203" y="1388297"/>
                <a:ext cx="10957594" cy="4733533"/>
              </a:xfrm>
              <a:blipFill>
                <a:blip r:embed="rId2"/>
                <a:stretch>
                  <a:fillRect l="-810" t="-804" b="-209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3139BED7-75FD-994B-8B62-B41BA57852B1}"/>
              </a:ext>
            </a:extLst>
          </p:cNvPr>
          <p:cNvSpPr/>
          <p:nvPr/>
        </p:nvSpPr>
        <p:spPr>
          <a:xfrm rot="5400000">
            <a:off x="2363917" y="2625438"/>
            <a:ext cx="292609" cy="6599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5688F36-99A1-2E42-B402-4207A8BF878F}"/>
              </a:ext>
            </a:extLst>
          </p:cNvPr>
          <p:cNvSpPr/>
          <p:nvPr/>
        </p:nvSpPr>
        <p:spPr>
          <a:xfrm rot="5400000">
            <a:off x="3770702" y="2278949"/>
            <a:ext cx="310481" cy="13350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522E868-3316-C041-8831-7C0C5A902872}"/>
              </a:ext>
            </a:extLst>
          </p:cNvPr>
          <p:cNvSpPr/>
          <p:nvPr/>
        </p:nvSpPr>
        <p:spPr>
          <a:xfrm rot="5400000">
            <a:off x="5841956" y="2002856"/>
            <a:ext cx="310481" cy="19155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BA2AB56-0305-86F1-8BBF-0CC19C8B3504}"/>
              </a:ext>
            </a:extLst>
          </p:cNvPr>
          <p:cNvSpPr/>
          <p:nvPr/>
        </p:nvSpPr>
        <p:spPr>
          <a:xfrm rot="5400000">
            <a:off x="8494543" y="1598686"/>
            <a:ext cx="310482" cy="272390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371D598-DD38-FB84-B94E-6D5CD29A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 expected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utility of this game </a:t>
                </a:r>
                <a14:m>
                  <m:oMath xmlns:m="http://schemas.openxmlformats.org/officeDocument/2006/math">
                    <m:r>
                      <a:rPr lang="en-AU" sz="2400" i="1" spc="-2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 equal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to:</a:t>
                </a:r>
                <a:endParaRPr lang="en-AU" sz="240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AU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6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6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    </a:t>
                </a:r>
                <a:r>
                  <a:rPr lang="en-AU" sz="1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Tail first                         Tail second                                    Tail third </a:t>
                </a:r>
                <a:endParaRPr lang="en-AU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+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AU" sz="20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4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4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                                   Tail fourth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14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3">
            <a:extLst>
              <a:ext uri="{FF2B5EF4-FFF2-40B4-BE49-F238E27FC236}">
                <a16:creationId xmlns:a16="http://schemas.microsoft.com/office/drawing/2014/main" id="{9C447B68-9C41-6755-7196-AEF9CFCB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283394E-D81A-88ED-5064-0217A075CADD}"/>
              </a:ext>
            </a:extLst>
          </p:cNvPr>
          <p:cNvSpPr/>
          <p:nvPr/>
        </p:nvSpPr>
        <p:spPr>
          <a:xfrm rot="5400000">
            <a:off x="2891495" y="2205200"/>
            <a:ext cx="290186" cy="12420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881CD7E-E847-A21C-7A60-B0D6465EC519}"/>
              </a:ext>
            </a:extLst>
          </p:cNvPr>
          <p:cNvSpPr/>
          <p:nvPr/>
        </p:nvSpPr>
        <p:spPr>
          <a:xfrm rot="5400000">
            <a:off x="4803409" y="1849746"/>
            <a:ext cx="287764" cy="19553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45C4771-F498-C607-B49A-C0A12D7EFCF6}"/>
              </a:ext>
            </a:extLst>
          </p:cNvPr>
          <p:cNvSpPr/>
          <p:nvPr/>
        </p:nvSpPr>
        <p:spPr>
          <a:xfrm rot="5400000">
            <a:off x="7423089" y="1525063"/>
            <a:ext cx="287764" cy="259987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90CA29F-F943-4FF9-257D-2EDB8BDEEC61}"/>
              </a:ext>
            </a:extLst>
          </p:cNvPr>
          <p:cNvSpPr/>
          <p:nvPr/>
        </p:nvSpPr>
        <p:spPr>
          <a:xfrm rot="5400000">
            <a:off x="4693314" y="2624136"/>
            <a:ext cx="287764" cy="32934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5007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7"/>
                <a:ext cx="10957594" cy="4656041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The expected 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utility of this game </a:t>
                </a:r>
                <a14:m>
                  <m:oMath xmlns:m="http://schemas.openxmlformats.org/officeDocument/2006/math">
                    <m:r>
                      <a:rPr lang="en-AU" sz="2400" i="1" spc="-2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is equal</a:t>
                </a:r>
                <a:r>
                  <a:rPr lang="en-AU" sz="2400" spc="-2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AU" sz="2400" spc="-10" dirty="0">
                    <a:solidFill>
                      <a:schemeClr val="tx1"/>
                    </a:solidFill>
                    <a:cs typeface="Arial"/>
                  </a:rPr>
                  <a:t>to:</a:t>
                </a:r>
                <a:endParaRPr lang="en-AU" sz="2400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A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</m:t>
                          </m:r>
                        </m:e>
                      </m:d>
                    </m:oMath>
                  </m:oMathPara>
                </a14:m>
                <a:endParaRPr lang="en-AU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6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    </a:t>
                </a:r>
                <a:r>
                  <a:rPr lang="en-AU" sz="14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Tail first                         Tail second                                    Tail third </a:t>
                </a:r>
                <a:endParaRPr lang="en-AU" sz="1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e>
                      </m:d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AU" sz="20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br>
                  <a:rPr lang="en-AU" sz="14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AU" sz="1400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                                   Tail fourth</a:t>
                </a:r>
              </a:p>
              <a:p>
                <a:pPr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b="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 Placeholder 33">
                <a:extLst>
                  <a:ext uri="{FF2B5EF4-FFF2-40B4-BE49-F238E27FC236}">
                    <a16:creationId xmlns:a16="http://schemas.microsoft.com/office/drawing/2014/main" id="{6BA4B3E0-C0AF-7B43-9CE7-98B58FA79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7"/>
                <a:ext cx="10957594" cy="4656041"/>
              </a:xfrm>
              <a:blipFill>
                <a:blip r:embed="rId2"/>
                <a:stretch>
                  <a:fillRect l="-926" t="-8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3139BED7-75FD-994B-8B62-B41BA57852B1}"/>
              </a:ext>
            </a:extLst>
          </p:cNvPr>
          <p:cNvSpPr/>
          <p:nvPr/>
        </p:nvSpPr>
        <p:spPr>
          <a:xfrm rot="5400000">
            <a:off x="2891495" y="2205200"/>
            <a:ext cx="290186" cy="124202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5688F36-99A1-2E42-B402-4207A8BF878F}"/>
              </a:ext>
            </a:extLst>
          </p:cNvPr>
          <p:cNvSpPr/>
          <p:nvPr/>
        </p:nvSpPr>
        <p:spPr>
          <a:xfrm rot="5400000">
            <a:off x="4803409" y="1849746"/>
            <a:ext cx="287764" cy="19553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E522E868-3316-C041-8831-7C0C5A902872}"/>
              </a:ext>
            </a:extLst>
          </p:cNvPr>
          <p:cNvSpPr/>
          <p:nvPr/>
        </p:nvSpPr>
        <p:spPr>
          <a:xfrm rot="5400000">
            <a:off x="7423089" y="1525063"/>
            <a:ext cx="287764" cy="259987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CD12D2F-09C3-12E5-BF54-2494FD804293}"/>
              </a:ext>
            </a:extLst>
          </p:cNvPr>
          <p:cNvSpPr/>
          <p:nvPr/>
        </p:nvSpPr>
        <p:spPr>
          <a:xfrm rot="5400000">
            <a:off x="4693314" y="2624136"/>
            <a:ext cx="287764" cy="32934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C447B68-9C41-6755-7196-AEF9CFCB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 St. Petersburg game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9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20887</TotalTime>
  <Words>1314</Words>
  <Application>Microsoft Macintosh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Helvetica</vt:lpstr>
      <vt:lpstr>Verdana</vt:lpstr>
      <vt:lpstr>Office Theme</vt:lpstr>
      <vt:lpstr>PowerPoint Presentation</vt:lpstr>
      <vt:lpstr>PowerPoint Presentation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  <vt:lpstr>The St. Petersburg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94</cp:revision>
  <dcterms:created xsi:type="dcterms:W3CDTF">2022-02-14T06:08:26Z</dcterms:created>
  <dcterms:modified xsi:type="dcterms:W3CDTF">2024-09-23T04:55:38Z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