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342" r:id="rId3"/>
    <p:sldId id="347" r:id="rId4"/>
    <p:sldId id="271" r:id="rId5"/>
    <p:sldId id="349" r:id="rId6"/>
    <p:sldId id="353" r:id="rId7"/>
    <p:sldId id="354" r:id="rId8"/>
    <p:sldId id="351" r:id="rId9"/>
    <p:sldId id="348" r:id="rId10"/>
    <p:sldId id="355" r:id="rId11"/>
    <p:sldId id="352" r:id="rId12"/>
    <p:sldId id="350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43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08" y="3320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18/4/2023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2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Loss aversion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 × 5 </m:t>
                      </m:r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AU" sz="28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b="-7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7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D7401-687C-8A45-94E8-CD6251015DC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sz="2800" dirty="0"/>
              <a:t>Bruce is not given a mug, but rather an opportunity to purchase a mug. How much would Bruce be willing to pay for the mug?</a:t>
            </a:r>
          </a:p>
        </p:txBody>
      </p:sp>
    </p:spTree>
    <p:extLst>
      <p:ext uri="{BB962C8B-B14F-4D97-AF65-F5344CB8AC3E}">
        <p14:creationId xmlns:p14="http://schemas.microsoft.com/office/powerpoint/2010/main" val="10031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8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5∗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−5∗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BDE84893-F4F9-18E3-07CC-7E90EAFED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10067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BDE84893-F4F9-18E3-07CC-7E90EAFED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l="-926" t="-174194" b="-2623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F4BB13B-396E-F6F6-9344-BA6C4DAC5C8D}"/>
              </a:ext>
            </a:extLst>
          </p:cNvPr>
          <p:cNvSpPr txBox="1"/>
          <p:nvPr/>
        </p:nvSpPr>
        <p:spPr>
          <a:xfrm>
            <a:off x="1287227" y="1662545"/>
            <a:ext cx="3986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Loss aversion</a:t>
            </a:r>
          </a:p>
        </p:txBody>
      </p:sp>
    </p:spTree>
    <p:extLst>
      <p:ext uri="{BB962C8B-B14F-4D97-AF65-F5344CB8AC3E}">
        <p14:creationId xmlns:p14="http://schemas.microsoft.com/office/powerpoint/2010/main" val="412258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58F0F2-C30D-4382-31CA-48472F5A6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D7401-687C-8A45-94E8-CD6251015DC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427660" y="1388298"/>
            <a:ext cx="5157787" cy="4081404"/>
          </a:xfrm>
        </p:spPr>
        <p:txBody>
          <a:bodyPr/>
          <a:lstStyle/>
          <a:p>
            <a:pPr marR="10067">
              <a:buClr>
                <a:srgbClr val="0000FF"/>
              </a:buClr>
              <a:tabLst>
                <a:tab pos="269293" algn="l"/>
              </a:tabLst>
            </a:pPr>
            <a:r>
              <a:rPr lang="en-AU" sz="2800" dirty="0"/>
              <a:t>Willingness to accept: $5.75</a:t>
            </a:r>
          </a:p>
          <a:p>
            <a:pPr marR="10067">
              <a:buClr>
                <a:srgbClr val="0000FF"/>
              </a:buClr>
              <a:tabLst>
                <a:tab pos="269293" algn="l"/>
              </a:tabLst>
            </a:pPr>
            <a:r>
              <a:rPr lang="en-AU" sz="2800" dirty="0"/>
              <a:t> </a:t>
            </a:r>
          </a:p>
          <a:p>
            <a:pPr marR="10067">
              <a:buClr>
                <a:srgbClr val="0000FF"/>
              </a:buClr>
              <a:tabLst>
                <a:tab pos="269293" algn="l"/>
              </a:tabLst>
            </a:pPr>
            <a:r>
              <a:rPr lang="en-AU" sz="2800" dirty="0"/>
              <a:t>Willingness to pay: $2.25</a:t>
            </a:r>
          </a:p>
        </p:txBody>
      </p:sp>
      <p:pic>
        <p:nvPicPr>
          <p:cNvPr id="4" name="Picture 3" descr="A picture containing mug, glass, linedrawing, porcelain&#10;&#10;Description automatically generated">
            <a:extLst>
              <a:ext uri="{FF2B5EF4-FFF2-40B4-BE49-F238E27FC236}">
                <a16:creationId xmlns:a16="http://schemas.microsoft.com/office/drawing/2014/main" id="{67503AA9-A51E-E596-3DE3-C461A7C11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5"/>
          <a:stretch/>
        </p:blipFill>
        <p:spPr>
          <a:xfrm>
            <a:off x="781050" y="1388299"/>
            <a:ext cx="5157787" cy="4955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R="10067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0311"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20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R="10067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26929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8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926" t="-50311" b="-4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55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1−5 × 2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=−10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5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D7401-687C-8A45-94E8-CD6251015DC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sz="2800" dirty="0"/>
              <a:t>Bruce is given a mug. Bruce’s reference point adapts such that he considers the mug his. How much would Bruce need to be paid to give up the mug?</a:t>
            </a:r>
          </a:p>
        </p:txBody>
      </p:sp>
    </p:spTree>
    <p:extLst>
      <p:ext uri="{BB962C8B-B14F-4D97-AF65-F5344CB8AC3E}">
        <p14:creationId xmlns:p14="http://schemas.microsoft.com/office/powerpoint/2010/main" val="45579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39D7401-687C-8A45-94E8-CD6251015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4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13218</TotalTime>
  <Words>207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51</cp:revision>
  <dcterms:created xsi:type="dcterms:W3CDTF">2022-02-14T06:08:26Z</dcterms:created>
  <dcterms:modified xsi:type="dcterms:W3CDTF">2023-04-18T09:55:47Z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