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7" r:id="rId2"/>
    <p:sldId id="274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824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16" y="32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4/18/23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E1ED748-4D69-8E47-8745-96A1DB414755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1711104"/>
            <a:ext cx="10483912" cy="5146896"/>
          </a:xfrm>
        </p:spPr>
        <p:txBody>
          <a:bodyPr anchor="b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69145" y="2674620"/>
            <a:ext cx="6522855" cy="1000635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57570" y="3943226"/>
            <a:ext cx="6534430" cy="1190089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279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2481040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D4D88D99-EB51-FD47-95CE-4A69A947C0B4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31008" y="1271452"/>
            <a:ext cx="5226518" cy="5033558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313907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435921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1156811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C6F0645-197D-B84F-B675-88DE6BD5597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2" y="2291617"/>
            <a:ext cx="3550507" cy="230751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2089539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3362941"/>
            <a:ext cx="5670619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Intro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1F13B9-1247-F34B-A392-F9E28C093B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70302" y="2291617"/>
            <a:ext cx="1684454" cy="22946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B89A93-1F8F-3447-A5DD-76B2726A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8530" y="0"/>
            <a:ext cx="710973" cy="22916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93C822-ADCD-2D46-9609-52E133B6AA8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766376" y="4586288"/>
            <a:ext cx="1407458" cy="226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53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8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58146" y="973433"/>
            <a:ext cx="5670619" cy="1220142"/>
          </a:xfrm>
        </p:spPr>
        <p:txBody>
          <a:bodyPr anchor="b">
            <a:noAutofit/>
          </a:bodyPr>
          <a:lstStyle>
            <a:lvl1pPr algn="l">
              <a:defRPr lang="en-AU" sz="2800" b="1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Ac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58146" y="2543833"/>
            <a:ext cx="5670619" cy="276539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I would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B2CA02-5619-624F-A973-2319DAB02C15}"/>
              </a:ext>
            </a:extLst>
          </p:cNvPr>
          <p:cNvSpPr/>
          <p:nvPr userDrawn="1"/>
        </p:nvSpPr>
        <p:spPr>
          <a:xfrm>
            <a:off x="6266046" y="5515276"/>
            <a:ext cx="365760" cy="13427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D2F0AF-EA09-B44A-BA29-1E0081E85CDB}"/>
              </a:ext>
            </a:extLst>
          </p:cNvPr>
          <p:cNvCxnSpPr>
            <a:cxnSpLocks/>
          </p:cNvCxnSpPr>
          <p:nvPr userDrawn="1"/>
        </p:nvCxnSpPr>
        <p:spPr>
          <a:xfrm>
            <a:off x="6035675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423A92-648F-B041-B3DE-B949C6337207}"/>
              </a:ext>
            </a:extLst>
          </p:cNvPr>
          <p:cNvCxnSpPr>
            <a:cxnSpLocks/>
          </p:cNvCxnSpPr>
          <p:nvPr userDrawn="1"/>
        </p:nvCxnSpPr>
        <p:spPr>
          <a:xfrm>
            <a:off x="6782172" y="5518150"/>
            <a:ext cx="0" cy="133985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60B39B04-92E5-BF44-A749-1972D25D3E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093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ver 7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AE0ADC-615D-6448-A454-8E3BFDFE3A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alphaModFix amt="8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8990" b="10407"/>
          <a:stretch/>
        </p:blipFill>
        <p:spPr>
          <a:xfrm>
            <a:off x="1874133" y="0"/>
            <a:ext cx="8508357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79262" y="2201937"/>
            <a:ext cx="5809126" cy="3417625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400"/>
              </a:spcAft>
              <a:buNone/>
              <a:defRPr lang="en-AU" sz="2900" smtClean="0">
                <a:solidFill>
                  <a:schemeClr val="accent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359948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29692087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4769769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 err="1">
                <a:effectLst/>
                <a:latin typeface="Helvetica" pitchFamily="2" charset="0"/>
              </a:rPr>
              <a:t>Tiunt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959C1BB-5DB3-4545-BC15-9C1CC6D87E17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5544393" y="3847315"/>
            <a:ext cx="3945836" cy="1976435"/>
          </a:xfrm>
          <a:solidFill>
            <a:schemeClr val="tx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1F96B60-C3E6-1E43-A1EF-B695A728B08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490229" y="3842720"/>
            <a:ext cx="1991767" cy="1976435"/>
          </a:xfrm>
          <a:solidFill>
            <a:schemeClr val="accent1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bg1"/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424C1E3-128E-1F4F-A796-DB00C9C8B749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5544393" y="1882718"/>
            <a:ext cx="1980337" cy="1976435"/>
          </a:xfrm>
          <a:solidFill>
            <a:schemeClr val="bg2"/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F9D2F31-417C-334D-B0FD-273964A6804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524730" y="1878123"/>
            <a:ext cx="3957267" cy="1976435"/>
          </a:xfrm>
          <a:solidFill>
            <a:schemeClr val="tx2">
              <a:lumMod val="10000"/>
              <a:lumOff val="90000"/>
            </a:schemeClr>
          </a:solidFill>
          <a:ln>
            <a:noFill/>
          </a:ln>
        </p:spPr>
        <p:txBody>
          <a:bodyPr lIns="180000" tIns="144000" rIns="108000" anchor="t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None/>
              <a:defRPr lang="en-AU" sz="18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5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Title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053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771605"/>
            <a:ext cx="10335070" cy="72626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6479" y="2507743"/>
            <a:ext cx="10756142" cy="3123623"/>
          </a:xfrm>
          <a:noFill/>
        </p:spPr>
        <p:txBody>
          <a:bodyPr tIns="90000" bIns="468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r>
              <a:rPr lang="en-US" dirty="0"/>
              <a:t>Click to insert table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6489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80FFF11-A66E-3743-A5B6-B27679EAC2F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947646" y="2182197"/>
            <a:ext cx="4213990" cy="3515695"/>
          </a:xfrm>
          <a:noFill/>
        </p:spPr>
        <p:txBody>
          <a:bodyPr tIns="0" bIns="4680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ClrTx/>
              <a:buSzTx/>
              <a:buFont typeface="Arial" panose="020B0604020202020204" pitchFamily="34" charset="0"/>
              <a:buNone/>
              <a:tabLst/>
              <a:defRPr lang="en-AU" sz="1500" smtClean="0">
                <a:effectLst/>
              </a:defRPr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Ro </a:t>
            </a:r>
            <a:r>
              <a:rPr lang="en-US" dirty="0" err="1"/>
              <a:t>consed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6F96D124-1F00-DC4C-9384-D7CA80EA6C5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916478" y="1137921"/>
            <a:ext cx="5101147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505964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8520DE-9604-514D-9A44-1CC3729B9F82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8416" y="2272421"/>
            <a:ext cx="5113662" cy="1186004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8416" y="3745828"/>
            <a:ext cx="5113662" cy="13284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6DC7C851-CFFF-5142-B698-9A19B56DBC1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1674321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475705F-056C-E84F-941D-51846364E08B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008966" y="1846729"/>
            <a:ext cx="5463655" cy="3953434"/>
          </a:xfrm>
        </p:spPr>
        <p:txBody>
          <a:bodyPr anchor="t"/>
          <a:lstStyle>
            <a:lvl1pPr marL="0" indent="0" algn="ctr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1478598" y="2182197"/>
            <a:ext cx="4213990" cy="3359257"/>
          </a:xfrm>
        </p:spPr>
        <p:txBody>
          <a:bodyPr tIns="0"/>
          <a:lstStyle>
            <a:lvl1pPr marL="0" indent="0">
              <a:lnSpc>
                <a:spcPct val="100000"/>
              </a:lnSpc>
              <a:spcBef>
                <a:spcPts val="50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5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text</a:t>
            </a:r>
            <a:endParaRPr lang="en-AU" dirty="0">
              <a:effectLst/>
              <a:latin typeface="Helvetica" pitchFamily="2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7569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7633109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B0CD470-0980-9846-9280-4B88DEA185B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6266" y="1137921"/>
            <a:ext cx="10326658" cy="589218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834846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18/4/2023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6159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1CDC8335-2624-9446-A90D-6DDFCA9AC2FF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35118" y="2181652"/>
            <a:ext cx="4232797" cy="1247348"/>
          </a:xfrm>
        </p:spPr>
        <p:txBody>
          <a:bodyPr anchor="t"/>
          <a:lstStyle>
            <a:lvl1pPr>
              <a:defRPr sz="3400" b="1" spc="-3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535118" y="3429000"/>
            <a:ext cx="4232797" cy="21851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D74A7-5BDD-6A4F-B249-910440AD9E9A}"/>
              </a:ext>
            </a:extLst>
          </p:cNvPr>
          <p:cNvSpPr txBox="1"/>
          <p:nvPr userDrawn="1"/>
        </p:nvSpPr>
        <p:spPr>
          <a:xfrm>
            <a:off x="619685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A5829D-0D3F-904D-9EA2-9538BC4D2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123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A3F461D9-7978-1349-866D-E5697B7D998A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0"/>
            <a:ext cx="12191999" cy="6858000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1FD67-3299-CA49-B972-E63A734FFB5E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</a:rPr>
              <a:t>UTS CRICOS 00099F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F084B7-6B12-EB47-8096-902B752E3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670" y="634393"/>
            <a:ext cx="714116" cy="6825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12788" y="2382129"/>
            <a:ext cx="4814292" cy="1157029"/>
          </a:xfrm>
        </p:spPr>
        <p:txBody>
          <a:bodyPr anchor="ctr">
            <a:noAutofit/>
          </a:bodyPr>
          <a:lstStyle>
            <a:lvl1pPr algn="l">
              <a:defRPr lang="en-AU" sz="3400" b="1" spc="-30" baseline="0" smtClean="0">
                <a:solidFill>
                  <a:schemeClr val="accent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F3B029A-70EF-BD40-862C-C1426A0C7BDF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7308489" y="3494333"/>
            <a:ext cx="4018641" cy="132912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3701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5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285B35B0-7E16-6347-9ABB-1E71DBC12D5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" y="0"/>
            <a:ext cx="6391175" cy="6858000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B5CED-F544-F742-9789-3164A6A500D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2"/>
                </a:solidFill>
              </a:rPr>
              <a:t>UTS CRICOS 00099F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20890" y="3301566"/>
            <a:ext cx="5071110" cy="1201854"/>
          </a:xfrm>
        </p:spPr>
        <p:txBody>
          <a:bodyPr anchor="b">
            <a:noAutofit/>
          </a:bodyPr>
          <a:lstStyle>
            <a:lvl1pPr algn="l">
              <a:defRPr lang="en-AU" sz="3400" b="1" spc="-30" baseline="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0890" y="4670298"/>
            <a:ext cx="5071110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 err="1"/>
              <a:t>Ligenimus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52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6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EA0ED4D8-6F83-E64C-B78D-18D8732B4209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-1191188" y="-766482"/>
            <a:ext cx="6561492" cy="6561492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158429" y="4663440"/>
            <a:ext cx="5592436" cy="176262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 err="1"/>
              <a:t>Ligenimus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B7304E-0E27-AF47-BD7A-0A8B3B31AC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42849" y="707332"/>
            <a:ext cx="748146" cy="7091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F341A3-F22A-8F43-98A2-33A1DF177A05}"/>
              </a:ext>
            </a:extLst>
          </p:cNvPr>
          <p:cNvSpPr txBox="1"/>
          <p:nvPr userDrawn="1"/>
        </p:nvSpPr>
        <p:spPr>
          <a:xfrm>
            <a:off x="10018207" y="6420897"/>
            <a:ext cx="1748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2">
                    <a:lumMod val="50000"/>
                  </a:schemeClr>
                </a:solidFill>
              </a:rPr>
              <a:t>UTS CRICOS 00099F</a:t>
            </a:r>
          </a:p>
        </p:txBody>
      </p:sp>
    </p:spTree>
    <p:extLst>
      <p:ext uri="{BB962C8B-B14F-4D97-AF65-F5344CB8AC3E}">
        <p14:creationId xmlns:p14="http://schemas.microsoft.com/office/powerpoint/2010/main" val="311428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6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6999" y="3036761"/>
            <a:ext cx="5592436" cy="1220142"/>
          </a:xfrm>
        </p:spPr>
        <p:txBody>
          <a:bodyPr anchor="b"/>
          <a:lstStyle>
            <a:lvl1pPr>
              <a:defRPr sz="3400" b="1" spc="-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Heading</a:t>
            </a:r>
          </a:p>
        </p:txBody>
      </p:sp>
    </p:spTree>
    <p:extLst>
      <p:ext uri="{BB962C8B-B14F-4D97-AF65-F5344CB8AC3E}">
        <p14:creationId xmlns:p14="http://schemas.microsoft.com/office/powerpoint/2010/main" val="2601354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7"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180960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ver 7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895C320-85D8-7946-80F1-AF205B05ECDC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1476397" y="1714500"/>
            <a:ext cx="4117985" cy="4105255"/>
          </a:xfrm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insert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175728" y="2441842"/>
            <a:ext cx="5001987" cy="1201854"/>
          </a:xfrm>
        </p:spPr>
        <p:txBody>
          <a:bodyPr anchor="b">
            <a:noAutofit/>
          </a:bodyPr>
          <a:lstStyle>
            <a:lvl1pPr algn="l">
              <a:defRPr lang="en-AU" sz="2800" b="1" spc="-20" baseline="0" smtClean="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 dirty="0"/>
              <a:t>Section heading</a:t>
            </a:r>
            <a:endParaRPr lang="en-AU" dirty="0">
              <a:solidFill>
                <a:srgbClr val="FFFFFF"/>
              </a:solidFill>
              <a:effectLst/>
              <a:latin typeface="Helvetica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175728" y="3661984"/>
            <a:ext cx="5001987" cy="1483672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AU" sz="2000" smtClean="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Intro</a:t>
            </a:r>
          </a:p>
        </p:txBody>
      </p:sp>
    </p:spTree>
    <p:extLst>
      <p:ext uri="{BB962C8B-B14F-4D97-AF65-F5344CB8AC3E}">
        <p14:creationId xmlns:p14="http://schemas.microsoft.com/office/powerpoint/2010/main" val="3195905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4/18/23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4" r:id="rId2"/>
    <p:sldLayoutId id="2147483686" r:id="rId3"/>
    <p:sldLayoutId id="2147483707" r:id="rId4"/>
    <p:sldLayoutId id="2147483708" r:id="rId5"/>
    <p:sldLayoutId id="2147483685" r:id="rId6"/>
    <p:sldLayoutId id="2147483716" r:id="rId7"/>
    <p:sldLayoutId id="2147483715" r:id="rId8"/>
    <p:sldLayoutId id="2147483726" r:id="rId9"/>
    <p:sldLayoutId id="2147483718" r:id="rId10"/>
    <p:sldLayoutId id="2147483728" r:id="rId11"/>
    <p:sldLayoutId id="2147483688" r:id="rId12"/>
    <p:sldLayoutId id="2147483729" r:id="rId13"/>
    <p:sldLayoutId id="2147483720" r:id="rId14"/>
    <p:sldLayoutId id="2147483703" r:id="rId15"/>
    <p:sldLayoutId id="2147483727" r:id="rId16"/>
    <p:sldLayoutId id="2147483721" r:id="rId17"/>
    <p:sldLayoutId id="2147483723" r:id="rId18"/>
    <p:sldLayoutId id="2147483724" r:id="rId19"/>
    <p:sldLayoutId id="2147483722" r:id="rId20"/>
    <p:sldLayoutId id="2147483725" r:id="rId21"/>
    <p:sldLayoutId id="2147483730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6" y="953856"/>
            <a:ext cx="6370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Prospect theory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67932A24-686B-6979-6ADE-932B89048648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Arial"/>
              </a:rPr>
              <a:t>A value function that incorporates: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Reference 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Loss aversion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The reflection effect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C12-C3FD-8705-A121-2D0F433B2F05}"/>
              </a:ext>
            </a:extLst>
          </p:cNvPr>
          <p:cNvSpPr txBox="1"/>
          <p:nvPr/>
        </p:nvSpPr>
        <p:spPr>
          <a:xfrm>
            <a:off x="1287227" y="1662545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Prospect theory</a:t>
            </a:r>
          </a:p>
        </p:txBody>
      </p:sp>
    </p:spTree>
    <p:extLst>
      <p:ext uri="{BB962C8B-B14F-4D97-AF65-F5344CB8AC3E}">
        <p14:creationId xmlns:p14="http://schemas.microsoft.com/office/powerpoint/2010/main" val="3222049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4">
            <a:extLst>
              <a:ext uri="{FF2B5EF4-FFF2-40B4-BE49-F238E27FC236}">
                <a16:creationId xmlns:a16="http://schemas.microsoft.com/office/drawing/2014/main" id="{67932A24-686B-6979-6ADE-932B89048648}"/>
              </a:ext>
            </a:extLst>
          </p:cNvPr>
          <p:cNvSpPr txBox="1">
            <a:spLocks/>
          </p:cNvSpPr>
          <p:nvPr/>
        </p:nvSpPr>
        <p:spPr>
          <a:xfrm>
            <a:off x="1287227" y="3189665"/>
            <a:ext cx="10957594" cy="11747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AU" sz="18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cs typeface="Arial"/>
              </a:rPr>
              <a:t>A value function that incorporates: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Reference dependence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Loss aversion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Arial"/>
              </a:rPr>
              <a:t>The reflection effect</a:t>
            </a:r>
          </a:p>
          <a:p>
            <a:r>
              <a:rPr lang="en-US" sz="2800" dirty="0">
                <a:cs typeface="Arial"/>
              </a:rPr>
              <a:t>Probability weighting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C12-C3FD-8705-A121-2D0F433B2F05}"/>
              </a:ext>
            </a:extLst>
          </p:cNvPr>
          <p:cNvSpPr txBox="1"/>
          <p:nvPr/>
        </p:nvSpPr>
        <p:spPr>
          <a:xfrm>
            <a:off x="1287227" y="1662545"/>
            <a:ext cx="45015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800" dirty="0"/>
              <a:t>Prospect theory</a:t>
            </a:r>
          </a:p>
        </p:txBody>
      </p:sp>
    </p:spTree>
    <p:extLst>
      <p:ext uri="{BB962C8B-B14F-4D97-AF65-F5344CB8AC3E}">
        <p14:creationId xmlns:p14="http://schemas.microsoft.com/office/powerpoint/2010/main" val="945477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13046</TotalTime>
  <Words>40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49</cp:revision>
  <dcterms:created xsi:type="dcterms:W3CDTF">2022-02-14T06:08:26Z</dcterms:created>
  <dcterms:modified xsi:type="dcterms:W3CDTF">2023-04-18T09:54:24Z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