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7" r:id="rId2"/>
    <p:sldId id="353" r:id="rId3"/>
    <p:sldId id="300" r:id="rId4"/>
    <p:sldId id="301" r:id="rId5"/>
    <p:sldId id="352" r:id="rId6"/>
    <p:sldId id="343" r:id="rId7"/>
    <p:sldId id="344" r:id="rId8"/>
    <p:sldId id="345" r:id="rId9"/>
    <p:sldId id="347" r:id="rId10"/>
    <p:sldId id="348" r:id="rId11"/>
    <p:sldId id="349" r:id="rId12"/>
    <p:sldId id="354" r:id="rId13"/>
    <p:sldId id="346" r:id="rId14"/>
    <p:sldId id="350" r:id="rId15"/>
    <p:sldId id="351" r:id="rId16"/>
    <p:sldId id="3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08"/>
    <p:restoredTop sz="96327"/>
  </p:normalViewPr>
  <p:slideViewPr>
    <p:cSldViewPr snapToGrid="0" snapToObjects="1">
      <p:cViewPr varScale="1">
        <p:scale>
          <a:sx n="111" d="100"/>
          <a:sy n="111" d="100"/>
        </p:scale>
        <p:origin x="224" y="472"/>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1E1ED748-4D69-8E47-8745-96A1DB414755}"/>
              </a:ext>
            </a:extLst>
          </p:cNvPr>
          <p:cNvSpPr>
            <a:spLocks noGrp="1"/>
          </p:cNvSpPr>
          <p:nvPr>
            <p:ph type="pic" idx="10" hasCustomPrompt="1"/>
          </p:nvPr>
        </p:nvSpPr>
        <p:spPr>
          <a:xfrm>
            <a:off x="-1" y="1711104"/>
            <a:ext cx="10483912" cy="5146896"/>
          </a:xfrm>
        </p:spPr>
        <p:txBody>
          <a:bodyPr anchor="b"/>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5669145" y="2674620"/>
            <a:ext cx="6522855" cy="1000635"/>
          </a:xfrm>
        </p:spPr>
        <p:txBody>
          <a:bodyPr anchor="b">
            <a:noAutofit/>
          </a:bodyPr>
          <a:lstStyle>
            <a:lvl1pPr algn="l">
              <a:defRPr lang="en-AU" sz="3400" b="1" spc="-30" baseline="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5657570" y="3943226"/>
            <a:ext cx="6534430" cy="1190089"/>
          </a:xfrm>
        </p:spPr>
        <p:txBody>
          <a:bodyPr>
            <a:noAutofit/>
          </a:bodyPr>
          <a:lstStyle>
            <a:lvl1pPr marL="0" indent="0" algn="l">
              <a:lnSpc>
                <a:spcPct val="100000"/>
              </a:lnSpc>
              <a:spcBef>
                <a:spcPts val="0"/>
              </a:spcBef>
              <a:buNone/>
              <a:defRPr lang="en-AU" sz="20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46727920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4D88D99-EB51-FD47-95CE-4A69A947C0B4}"/>
              </a:ext>
            </a:extLst>
          </p:cNvPr>
          <p:cNvSpPr>
            <a:spLocks noGrp="1"/>
          </p:cNvSpPr>
          <p:nvPr>
            <p:ph type="pic" idx="10" hasCustomPrompt="1"/>
          </p:nvPr>
        </p:nvSpPr>
        <p:spPr>
          <a:xfrm>
            <a:off x="231008" y="1271452"/>
            <a:ext cx="5226518" cy="5033558"/>
          </a:xfrm>
        </p:spPr>
        <p:txBody>
          <a:bodyPr anchor="t"/>
          <a:lstStyle>
            <a:lvl1pPr marL="0" indent="0" algn="ctr">
              <a:buNone/>
              <a:defRPr sz="18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313907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435921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2481040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ver 7">
    <p:bg>
      <p:bgRef idx="1001">
        <a:schemeClr val="bg2"/>
      </p:bgRef>
    </p:bg>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4D88D99-EB51-FD47-95CE-4A69A947C0B4}"/>
              </a:ext>
            </a:extLst>
          </p:cNvPr>
          <p:cNvSpPr>
            <a:spLocks noGrp="1"/>
          </p:cNvSpPr>
          <p:nvPr>
            <p:ph type="pic" idx="10" hasCustomPrompt="1"/>
          </p:nvPr>
        </p:nvSpPr>
        <p:spPr>
          <a:xfrm>
            <a:off x="231008" y="1271452"/>
            <a:ext cx="5226518" cy="5033558"/>
          </a:xfrm>
        </p:spPr>
        <p:txBody>
          <a:bodyPr anchor="t"/>
          <a:lstStyle>
            <a:lvl1pPr marL="0" indent="0" algn="ctr">
              <a:buNone/>
              <a:defRPr sz="18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3139072"/>
            <a:ext cx="5001987" cy="1201854"/>
          </a:xfrm>
        </p:spPr>
        <p:txBody>
          <a:bodyPr anchor="b">
            <a:noAutofit/>
          </a:bodyPr>
          <a:lstStyle>
            <a:lvl1pPr algn="l">
              <a:defRPr lang="en-AU" sz="2800" b="1" spc="-20" baseline="0" smtClean="0">
                <a:solidFill>
                  <a:schemeClr val="bg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4359214"/>
            <a:ext cx="5001987" cy="148367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111568116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8">
    <p:bg>
      <p:bgPr>
        <a:solidFill>
          <a:schemeClr val="tx2"/>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5C6F0645-197D-B84F-B675-88DE6BD5597A}"/>
              </a:ext>
            </a:extLst>
          </p:cNvPr>
          <p:cNvSpPr>
            <a:spLocks noGrp="1"/>
          </p:cNvSpPr>
          <p:nvPr>
            <p:ph type="pic" idx="10" hasCustomPrompt="1"/>
          </p:nvPr>
        </p:nvSpPr>
        <p:spPr>
          <a:xfrm>
            <a:off x="2" y="2291617"/>
            <a:ext cx="3550507" cy="2307514"/>
          </a:xfrm>
        </p:spPr>
        <p:txBody>
          <a:bodyPr anchor="t"/>
          <a:lstStyle>
            <a:lvl1pPr marL="0" indent="0" algn="ctr">
              <a:buNone/>
              <a:defRPr sz="1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58146" y="2089539"/>
            <a:ext cx="5670619" cy="1220142"/>
          </a:xfrm>
        </p:spPr>
        <p:txBody>
          <a:bodyPr anchor="b">
            <a:noAutofit/>
          </a:bodyPr>
          <a:lstStyle>
            <a:lvl1pPr algn="l">
              <a:defRPr lang="en-AU" sz="2800" b="1" smtClean="0">
                <a:solidFill>
                  <a:schemeClr val="bg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58146" y="3362941"/>
            <a:ext cx="5670619" cy="148367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Intro</a:t>
            </a:r>
            <a:endParaRPr lang="en-AU" dirty="0">
              <a:solidFill>
                <a:srgbClr val="FFFFFF"/>
              </a:solidFill>
              <a:effectLst/>
              <a:latin typeface="Helvetica" pitchFamily="2" charset="0"/>
            </a:endParaRPr>
          </a:p>
        </p:txBody>
      </p:sp>
      <p:pic>
        <p:nvPicPr>
          <p:cNvPr id="9" name="Picture 8">
            <a:extLst>
              <a:ext uri="{FF2B5EF4-FFF2-40B4-BE49-F238E27FC236}">
                <a16:creationId xmlns:a16="http://schemas.microsoft.com/office/drawing/2014/main" id="{071F13B9-1247-F34B-A392-F9E28C093B8F}"/>
              </a:ext>
            </a:extLst>
          </p:cNvPr>
          <p:cNvPicPr>
            <a:picLocks noChangeAspect="1"/>
          </p:cNvPicPr>
          <p:nvPr userDrawn="1"/>
        </p:nvPicPr>
        <p:blipFill>
          <a:blip r:embed="rId2"/>
          <a:stretch>
            <a:fillRect/>
          </a:stretch>
        </p:blipFill>
        <p:spPr>
          <a:xfrm>
            <a:off x="3670302" y="2291617"/>
            <a:ext cx="1684454" cy="2294671"/>
          </a:xfrm>
          <a:prstGeom prst="rect">
            <a:avLst/>
          </a:prstGeom>
        </p:spPr>
      </p:pic>
      <p:pic>
        <p:nvPicPr>
          <p:cNvPr id="10" name="Picture 9">
            <a:extLst>
              <a:ext uri="{FF2B5EF4-FFF2-40B4-BE49-F238E27FC236}">
                <a16:creationId xmlns:a16="http://schemas.microsoft.com/office/drawing/2014/main" id="{E5B89A93-1F8F-3447-A5DD-76B2726A6D57}"/>
              </a:ext>
            </a:extLst>
          </p:cNvPr>
          <p:cNvPicPr>
            <a:picLocks noChangeAspect="1"/>
          </p:cNvPicPr>
          <p:nvPr userDrawn="1"/>
        </p:nvPicPr>
        <p:blipFill>
          <a:blip r:embed="rId3"/>
          <a:stretch>
            <a:fillRect/>
          </a:stretch>
        </p:blipFill>
        <p:spPr>
          <a:xfrm>
            <a:off x="568530" y="0"/>
            <a:ext cx="710973" cy="2291617"/>
          </a:xfrm>
          <a:prstGeom prst="rect">
            <a:avLst/>
          </a:prstGeom>
        </p:spPr>
      </p:pic>
      <p:pic>
        <p:nvPicPr>
          <p:cNvPr id="11" name="Picture 10">
            <a:extLst>
              <a:ext uri="{FF2B5EF4-FFF2-40B4-BE49-F238E27FC236}">
                <a16:creationId xmlns:a16="http://schemas.microsoft.com/office/drawing/2014/main" id="{2893C822-ADCD-2D46-9609-52E133B6AA8F}"/>
              </a:ext>
            </a:extLst>
          </p:cNvPr>
          <p:cNvPicPr>
            <a:picLocks noChangeAspect="1"/>
          </p:cNvPicPr>
          <p:nvPr userDrawn="1"/>
        </p:nvPicPr>
        <p:blipFill>
          <a:blip r:embed="rId4"/>
          <a:stretch>
            <a:fillRect/>
          </a:stretch>
        </p:blipFill>
        <p:spPr>
          <a:xfrm>
            <a:off x="1766376" y="4586288"/>
            <a:ext cx="1407458" cy="2269684"/>
          </a:xfrm>
          <a:prstGeom prst="rect">
            <a:avLst/>
          </a:prstGeom>
        </p:spPr>
      </p:pic>
    </p:spTree>
    <p:extLst>
      <p:ext uri="{BB962C8B-B14F-4D97-AF65-F5344CB8AC3E}">
        <p14:creationId xmlns:p14="http://schemas.microsoft.com/office/powerpoint/2010/main" val="1736553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8">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58146" y="973433"/>
            <a:ext cx="5670619" cy="1220142"/>
          </a:xfrm>
        </p:spPr>
        <p:txBody>
          <a:bodyPr anchor="b">
            <a:noAutofit/>
          </a:bodyPr>
          <a:lstStyle>
            <a:lvl1pPr algn="l">
              <a:defRPr lang="en-AU" sz="2800" b="1" smtClean="0">
                <a:solidFill>
                  <a:schemeClr val="bg1"/>
                </a:solidFill>
                <a:effectLst/>
              </a:defRPr>
            </a:lvl1pPr>
          </a:lstStyle>
          <a:p>
            <a:r>
              <a:rPr lang="en-US" dirty="0"/>
              <a:t>Ac</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58146" y="2543833"/>
            <a:ext cx="5670619" cy="276539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I would</a:t>
            </a:r>
            <a:endParaRPr lang="en-AU" dirty="0">
              <a:solidFill>
                <a:srgbClr val="FFFFFF"/>
              </a:solidFill>
              <a:effectLst/>
              <a:latin typeface="Helvetica" pitchFamily="2" charset="0"/>
            </a:endParaRPr>
          </a:p>
        </p:txBody>
      </p:sp>
      <p:sp>
        <p:nvSpPr>
          <p:cNvPr id="4" name="Rectangle 3">
            <a:extLst>
              <a:ext uri="{FF2B5EF4-FFF2-40B4-BE49-F238E27FC236}">
                <a16:creationId xmlns:a16="http://schemas.microsoft.com/office/drawing/2014/main" id="{82B2CA02-5619-624F-A973-2319DAB02C15}"/>
              </a:ext>
            </a:extLst>
          </p:cNvPr>
          <p:cNvSpPr/>
          <p:nvPr userDrawn="1"/>
        </p:nvSpPr>
        <p:spPr>
          <a:xfrm>
            <a:off x="6266046" y="5515276"/>
            <a:ext cx="365760" cy="13427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0D2F0AF-EA09-B44A-BA29-1E0081E85CDB}"/>
              </a:ext>
            </a:extLst>
          </p:cNvPr>
          <p:cNvCxnSpPr>
            <a:cxnSpLocks/>
          </p:cNvCxnSpPr>
          <p:nvPr userDrawn="1"/>
        </p:nvCxnSpPr>
        <p:spPr>
          <a:xfrm>
            <a:off x="6035675" y="5518150"/>
            <a:ext cx="0" cy="133985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423A92-648F-B041-B3DE-B949C6337207}"/>
              </a:ext>
            </a:extLst>
          </p:cNvPr>
          <p:cNvCxnSpPr>
            <a:cxnSpLocks/>
          </p:cNvCxnSpPr>
          <p:nvPr userDrawn="1"/>
        </p:nvCxnSpPr>
        <p:spPr>
          <a:xfrm>
            <a:off x="6782172" y="5518150"/>
            <a:ext cx="0" cy="133985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0B39B04-92E5-BF44-A749-1972D25D3EE0}"/>
              </a:ext>
            </a:extLst>
          </p:cNvPr>
          <p:cNvPicPr>
            <a:picLocks noChangeAspect="1"/>
          </p:cNvPicPr>
          <p:nvPr userDrawn="1"/>
        </p:nvPicPr>
        <p:blipFill>
          <a:blip r:embed="rId2"/>
          <a:stretch>
            <a:fillRect/>
          </a:stretch>
        </p:blipFill>
        <p:spPr>
          <a:xfrm>
            <a:off x="630670" y="634393"/>
            <a:ext cx="714116" cy="682518"/>
          </a:xfrm>
          <a:prstGeom prst="rect">
            <a:avLst/>
          </a:prstGeom>
        </p:spPr>
      </p:pic>
    </p:spTree>
    <p:extLst>
      <p:ext uri="{BB962C8B-B14F-4D97-AF65-F5344CB8AC3E}">
        <p14:creationId xmlns:p14="http://schemas.microsoft.com/office/powerpoint/2010/main" val="533093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Cover 7">
    <p:bg>
      <p:bgRef idx="1001">
        <a:schemeClr val="bg2"/>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BAE0ADC-615D-6448-A454-8E3BFDFE3AB6}"/>
              </a:ext>
            </a:extLst>
          </p:cNvPr>
          <p:cNvPicPr>
            <a:picLocks noChangeAspect="1"/>
          </p:cNvPicPr>
          <p:nvPr userDrawn="1"/>
        </p:nvPicPr>
        <p:blipFill rotWithShape="1">
          <a:blip r:embed="rId2" cstate="print">
            <a:alphaModFix amt="82000"/>
            <a:extLst>
              <a:ext uri="{28A0092B-C50C-407E-A947-70E740481C1C}">
                <a14:useLocalDpi xmlns:a14="http://schemas.microsoft.com/office/drawing/2010/main"/>
              </a:ext>
            </a:extLst>
          </a:blip>
          <a:srcRect t="8990" b="10407"/>
          <a:stretch/>
        </p:blipFill>
        <p:spPr>
          <a:xfrm>
            <a:off x="1874133" y="0"/>
            <a:ext cx="8508357" cy="6858000"/>
          </a:xfrm>
          <a:prstGeom prst="rect">
            <a:avLst/>
          </a:prstGeom>
        </p:spPr>
      </p:pic>
      <p:sp>
        <p:nvSpPr>
          <p:cNvPr id="3" name="Subtitle 2"/>
          <p:cNvSpPr>
            <a:spLocks noGrp="1"/>
          </p:cNvSpPr>
          <p:nvPr>
            <p:ph type="subTitle" idx="1" hasCustomPrompt="1"/>
          </p:nvPr>
        </p:nvSpPr>
        <p:spPr>
          <a:xfrm>
            <a:off x="3379262" y="2201937"/>
            <a:ext cx="5809126" cy="3417625"/>
          </a:xfrm>
        </p:spPr>
        <p:txBody>
          <a:bodyPr>
            <a:noAutofit/>
          </a:bodyPr>
          <a:lstStyle>
            <a:lvl1pPr marL="0" indent="0" algn="l">
              <a:lnSpc>
                <a:spcPct val="100000"/>
              </a:lnSpc>
              <a:spcBef>
                <a:spcPts val="0"/>
              </a:spcBef>
              <a:spcAft>
                <a:spcPts val="1400"/>
              </a:spcAft>
              <a:buNone/>
              <a:defRPr lang="en-AU" sz="2900" smtClean="0">
                <a:solidFill>
                  <a:schemeClr val="accent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333599484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296920877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10000"/>
              </a:lnSpc>
              <a:spcBef>
                <a:spcPts val="0"/>
              </a:spcBef>
              <a:spcAft>
                <a:spcPts val="12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4769769"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AU" dirty="0" err="1">
                <a:effectLst/>
                <a:latin typeface="Helvetica" pitchFamily="2" charset="0"/>
              </a:rPr>
              <a:t>Tiunt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
        <p:nvSpPr>
          <p:cNvPr id="10" name="Text Placeholder 2">
            <a:extLst>
              <a:ext uri="{FF2B5EF4-FFF2-40B4-BE49-F238E27FC236}">
                <a16:creationId xmlns:a16="http://schemas.microsoft.com/office/drawing/2014/main" id="{3959C1BB-5DB3-4545-BC15-9C1CC6D87E17}"/>
              </a:ext>
            </a:extLst>
          </p:cNvPr>
          <p:cNvSpPr>
            <a:spLocks noGrp="1"/>
          </p:cNvSpPr>
          <p:nvPr>
            <p:ph type="body" idx="16" hasCustomPrompt="1"/>
          </p:nvPr>
        </p:nvSpPr>
        <p:spPr>
          <a:xfrm>
            <a:off x="5544393" y="3847315"/>
            <a:ext cx="3945836" cy="1976435"/>
          </a:xfrm>
          <a:solidFill>
            <a:schemeClr val="tx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1" name="Text Placeholder 2">
            <a:extLst>
              <a:ext uri="{FF2B5EF4-FFF2-40B4-BE49-F238E27FC236}">
                <a16:creationId xmlns:a16="http://schemas.microsoft.com/office/drawing/2014/main" id="{C1F96B60-C3E6-1E43-A1EF-B695A728B08B}"/>
              </a:ext>
            </a:extLst>
          </p:cNvPr>
          <p:cNvSpPr>
            <a:spLocks noGrp="1"/>
          </p:cNvSpPr>
          <p:nvPr>
            <p:ph type="body" idx="17" hasCustomPrompt="1"/>
          </p:nvPr>
        </p:nvSpPr>
        <p:spPr>
          <a:xfrm>
            <a:off x="9490229" y="3842720"/>
            <a:ext cx="1991767" cy="1976435"/>
          </a:xfrm>
          <a:solidFill>
            <a:schemeClr val="accent1"/>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bg1"/>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5" name="Text Placeholder 2">
            <a:extLst>
              <a:ext uri="{FF2B5EF4-FFF2-40B4-BE49-F238E27FC236}">
                <a16:creationId xmlns:a16="http://schemas.microsoft.com/office/drawing/2014/main" id="{7424C1E3-128E-1F4F-A796-DB00C9C8B749}"/>
              </a:ext>
            </a:extLst>
          </p:cNvPr>
          <p:cNvSpPr>
            <a:spLocks noGrp="1"/>
          </p:cNvSpPr>
          <p:nvPr>
            <p:ph type="body" idx="18" hasCustomPrompt="1"/>
          </p:nvPr>
        </p:nvSpPr>
        <p:spPr>
          <a:xfrm>
            <a:off x="5544393" y="1882718"/>
            <a:ext cx="1980337" cy="1976435"/>
          </a:xfrm>
          <a:solidFill>
            <a:schemeClr val="bg2"/>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
        <p:nvSpPr>
          <p:cNvPr id="16" name="Text Placeholder 2">
            <a:extLst>
              <a:ext uri="{FF2B5EF4-FFF2-40B4-BE49-F238E27FC236}">
                <a16:creationId xmlns:a16="http://schemas.microsoft.com/office/drawing/2014/main" id="{8F9D2F31-417C-334D-B0FD-273964A68049}"/>
              </a:ext>
            </a:extLst>
          </p:cNvPr>
          <p:cNvSpPr>
            <a:spLocks noGrp="1"/>
          </p:cNvSpPr>
          <p:nvPr>
            <p:ph type="body" idx="19" hasCustomPrompt="1"/>
          </p:nvPr>
        </p:nvSpPr>
        <p:spPr>
          <a:xfrm>
            <a:off x="7524730" y="1878123"/>
            <a:ext cx="3957267" cy="1976435"/>
          </a:xfrm>
          <a:solidFill>
            <a:schemeClr val="tx2">
              <a:lumMod val="10000"/>
              <a:lumOff val="90000"/>
            </a:schemeClr>
          </a:solidFill>
          <a:ln>
            <a:noFill/>
          </a:ln>
        </p:spPr>
        <p:txBody>
          <a:bodyPr lIns="180000" tIns="144000" rIns="108000" anchor="t"/>
          <a:lstStyle>
            <a:lvl1pPr marL="0" indent="0">
              <a:lnSpc>
                <a:spcPct val="100000"/>
              </a:lnSpc>
              <a:spcBef>
                <a:spcPts val="0"/>
              </a:spcBef>
              <a:spcAft>
                <a:spcPts val="300"/>
              </a:spcAft>
              <a:buNone/>
              <a:defRPr lang="en-AU" sz="1800" smtClean="0">
                <a:solidFill>
                  <a:schemeClr val="tx1">
                    <a:lumMod val="95000"/>
                    <a:lumOff val="5000"/>
                  </a:schemeClr>
                </a:solidFill>
                <a:effectLst/>
              </a:defRPr>
            </a:lvl1pPr>
            <a:lvl2pPr marL="457200" indent="0">
              <a:buNone/>
              <a:defRPr sz="15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Title</a:t>
            </a:r>
            <a:endParaRPr lang="en-AU" dirty="0">
              <a:solidFill>
                <a:srgbClr val="FFFFFF"/>
              </a:solidFill>
              <a:effectLst/>
              <a:latin typeface="Helvetica" pitchFamily="2" charset="0"/>
            </a:endParaRPr>
          </a:p>
        </p:txBody>
      </p:sp>
    </p:spTree>
    <p:extLst>
      <p:ext uri="{BB962C8B-B14F-4D97-AF65-F5344CB8AC3E}">
        <p14:creationId xmlns:p14="http://schemas.microsoft.com/office/powerpoint/2010/main" val="284705396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771605"/>
            <a:ext cx="10335070" cy="726268"/>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716479" y="2507743"/>
            <a:ext cx="10756142" cy="3123623"/>
          </a:xfrm>
          <a:noFill/>
        </p:spPr>
        <p:txBody>
          <a:bodyPr tIns="90000" bIns="46800"/>
          <a:lstStyle>
            <a:lvl1pPr marL="0" indent="0">
              <a:lnSpc>
                <a:spcPct val="100000"/>
              </a:lnSpc>
              <a:spcBef>
                <a:spcPts val="0"/>
              </a:spcBef>
              <a:spcAft>
                <a:spcPts val="1600"/>
              </a:spcAft>
              <a:buFont typeface="Arial" panose="020B0604020202020204" pitchFamily="34" charset="0"/>
              <a:buNone/>
              <a:defRPr lang="en-AU" sz="1500" smtClean="0">
                <a:effectLst/>
              </a:defRPr>
            </a:lvl1pPr>
            <a:lvl2pPr>
              <a:defRPr sz="1500"/>
            </a:lvl2pPr>
            <a:lvl3pPr>
              <a:defRPr sz="1500"/>
            </a:lvl3pPr>
            <a:lvl4pPr>
              <a:defRPr sz="1500"/>
            </a:lvl4pPr>
            <a:lvl5pPr>
              <a:defRPr sz="1500"/>
            </a:lvl5pPr>
          </a:lstStyle>
          <a:p>
            <a:r>
              <a:rPr lang="en-US" dirty="0"/>
              <a:t>Click to insert table</a:t>
            </a:r>
            <a:endParaRPr lang="en-AU" dirty="0">
              <a:effectLst/>
              <a:latin typeface="Helvetica" pitchFamily="2" charset="0"/>
            </a:endParaRPr>
          </a:p>
        </p:txBody>
      </p:sp>
    </p:spTree>
    <p:extLst>
      <p:ext uri="{BB962C8B-B14F-4D97-AF65-F5344CB8AC3E}">
        <p14:creationId xmlns:p14="http://schemas.microsoft.com/office/powerpoint/2010/main" val="106464896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Ro </a:t>
            </a:r>
            <a:r>
              <a:rPr lang="en-US" dirty="0" err="1"/>
              <a:t>consed</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
        <p:nvSpPr>
          <p:cNvPr id="10" name="Content Placeholder 2">
            <a:extLst>
              <a:ext uri="{FF2B5EF4-FFF2-40B4-BE49-F238E27FC236}">
                <a16:creationId xmlns:a16="http://schemas.microsoft.com/office/drawing/2014/main" id="{680FFF11-A66E-3743-A5B6-B27679EAC2F4}"/>
              </a:ext>
            </a:extLst>
          </p:cNvPr>
          <p:cNvSpPr>
            <a:spLocks noGrp="1"/>
          </p:cNvSpPr>
          <p:nvPr>
            <p:ph idx="13" hasCustomPrompt="1"/>
          </p:nvPr>
        </p:nvSpPr>
        <p:spPr>
          <a:xfrm>
            <a:off x="6947646" y="2182197"/>
            <a:ext cx="4213990" cy="3515695"/>
          </a:xfrm>
          <a:noFill/>
        </p:spPr>
        <p:txBody>
          <a:bodyPr tIns="0" bIns="46800"/>
          <a:lstStyle>
            <a:lvl1pPr marL="0" marR="0" indent="0" algn="l" defTabSz="914400" rtl="0" eaLnBrk="1" fontAlgn="auto" latinLnBrk="0" hangingPunct="1">
              <a:lnSpc>
                <a:spcPct val="100000"/>
              </a:lnSpc>
              <a:spcBef>
                <a:spcPts val="500"/>
              </a:spcBef>
              <a:spcAft>
                <a:spcPts val="1500"/>
              </a:spcAft>
              <a:buClrTx/>
              <a:buSzTx/>
              <a:buFont typeface="Arial" panose="020B0604020202020204" pitchFamily="34" charset="0"/>
              <a:buNone/>
              <a:tabLst/>
              <a:defRPr lang="en-AU" sz="1500" smtClean="0">
                <a:effectLst/>
              </a:defRPr>
            </a:lvl1pPr>
            <a:lvl2pPr>
              <a:defRPr sz="1500"/>
            </a:lvl2pPr>
            <a:lvl3pPr>
              <a:defRPr sz="1500"/>
            </a:lvl3pPr>
            <a:lvl4pPr>
              <a:defRPr sz="1500"/>
            </a:lvl4pPr>
            <a:lvl5pPr>
              <a:defRPr sz="1500"/>
            </a:lvl5pPr>
          </a:lstStyle>
          <a:p>
            <a:pPr marL="0" marR="0" lvl="0" indent="0" algn="l" defTabSz="914400" rtl="0" eaLnBrk="1" fontAlgn="auto" latinLnBrk="0" hangingPunct="1">
              <a:lnSpc>
                <a:spcPct val="100000"/>
              </a:lnSpc>
              <a:spcBef>
                <a:spcPts val="0"/>
              </a:spcBef>
              <a:spcAft>
                <a:spcPts val="1600"/>
              </a:spcAft>
              <a:buClrTx/>
              <a:buSzTx/>
              <a:buFont typeface="Arial" panose="020B0604020202020204" pitchFamily="34" charset="0"/>
              <a:buNone/>
              <a:tabLst/>
              <a:defRPr/>
            </a:pPr>
            <a:r>
              <a:rPr lang="en-US" dirty="0"/>
              <a:t>Ro </a:t>
            </a:r>
            <a:r>
              <a:rPr lang="en-US" dirty="0" err="1"/>
              <a:t>consed</a:t>
            </a:r>
            <a:endParaRPr lang="en-AU" dirty="0">
              <a:effectLst/>
              <a:latin typeface="Helvetica" pitchFamily="2" charset="0"/>
            </a:endParaRPr>
          </a:p>
        </p:txBody>
      </p:sp>
      <p:sp>
        <p:nvSpPr>
          <p:cNvPr id="15" name="Text Placeholder 2">
            <a:extLst>
              <a:ext uri="{FF2B5EF4-FFF2-40B4-BE49-F238E27FC236}">
                <a16:creationId xmlns:a16="http://schemas.microsoft.com/office/drawing/2014/main" id="{6F96D124-1F00-DC4C-9384-D7CA80EA6C5A}"/>
              </a:ext>
            </a:extLst>
          </p:cNvPr>
          <p:cNvSpPr>
            <a:spLocks noGrp="1"/>
          </p:cNvSpPr>
          <p:nvPr>
            <p:ph type="body" idx="14" hasCustomPrompt="1"/>
          </p:nvPr>
        </p:nvSpPr>
        <p:spPr>
          <a:xfrm>
            <a:off x="5916478" y="1137921"/>
            <a:ext cx="5101147"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850596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18520DE-9604-514D-9A44-1CC3729B9F82}"/>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5658416" y="2272421"/>
            <a:ext cx="5113662" cy="1186004"/>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5658416" y="3745828"/>
            <a:ext cx="5113662" cy="1328416"/>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20" name="Picture Placeholder 2">
            <a:extLst>
              <a:ext uri="{FF2B5EF4-FFF2-40B4-BE49-F238E27FC236}">
                <a16:creationId xmlns:a16="http://schemas.microsoft.com/office/drawing/2014/main" id="{6DC7C851-CFFF-5142-B698-9A19B56DBC1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Tree>
    <p:extLst>
      <p:ext uri="{BB962C8B-B14F-4D97-AF65-F5344CB8AC3E}">
        <p14:creationId xmlns:p14="http://schemas.microsoft.com/office/powerpoint/2010/main" val="167432137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Layout 4">
    <p:bg>
      <p:bgRef idx="1001">
        <a:schemeClr val="bg1"/>
      </p:bgRef>
    </p:bg>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9475705F-056C-E84F-941D-51846364E08B}"/>
              </a:ext>
            </a:extLst>
          </p:cNvPr>
          <p:cNvSpPr>
            <a:spLocks noGrp="1"/>
          </p:cNvSpPr>
          <p:nvPr>
            <p:ph type="pic" idx="13"/>
          </p:nvPr>
        </p:nvSpPr>
        <p:spPr>
          <a:xfrm>
            <a:off x="6008966" y="1846729"/>
            <a:ext cx="5463655" cy="3953434"/>
          </a:xfrm>
        </p:spPr>
        <p:txBody>
          <a:bodyPr anchor="t"/>
          <a:lstStyle>
            <a:lvl1pPr marL="0" indent="0" algn="ctr">
              <a:buNone/>
              <a:defRPr sz="1800">
                <a:solidFill>
                  <a:schemeClr val="tx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1478598" y="2182197"/>
            <a:ext cx="4213990" cy="3359257"/>
          </a:xfrm>
        </p:spPr>
        <p:txBody>
          <a:bodyPr tIns="0"/>
          <a:lstStyle>
            <a:lvl1pPr marL="0" indent="0">
              <a:lnSpc>
                <a:spcPct val="100000"/>
              </a:lnSpc>
              <a:spcBef>
                <a:spcPts val="500"/>
              </a:spcBef>
              <a:spcAft>
                <a:spcPts val="1500"/>
              </a:spcAft>
              <a:buFont typeface="Arial" panose="020B0604020202020204" pitchFamily="34" charset="0"/>
              <a:buNone/>
              <a:defRPr lang="en-AU" sz="15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text</a:t>
            </a:r>
            <a:endParaRPr lang="en-AU" dirty="0">
              <a:effectLst/>
              <a:latin typeface="Helvetica" pitchFamily="2" charset="0"/>
            </a:endParaRP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7569"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76331095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9" name="Text Placeholder 2">
            <a:extLst>
              <a:ext uri="{FF2B5EF4-FFF2-40B4-BE49-F238E27FC236}">
                <a16:creationId xmlns:a16="http://schemas.microsoft.com/office/drawing/2014/main" id="{1B0CD470-0980-9846-9280-4B88DEA185B2}"/>
              </a:ext>
            </a:extLst>
          </p:cNvPr>
          <p:cNvSpPr>
            <a:spLocks noGrp="1"/>
          </p:cNvSpPr>
          <p:nvPr>
            <p:ph type="body" idx="1" hasCustomPrompt="1"/>
          </p:nvPr>
        </p:nvSpPr>
        <p:spPr>
          <a:xfrm>
            <a:off x="636266" y="1137921"/>
            <a:ext cx="10326658" cy="589218"/>
          </a:xfrm>
        </p:spPr>
        <p:txBody>
          <a:bodyPr anchor="t"/>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Subheading</a:t>
            </a:r>
          </a:p>
        </p:txBody>
      </p:sp>
    </p:spTree>
    <p:extLst>
      <p:ext uri="{BB962C8B-B14F-4D97-AF65-F5344CB8AC3E}">
        <p14:creationId xmlns:p14="http://schemas.microsoft.com/office/powerpoint/2010/main" val="83484698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20/8/2025</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389721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bg>
      <p:bgRef idx="1001">
        <a:schemeClr val="bg1"/>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1CDC8335-2624-9446-A90D-6DDFCA9AC2FF}"/>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7535118" y="2181652"/>
            <a:ext cx="4232797" cy="1247348"/>
          </a:xfrm>
        </p:spPr>
        <p:txBody>
          <a:bodyPr anchor="t"/>
          <a:lstStyle>
            <a:lvl1pPr>
              <a:defRPr sz="3400" b="1" spc="-30" baseline="0">
                <a:solidFill>
                  <a:schemeClr val="tx1">
                    <a:lumMod val="85000"/>
                    <a:lumOff val="15000"/>
                  </a:schemeClr>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7535118" y="3429000"/>
            <a:ext cx="4232797" cy="2185163"/>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
        <p:nvSpPr>
          <p:cNvPr id="6" name="TextBox 5">
            <a:extLst>
              <a:ext uri="{FF2B5EF4-FFF2-40B4-BE49-F238E27FC236}">
                <a16:creationId xmlns:a16="http://schemas.microsoft.com/office/drawing/2014/main" id="{5D0D74A7-5BDD-6A4F-B249-910440AD9E9A}"/>
              </a:ext>
            </a:extLst>
          </p:cNvPr>
          <p:cNvSpPr txBox="1"/>
          <p:nvPr userDrawn="1"/>
        </p:nvSpPr>
        <p:spPr>
          <a:xfrm>
            <a:off x="619685" y="6420897"/>
            <a:ext cx="1748412" cy="246221"/>
          </a:xfrm>
          <a:prstGeom prst="rect">
            <a:avLst/>
          </a:prstGeom>
          <a:noFill/>
        </p:spPr>
        <p:txBody>
          <a:bodyPr wrap="square" rtlCol="0">
            <a:spAutoFit/>
          </a:bodyPr>
          <a:lstStyle/>
          <a:p>
            <a:pPr algn="l"/>
            <a:r>
              <a:rPr lang="en-US" sz="1000" dirty="0">
                <a:solidFill>
                  <a:schemeClr val="bg1"/>
                </a:solidFill>
              </a:rPr>
              <a:t>UTS CRICOS 00099F</a:t>
            </a:r>
          </a:p>
        </p:txBody>
      </p:sp>
      <p:pic>
        <p:nvPicPr>
          <p:cNvPr id="8" name="Picture 7">
            <a:extLst>
              <a:ext uri="{FF2B5EF4-FFF2-40B4-BE49-F238E27FC236}">
                <a16:creationId xmlns:a16="http://schemas.microsoft.com/office/drawing/2014/main" id="{D9A5829D-0D3F-904D-9EA2-9538BC4D257E}"/>
              </a:ext>
            </a:extLst>
          </p:cNvPr>
          <p:cNvPicPr>
            <a:picLocks noChangeAspect="1"/>
          </p:cNvPicPr>
          <p:nvPr userDrawn="1"/>
        </p:nvPicPr>
        <p:blipFill>
          <a:blip r:embed="rId2"/>
          <a:stretch>
            <a:fillRect/>
          </a:stretch>
        </p:blipFill>
        <p:spPr>
          <a:xfrm>
            <a:off x="630670" y="634393"/>
            <a:ext cx="714116" cy="682518"/>
          </a:xfrm>
          <a:prstGeom prst="rect">
            <a:avLst/>
          </a:prstGeom>
        </p:spPr>
      </p:pic>
    </p:spTree>
    <p:extLst>
      <p:ext uri="{BB962C8B-B14F-4D97-AF65-F5344CB8AC3E}">
        <p14:creationId xmlns:p14="http://schemas.microsoft.com/office/powerpoint/2010/main" val="5991237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4">
    <p:bg>
      <p:bgRef idx="1001">
        <a:schemeClr val="bg1"/>
      </p:bgRef>
    </p:bg>
    <p:spTree>
      <p:nvGrpSpPr>
        <p:cNvPr id="1" name=""/>
        <p:cNvGrpSpPr/>
        <p:nvPr/>
      </p:nvGrpSpPr>
      <p:grpSpPr>
        <a:xfrm>
          <a:off x="0" y="0"/>
          <a:ext cx="0" cy="0"/>
          <a:chOff x="0" y="0"/>
          <a:chExt cx="0" cy="0"/>
        </a:xfrm>
      </p:grpSpPr>
      <p:sp>
        <p:nvSpPr>
          <p:cNvPr id="19" name="Picture Placeholder 2">
            <a:extLst>
              <a:ext uri="{FF2B5EF4-FFF2-40B4-BE49-F238E27FC236}">
                <a16:creationId xmlns:a16="http://schemas.microsoft.com/office/drawing/2014/main" id="{A3F461D9-7978-1349-866D-E5697B7D998A}"/>
              </a:ext>
            </a:extLst>
          </p:cNvPr>
          <p:cNvSpPr>
            <a:spLocks noGrp="1"/>
          </p:cNvSpPr>
          <p:nvPr>
            <p:ph type="pic" idx="10" hasCustomPrompt="1"/>
          </p:nvPr>
        </p:nvSpPr>
        <p:spPr>
          <a:xfrm>
            <a:off x="0" y="0"/>
            <a:ext cx="12191999" cy="6858000"/>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02A1FD67-3299-CA49-B972-E63A734FFB5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pic>
        <p:nvPicPr>
          <p:cNvPr id="9" name="Picture 8">
            <a:extLst>
              <a:ext uri="{FF2B5EF4-FFF2-40B4-BE49-F238E27FC236}">
                <a16:creationId xmlns:a16="http://schemas.microsoft.com/office/drawing/2014/main" id="{A3F084B7-6B12-EB47-8096-902B752E3ABC}"/>
              </a:ext>
            </a:extLst>
          </p:cNvPr>
          <p:cNvPicPr>
            <a:picLocks noChangeAspect="1"/>
          </p:cNvPicPr>
          <p:nvPr userDrawn="1"/>
        </p:nvPicPr>
        <p:blipFill>
          <a:blip r:embed="rId2"/>
          <a:stretch>
            <a:fillRect/>
          </a:stretch>
        </p:blipFill>
        <p:spPr>
          <a:xfrm>
            <a:off x="630670" y="634393"/>
            <a:ext cx="714116" cy="682518"/>
          </a:xfrm>
          <a:prstGeom prst="rect">
            <a:avLst/>
          </a:prstGeom>
        </p:spPr>
      </p:pic>
      <p:sp>
        <p:nvSpPr>
          <p:cNvPr id="2" name="Title 1"/>
          <p:cNvSpPr>
            <a:spLocks noGrp="1"/>
          </p:cNvSpPr>
          <p:nvPr>
            <p:ph type="ctrTitle" hasCustomPrompt="1"/>
          </p:nvPr>
        </p:nvSpPr>
        <p:spPr>
          <a:xfrm>
            <a:off x="6112788" y="2382129"/>
            <a:ext cx="4814292" cy="1157029"/>
          </a:xfrm>
        </p:spPr>
        <p:txBody>
          <a:bodyPr anchor="ctr">
            <a:noAutofit/>
          </a:bodyPr>
          <a:lstStyle>
            <a:lvl1pPr algn="l">
              <a:defRPr lang="en-AU" sz="3400" b="1" spc="-30" baseline="0" smtClean="0">
                <a:solidFill>
                  <a:schemeClr val="accent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13" name="Text Placeholder 2">
            <a:extLst>
              <a:ext uri="{FF2B5EF4-FFF2-40B4-BE49-F238E27FC236}">
                <a16:creationId xmlns:a16="http://schemas.microsoft.com/office/drawing/2014/main" id="{DF3B029A-70EF-BD40-862C-C1426A0C7BDF}"/>
              </a:ext>
            </a:extLst>
          </p:cNvPr>
          <p:cNvSpPr>
            <a:spLocks noGrp="1"/>
          </p:cNvSpPr>
          <p:nvPr>
            <p:ph type="body" idx="12" hasCustomPrompt="1"/>
          </p:nvPr>
        </p:nvSpPr>
        <p:spPr>
          <a:xfrm>
            <a:off x="7308489" y="3494333"/>
            <a:ext cx="4018641" cy="1329128"/>
          </a:xfrm>
        </p:spPr>
        <p:txBody>
          <a:bodyPr/>
          <a:lstStyle>
            <a:lvl1pPr marL="0" indent="0">
              <a:lnSpc>
                <a:spcPct val="100000"/>
              </a:lnSpc>
              <a:spcBef>
                <a:spcPts val="0"/>
              </a:spcBef>
              <a:buNone/>
              <a:defRPr lang="en-AU" sz="2000" smtClean="0">
                <a:solidFill>
                  <a:schemeClr val="tx1">
                    <a:lumMod val="85000"/>
                    <a:lumOff val="15000"/>
                  </a:schemeClr>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spTree>
    <p:extLst>
      <p:ext uri="{BB962C8B-B14F-4D97-AF65-F5344CB8AC3E}">
        <p14:creationId xmlns:p14="http://schemas.microsoft.com/office/powerpoint/2010/main" val="399370129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5">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285B35B0-7E16-6347-9ABB-1E71DBC12D5C}"/>
              </a:ext>
            </a:extLst>
          </p:cNvPr>
          <p:cNvSpPr>
            <a:spLocks noGrp="1"/>
          </p:cNvSpPr>
          <p:nvPr>
            <p:ph type="pic" idx="10" hasCustomPrompt="1"/>
          </p:nvPr>
        </p:nvSpPr>
        <p:spPr>
          <a:xfrm>
            <a:off x="-1" y="0"/>
            <a:ext cx="6391175" cy="6858000"/>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6" name="TextBox 5">
            <a:extLst>
              <a:ext uri="{FF2B5EF4-FFF2-40B4-BE49-F238E27FC236}">
                <a16:creationId xmlns:a16="http://schemas.microsoft.com/office/drawing/2014/main" id="{D33B5CED-F544-F742-9789-3164A6A500D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2"/>
                </a:solidFill>
              </a:rPr>
              <a:t>UTS CRICOS 00099F</a:t>
            </a:r>
          </a:p>
        </p:txBody>
      </p:sp>
      <p:sp>
        <p:nvSpPr>
          <p:cNvPr id="2" name="Title 1"/>
          <p:cNvSpPr>
            <a:spLocks noGrp="1"/>
          </p:cNvSpPr>
          <p:nvPr>
            <p:ph type="ctrTitle" hasCustomPrompt="1"/>
          </p:nvPr>
        </p:nvSpPr>
        <p:spPr>
          <a:xfrm>
            <a:off x="7120890" y="3301566"/>
            <a:ext cx="5071110" cy="1201854"/>
          </a:xfrm>
        </p:spPr>
        <p:txBody>
          <a:bodyPr anchor="b">
            <a:noAutofit/>
          </a:bodyPr>
          <a:lstStyle>
            <a:lvl1pPr algn="l">
              <a:defRPr lang="en-AU" sz="3400" b="1" spc="-30" baseline="0" smtClean="0">
                <a:solidFill>
                  <a:schemeClr val="tx1">
                    <a:lumMod val="85000"/>
                    <a:lumOff val="15000"/>
                  </a:schemeClr>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7120890" y="4670298"/>
            <a:ext cx="5071110" cy="1483672"/>
          </a:xfrm>
        </p:spPr>
        <p:txBody>
          <a:bodyPr>
            <a:noAutofit/>
          </a:bodyPr>
          <a:lstStyle>
            <a:lvl1pPr marL="0" indent="0" algn="l">
              <a:lnSpc>
                <a:spcPct val="100000"/>
              </a:lnSpc>
              <a:spcBef>
                <a:spcPts val="0"/>
              </a:spcBef>
              <a:buNone/>
              <a:defRPr lang="en-AU" sz="2000" smtClean="0">
                <a:solidFill>
                  <a:schemeClr val="tx1">
                    <a:lumMod val="85000"/>
                    <a:lumOff val="15000"/>
                  </a:schemeClr>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err="1"/>
              <a:t>Ligenimus</a:t>
            </a:r>
            <a:endParaRPr lang="en-US" dirty="0"/>
          </a:p>
        </p:txBody>
      </p:sp>
    </p:spTree>
    <p:extLst>
      <p:ext uri="{BB962C8B-B14F-4D97-AF65-F5344CB8AC3E}">
        <p14:creationId xmlns:p14="http://schemas.microsoft.com/office/powerpoint/2010/main" val="258885206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6">
    <p:bg>
      <p:bgRef idx="1001">
        <a:schemeClr val="bg2"/>
      </p:bgRef>
    </p:bg>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EA0ED4D8-6F83-E64C-B78D-18D8732B4209}"/>
              </a:ext>
            </a:extLst>
          </p:cNvPr>
          <p:cNvSpPr>
            <a:spLocks noGrp="1"/>
          </p:cNvSpPr>
          <p:nvPr>
            <p:ph type="pic" idx="10" hasCustomPrompt="1"/>
          </p:nvPr>
        </p:nvSpPr>
        <p:spPr>
          <a:xfrm>
            <a:off x="-1191188" y="-766482"/>
            <a:ext cx="6561492" cy="6561492"/>
          </a:xfrm>
        </p:spPr>
        <p:txBody>
          <a:bodyPr anchor="ctr"/>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accent2"/>
                </a:solidFill>
              </a:defRPr>
            </a:lvl1pPr>
          </a:lstStyle>
          <a:p>
            <a:r>
              <a:rPr lang="en-US" dirty="0"/>
              <a:t>Title 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158429" y="4663440"/>
            <a:ext cx="5592436" cy="1762622"/>
          </a:xfrm>
        </p:spPr>
        <p:txBody>
          <a:bodyPr/>
          <a:lstStyle>
            <a:lvl1pPr marL="0" indent="0">
              <a:lnSpc>
                <a:spcPct val="100000"/>
              </a:lnSpc>
              <a:spcBef>
                <a:spcPts val="0"/>
              </a:spcBef>
              <a:buNone/>
              <a:defRPr lang="en-AU" sz="2000" smtClean="0">
                <a:solidFill>
                  <a:schemeClr val="tx1"/>
                </a:solidFill>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err="1"/>
              <a:t>Ligenimus</a:t>
            </a:r>
            <a:endParaRPr lang="en-GB" dirty="0"/>
          </a:p>
        </p:txBody>
      </p:sp>
      <p:pic>
        <p:nvPicPr>
          <p:cNvPr id="8" name="Picture 7">
            <a:extLst>
              <a:ext uri="{FF2B5EF4-FFF2-40B4-BE49-F238E27FC236}">
                <a16:creationId xmlns:a16="http://schemas.microsoft.com/office/drawing/2014/main" id="{AAB7304E-0E27-AF47-BD7A-0A8B3B31AC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42849" y="707332"/>
            <a:ext cx="748146" cy="709155"/>
          </a:xfrm>
          <a:prstGeom prst="rect">
            <a:avLst/>
          </a:prstGeom>
        </p:spPr>
      </p:pic>
      <p:sp>
        <p:nvSpPr>
          <p:cNvPr id="9" name="TextBox 8">
            <a:extLst>
              <a:ext uri="{FF2B5EF4-FFF2-40B4-BE49-F238E27FC236}">
                <a16:creationId xmlns:a16="http://schemas.microsoft.com/office/drawing/2014/main" id="{8CF341A3-F22A-8F43-98A2-33A1DF177A05}"/>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tx2">
                    <a:lumMod val="50000"/>
                  </a:schemeClr>
                </a:solidFill>
              </a:rPr>
              <a:t>UTS CRICOS 00099F</a:t>
            </a:r>
          </a:p>
        </p:txBody>
      </p:sp>
    </p:spTree>
    <p:extLst>
      <p:ext uri="{BB962C8B-B14F-4D97-AF65-F5344CB8AC3E}">
        <p14:creationId xmlns:p14="http://schemas.microsoft.com/office/powerpoint/2010/main" val="31142842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ver 6">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146999" y="3036761"/>
            <a:ext cx="5592436" cy="1220142"/>
          </a:xfrm>
        </p:spPr>
        <p:txBody>
          <a:bodyPr anchor="b"/>
          <a:lstStyle>
            <a:lvl1pPr>
              <a:defRPr sz="3400" b="1" spc="-30" baseline="0">
                <a:solidFill>
                  <a:schemeClr val="tx1"/>
                </a:solidFill>
              </a:defRPr>
            </a:lvl1pPr>
          </a:lstStyle>
          <a:p>
            <a:r>
              <a:rPr lang="en-US" dirty="0"/>
              <a:t>Title Heading</a:t>
            </a:r>
          </a:p>
        </p:txBody>
      </p:sp>
    </p:spTree>
    <p:extLst>
      <p:ext uri="{BB962C8B-B14F-4D97-AF65-F5344CB8AC3E}">
        <p14:creationId xmlns:p14="http://schemas.microsoft.com/office/powerpoint/2010/main" val="260135401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ver 7">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tx1">
                    <a:lumMod val="95000"/>
                    <a:lumOff val="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accent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tx1">
                    <a:lumMod val="95000"/>
                    <a:lumOff val="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1809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ver 7">
    <p:bg>
      <p:bgPr>
        <a:solidFill>
          <a:schemeClr val="accent1"/>
        </a:solidFill>
        <a:effectLst/>
      </p:bgPr>
    </p:bg>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1895C320-85D8-7946-80F1-AF205B05ECDC}"/>
              </a:ext>
            </a:extLst>
          </p:cNvPr>
          <p:cNvSpPr>
            <a:spLocks noGrp="1"/>
          </p:cNvSpPr>
          <p:nvPr>
            <p:ph type="pic" idx="10" hasCustomPrompt="1"/>
          </p:nvPr>
        </p:nvSpPr>
        <p:spPr>
          <a:xfrm>
            <a:off x="1476397" y="1714500"/>
            <a:ext cx="4117985" cy="4105255"/>
          </a:xfrm>
        </p:spPr>
        <p:txBody>
          <a:bodyPr anchor="t"/>
          <a:lstStyle>
            <a:lvl1pPr marL="0" indent="0" algn="ctr">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insert image</a:t>
            </a:r>
          </a:p>
        </p:txBody>
      </p:sp>
      <p:sp>
        <p:nvSpPr>
          <p:cNvPr id="2" name="Title 1"/>
          <p:cNvSpPr>
            <a:spLocks noGrp="1"/>
          </p:cNvSpPr>
          <p:nvPr>
            <p:ph type="ctrTitle" hasCustomPrompt="1"/>
          </p:nvPr>
        </p:nvSpPr>
        <p:spPr>
          <a:xfrm>
            <a:off x="6175728" y="2441842"/>
            <a:ext cx="5001987" cy="1201854"/>
          </a:xfrm>
        </p:spPr>
        <p:txBody>
          <a:bodyPr anchor="b">
            <a:noAutofit/>
          </a:bodyPr>
          <a:lstStyle>
            <a:lvl1pPr algn="l">
              <a:defRPr lang="en-AU" sz="2800" b="1" spc="-20" baseline="0" smtClean="0">
                <a:solidFill>
                  <a:schemeClr val="bg1"/>
                </a:solidFill>
                <a:effectLst/>
              </a:defRPr>
            </a:lvl1pPr>
          </a:lstStyle>
          <a:p>
            <a:r>
              <a:rPr lang="en-US" dirty="0"/>
              <a:t>Section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175728" y="3661984"/>
            <a:ext cx="5001987" cy="1483672"/>
          </a:xfrm>
        </p:spPr>
        <p:txBody>
          <a:bodyPr>
            <a:noAutofit/>
          </a:bodyPr>
          <a:lstStyle>
            <a:lvl1pPr marL="0" indent="0" algn="l">
              <a:lnSpc>
                <a:spcPct val="100000"/>
              </a:lnSpc>
              <a:spcBef>
                <a:spcPts val="0"/>
              </a:spcBef>
              <a:buNone/>
              <a:defRPr lang="en-AU" sz="20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Intro</a:t>
            </a:r>
          </a:p>
        </p:txBody>
      </p:sp>
    </p:spTree>
    <p:extLst>
      <p:ext uri="{BB962C8B-B14F-4D97-AF65-F5344CB8AC3E}">
        <p14:creationId xmlns:p14="http://schemas.microsoft.com/office/powerpoint/2010/main" val="319590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8/20/25</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6" r:id="rId3"/>
    <p:sldLayoutId id="2147483707" r:id="rId4"/>
    <p:sldLayoutId id="2147483708" r:id="rId5"/>
    <p:sldLayoutId id="2147483685" r:id="rId6"/>
    <p:sldLayoutId id="2147483716" r:id="rId7"/>
    <p:sldLayoutId id="2147483715" r:id="rId8"/>
    <p:sldLayoutId id="2147483726" r:id="rId9"/>
    <p:sldLayoutId id="2147483718" r:id="rId10"/>
    <p:sldLayoutId id="2147483728" r:id="rId11"/>
    <p:sldLayoutId id="2147483688" r:id="rId12"/>
    <p:sldLayoutId id="2147483729" r:id="rId13"/>
    <p:sldLayoutId id="2147483720" r:id="rId14"/>
    <p:sldLayoutId id="2147483703" r:id="rId15"/>
    <p:sldLayoutId id="2147483727" r:id="rId16"/>
    <p:sldLayoutId id="2147483721" r:id="rId17"/>
    <p:sldLayoutId id="2147483723" r:id="rId18"/>
    <p:sldLayoutId id="2147483724" r:id="rId19"/>
    <p:sldLayoutId id="2147483722" r:id="rId20"/>
    <p:sldLayoutId id="2147483725" r:id="rId21"/>
    <p:sldLayoutId id="2147483730" r:id="rId2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6370296" cy="830997"/>
          </a:xfrm>
          <a:prstGeom prst="rect">
            <a:avLst/>
          </a:prstGeom>
          <a:noFill/>
        </p:spPr>
        <p:txBody>
          <a:bodyPr wrap="square" rtlCol="0">
            <a:spAutoFit/>
          </a:bodyPr>
          <a:lstStyle/>
          <a:p>
            <a:r>
              <a:rPr lang="en-AU" sz="4800" dirty="0"/>
              <a:t>The reflection effect</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252383"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pic>
        <p:nvPicPr>
          <p:cNvPr id="5" name="Picture 4">
            <a:extLst>
              <a:ext uri="{FF2B5EF4-FFF2-40B4-BE49-F238E27FC236}">
                <a16:creationId xmlns:a16="http://schemas.microsoft.com/office/drawing/2014/main" id="{52E05B01-79FD-0AA0-D92E-CBE692983379}"/>
              </a:ext>
            </a:extLst>
          </p:cNvPr>
          <p:cNvPicPr>
            <a:picLocks noChangeAspect="1"/>
          </p:cNvPicPr>
          <p:nvPr/>
        </p:nvPicPr>
        <p:blipFill>
          <a:blip r:embed="rId2"/>
          <a:stretch>
            <a:fillRect/>
          </a:stretch>
        </p:blipFill>
        <p:spPr>
          <a:xfrm>
            <a:off x="8420100" y="3086100"/>
            <a:ext cx="3771900" cy="3771900"/>
          </a:xfrm>
          <a:prstGeom prst="rect">
            <a:avLst/>
          </a:prstGeom>
        </p:spPr>
      </p:pic>
      <p:pic>
        <p:nvPicPr>
          <p:cNvPr id="2" name="Picture 1">
            <a:extLst>
              <a:ext uri="{FF2B5EF4-FFF2-40B4-BE49-F238E27FC236}">
                <a16:creationId xmlns:a16="http://schemas.microsoft.com/office/drawing/2014/main" id="{46072BA9-FE96-E299-ED4F-AA192AD455B3}"/>
              </a:ext>
            </a:extLst>
          </p:cNvPr>
          <p:cNvPicPr>
            <a:picLocks noChangeAspect="1"/>
          </p:cNvPicPr>
          <p:nvPr/>
        </p:nvPicPr>
        <p:blipFill>
          <a:blip r:embed="rId2"/>
          <a:stretch>
            <a:fillRect/>
          </a:stretch>
        </p:blipFill>
        <p:spPr>
          <a:xfrm flipH="1">
            <a:off x="4851400" y="3086100"/>
            <a:ext cx="3771900" cy="3771900"/>
          </a:xfrm>
          <a:prstGeom prst="rect">
            <a:avLst/>
          </a:prstGeom>
        </p:spPr>
      </p:pic>
      <p:cxnSp>
        <p:nvCxnSpPr>
          <p:cNvPr id="7" name="Straight Connector 6">
            <a:extLst>
              <a:ext uri="{FF2B5EF4-FFF2-40B4-BE49-F238E27FC236}">
                <a16:creationId xmlns:a16="http://schemas.microsoft.com/office/drawing/2014/main" id="{31C01561-E85F-8297-2268-0BB0A38B3539}"/>
              </a:ext>
            </a:extLst>
          </p:cNvPr>
          <p:cNvCxnSpPr/>
          <p:nvPr/>
        </p:nvCxnSpPr>
        <p:spPr>
          <a:xfrm>
            <a:off x="8521700" y="2342283"/>
            <a:ext cx="0" cy="45157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83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$10 for certain and a 50:50 bet to win $20 or end up with nothing.</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certainty</m:t>
                          </m:r>
                        </m:e>
                      </m:d>
                      <m:r>
                        <a:rPr lang="en-AU" sz="2400" b="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10</m:t>
                          </m:r>
                        </m:e>
                      </m:d>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m:t>
                      </m:r>
                      <m:sSup>
                        <m:sSupPr>
                          <m:ctrlPr>
                            <a:rPr lang="en-AU" sz="2400" b="0" i="1" smtClean="0">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10</m:t>
                          </m:r>
                        </m:e>
                        <m:sup>
                          <m:f>
                            <m:fPr>
                              <m:type m:val="lin"/>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1</m:t>
                              </m:r>
                            </m:num>
                            <m:den>
                              <m:r>
                                <a:rPr lang="en-AU" sz="2400" b="0" i="1" smtClean="0">
                                  <a:solidFill>
                                    <a:schemeClr val="tx1"/>
                                  </a:solidFill>
                                  <a:latin typeface="Cambria Math" panose="02040503050406030204" pitchFamily="18" charset="0"/>
                                </a:rPr>
                                <m:t>2</m:t>
                              </m:r>
                            </m:den>
                          </m:f>
                        </m:sup>
                      </m:sSup>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=3.16</m:t>
                      </m:r>
                    </m:oMath>
                  </m:oMathPara>
                </a14:m>
                <a:endParaRPr lang="en-AU" sz="2400" b="0" dirty="0">
                  <a:solidFill>
                    <a:schemeClr val="tx1"/>
                  </a:solidFill>
                </a:endParaRPr>
              </a:p>
            </p:txBody>
          </p:sp>
        </mc:Choice>
        <mc:Fallback xmlns="">
          <p:sp>
            <p:nvSpPr>
              <p:cNvPr id="6" name="Text Placeholder 5">
                <a:extLst>
                  <a:ext uri="{FF2B5EF4-FFF2-40B4-BE49-F238E27FC236}">
                    <a16:creationId xmlns:a16="http://schemas.microsoft.com/office/drawing/2014/main" id="{B39D7401-687C-8A45-94E8-CD6251015DC4}"/>
                  </a:ext>
                </a:extLst>
              </p:cNvPr>
              <p:cNvSpPr>
                <a:spLocks noGrp="1" noRot="1" noChangeAspect="1" noMove="1" noResize="1" noEditPoints="1" noAdjustHandles="1" noChangeArrowheads="1" noChangeShapeType="1" noTextEdit="1"/>
              </p:cNvSpPr>
              <p:nvPr>
                <p:ph type="body" idx="12"/>
              </p:nvPr>
            </p:nvSpPr>
            <p:spPr>
              <a:blipFill>
                <a:blip r:embed="rId4"/>
                <a:stretch>
                  <a:fillRect l="-926" t="-932"/>
                </a:stretch>
              </a:blipFill>
            </p:spPr>
            <p:txBody>
              <a:bodyPr/>
              <a:lstStyle/>
              <a:p>
                <a:r>
                  <a:rPr lang="en-AU">
                    <a:noFill/>
                  </a:rPr>
                  <a:t> </a:t>
                </a:r>
              </a:p>
            </p:txBody>
          </p:sp>
        </mc:Fallback>
      </mc:AlternateContent>
      <p:sp>
        <p:nvSpPr>
          <p:cNvPr id="2" name="Title 4">
            <a:extLst>
              <a:ext uri="{FF2B5EF4-FFF2-40B4-BE49-F238E27FC236}">
                <a16:creationId xmlns:a16="http://schemas.microsoft.com/office/drawing/2014/main" id="{184CE9C5-4EA8-79D9-B580-46E7F3A0AC71}"/>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142956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$10 for certain and a 50:50 bet to win $20 or end up with nothing.</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certainty</m:t>
                          </m:r>
                        </m:e>
                      </m:d>
                      <m:r>
                        <a:rPr lang="en-AU" sz="2400" b="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10</m:t>
                          </m:r>
                        </m:e>
                      </m:d>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m:t>
                      </m:r>
                      <m:sSup>
                        <m:sSupPr>
                          <m:ctrlPr>
                            <a:rPr lang="en-AU" sz="2400" b="0" i="1" smtClean="0">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10</m:t>
                          </m:r>
                        </m:e>
                        <m:sup>
                          <m:f>
                            <m:fPr>
                              <m:type m:val="lin"/>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1</m:t>
                              </m:r>
                            </m:num>
                            <m:den>
                              <m:r>
                                <a:rPr lang="en-AU" sz="2400" b="0" i="1" smtClean="0">
                                  <a:solidFill>
                                    <a:schemeClr val="tx1"/>
                                  </a:solidFill>
                                  <a:latin typeface="Cambria Math" panose="02040503050406030204" pitchFamily="18" charset="0"/>
                                </a:rPr>
                                <m:t>2</m:t>
                              </m:r>
                            </m:den>
                          </m:f>
                        </m:sup>
                      </m:sSup>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=3.16</m:t>
                      </m:r>
                    </m:oMath>
                  </m:oMathPara>
                </a14:m>
                <a:endParaRPr lang="en-AU" sz="2400" b="0" dirty="0">
                  <a:solidFill>
                    <a:schemeClr val="tx1"/>
                  </a:solidFill>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bet</m:t>
                          </m:r>
                        </m:e>
                      </m:d>
                      <m:r>
                        <a:rPr lang="en-AU" sz="2400" i="1">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0.5 </m:t>
                      </m:r>
                      <m:r>
                        <a:rPr lang="en-AU" sz="2400" b="0" i="1" smtClean="0">
                          <a:solidFill>
                            <a:schemeClr val="tx1"/>
                          </a:solidFill>
                          <a:latin typeface="Cambria Math" panose="02040503050406030204" pitchFamily="18" charset="0"/>
                          <a:ea typeface="Cambria Math" panose="02040503050406030204" pitchFamily="18" charset="0"/>
                        </a:rPr>
                        <m:t>× </m:t>
                      </m:r>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2</m:t>
                          </m:r>
                          <m:r>
                            <a:rPr lang="en-AU" sz="2400" i="1">
                              <a:solidFill>
                                <a:schemeClr val="tx1"/>
                              </a:solidFill>
                              <a:latin typeface="Cambria Math" panose="02040503050406030204" pitchFamily="18" charset="0"/>
                            </a:rPr>
                            <m:t>0</m:t>
                          </m:r>
                        </m:e>
                      </m:d>
                      <m:r>
                        <a:rPr lang="en-AU" sz="2400" b="0" i="1" smtClean="0">
                          <a:solidFill>
                            <a:schemeClr val="tx1"/>
                          </a:solidFill>
                          <a:latin typeface="Cambria Math" panose="02040503050406030204" pitchFamily="18" charset="0"/>
                        </a:rPr>
                        <m:t>+0.5 </m:t>
                      </m:r>
                      <m:r>
                        <a:rPr lang="en-AU" sz="2400" b="0" i="1" smtClean="0">
                          <a:solidFill>
                            <a:schemeClr val="tx1"/>
                          </a:solidFill>
                          <a:latin typeface="Cambria Math" panose="02040503050406030204" pitchFamily="18" charset="0"/>
                          <a:ea typeface="Cambria Math" panose="02040503050406030204" pitchFamily="18" charset="0"/>
                        </a:rPr>
                        <m:t>× </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0</m:t>
                          </m:r>
                        </m:e>
                      </m:d>
                    </m:oMath>
                  </m:oMathPara>
                </a14:m>
                <a:endParaRPr lang="en-AU" sz="240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              =</m:t>
                      </m:r>
                      <m:r>
                        <a:rPr lang="en-AU" sz="2400" b="0" i="1" smtClean="0">
                          <a:solidFill>
                            <a:schemeClr val="tx1"/>
                          </a:solidFill>
                          <a:latin typeface="Cambria Math" panose="02040503050406030204" pitchFamily="18" charset="0"/>
                        </a:rPr>
                        <m:t>0.5 </m:t>
                      </m:r>
                      <m:r>
                        <a:rPr lang="en-AU" sz="2400" b="0" i="1" smtClean="0">
                          <a:solidFill>
                            <a:schemeClr val="tx1"/>
                          </a:solidFill>
                          <a:latin typeface="Cambria Math" panose="02040503050406030204" pitchFamily="18" charset="0"/>
                          <a:ea typeface="Cambria Math" panose="02040503050406030204" pitchFamily="18" charset="0"/>
                        </a:rPr>
                        <m:t>×</m:t>
                      </m:r>
                      <m:sSup>
                        <m:sSupPr>
                          <m:ctrlPr>
                            <a:rPr lang="en-AU" sz="2400" i="1">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 2</m:t>
                          </m:r>
                          <m:r>
                            <a:rPr lang="en-AU" sz="2400" i="1">
                              <a:solidFill>
                                <a:schemeClr val="tx1"/>
                              </a:solidFill>
                              <a:latin typeface="Cambria Math" panose="02040503050406030204" pitchFamily="18" charset="0"/>
                            </a:rPr>
                            <m:t>0</m:t>
                          </m:r>
                        </m:e>
                        <m:sup>
                          <m:f>
                            <m:fPr>
                              <m:type m:val="lin"/>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1</m:t>
                              </m:r>
                            </m:num>
                            <m:den>
                              <m:r>
                                <a:rPr lang="en-AU" sz="2400" i="1">
                                  <a:solidFill>
                                    <a:schemeClr val="tx1"/>
                                  </a:solidFill>
                                  <a:latin typeface="Cambria Math" panose="02040503050406030204" pitchFamily="18" charset="0"/>
                                </a:rPr>
                                <m:t>2</m:t>
                              </m:r>
                            </m:den>
                          </m:f>
                        </m:sup>
                      </m:sSup>
                      <m:r>
                        <a:rPr lang="en-AU" sz="2400" b="0" i="1" smtClean="0">
                          <a:solidFill>
                            <a:schemeClr val="tx1"/>
                          </a:solidFill>
                          <a:latin typeface="Cambria Math" panose="02040503050406030204" pitchFamily="18" charset="0"/>
                        </a:rPr>
                        <m:t> + 0.5 </m:t>
                      </m:r>
                      <m:r>
                        <a:rPr lang="en-AU" sz="2400" b="0" i="1" smtClean="0">
                          <a:solidFill>
                            <a:schemeClr val="tx1"/>
                          </a:solidFill>
                          <a:latin typeface="Cambria Math" panose="02040503050406030204" pitchFamily="18" charset="0"/>
                          <a:ea typeface="Cambria Math" panose="02040503050406030204" pitchFamily="18" charset="0"/>
                        </a:rPr>
                        <m:t>× </m:t>
                      </m:r>
                      <m:r>
                        <a:rPr lang="en-AU" sz="2400" b="0" i="1" smtClean="0">
                          <a:solidFill>
                            <a:schemeClr val="tx1"/>
                          </a:solidFill>
                          <a:latin typeface="Cambria Math" panose="02040503050406030204" pitchFamily="18" charset="0"/>
                        </a:rPr>
                        <m:t>0</m:t>
                      </m:r>
                    </m:oMath>
                  </m:oMathPara>
                </a14:m>
                <a:endParaRPr lang="en-AU" sz="240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              =</m:t>
                      </m:r>
                      <m:r>
                        <a:rPr lang="en-AU" sz="2400" b="0" i="1" smtClean="0">
                          <a:solidFill>
                            <a:schemeClr val="tx1"/>
                          </a:solidFill>
                          <a:latin typeface="Cambria Math" panose="02040503050406030204" pitchFamily="18" charset="0"/>
                        </a:rPr>
                        <m:t>2.24</m:t>
                      </m:r>
                    </m:oMath>
                  </m:oMathPara>
                </a14:m>
                <a:endParaRPr lang="en-AU" sz="2400" dirty="0">
                  <a:solidFill>
                    <a:schemeClr val="tx1"/>
                  </a:solidFill>
                </a:endParaRPr>
              </a:p>
            </p:txBody>
          </p:sp>
        </mc:Choice>
        <mc:Fallback xmlns="">
          <p:sp>
            <p:nvSpPr>
              <p:cNvPr id="6" name="Text Placeholder 5">
                <a:extLst>
                  <a:ext uri="{FF2B5EF4-FFF2-40B4-BE49-F238E27FC236}">
                    <a16:creationId xmlns:a16="http://schemas.microsoft.com/office/drawing/2014/main" id="{B39D7401-687C-8A45-94E8-CD6251015DC4}"/>
                  </a:ext>
                </a:extLst>
              </p:cNvPr>
              <p:cNvSpPr>
                <a:spLocks noGrp="1" noRot="1" noChangeAspect="1" noMove="1" noResize="1" noEditPoints="1" noAdjustHandles="1" noChangeArrowheads="1" noChangeShapeType="1" noTextEdit="1"/>
              </p:cNvSpPr>
              <p:nvPr>
                <p:ph type="body" idx="12"/>
              </p:nvPr>
            </p:nvSpPr>
            <p:spPr>
              <a:blipFill>
                <a:blip r:embed="rId4"/>
                <a:stretch>
                  <a:fillRect l="-926" t="-932" b="-6522"/>
                </a:stretch>
              </a:blipFill>
            </p:spPr>
            <p:txBody>
              <a:bodyPr/>
              <a:lstStyle/>
              <a:p>
                <a:r>
                  <a:rPr lang="en-AU">
                    <a:noFill/>
                  </a:rPr>
                  <a:t> </a:t>
                </a:r>
              </a:p>
            </p:txBody>
          </p:sp>
        </mc:Fallback>
      </mc:AlternateContent>
      <p:sp>
        <p:nvSpPr>
          <p:cNvPr id="2" name="Title 4">
            <a:extLst>
              <a:ext uri="{FF2B5EF4-FFF2-40B4-BE49-F238E27FC236}">
                <a16:creationId xmlns:a16="http://schemas.microsoft.com/office/drawing/2014/main" id="{57FCBB99-7AA9-AE27-4A4B-35EF5E2A4DD9}"/>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399706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C1D1F4-67D7-CDCB-A86E-F31443DB5DD6}"/>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pic>
        <p:nvPicPr>
          <p:cNvPr id="2050" name="Picture 2">
            <a:extLst>
              <a:ext uri="{FF2B5EF4-FFF2-40B4-BE49-F238E27FC236}">
                <a16:creationId xmlns:a16="http://schemas.microsoft.com/office/drawing/2014/main" id="{249E9AAE-FC66-CFE6-7B6D-446BF6A5A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222" y="1056444"/>
            <a:ext cx="8139953" cy="581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a certain loss of $10 or a 50:50 bet to lose $20 or to lose nothing.</a:t>
            </a:r>
          </a:p>
        </p:txBody>
      </p:sp>
      <p:sp>
        <p:nvSpPr>
          <p:cNvPr id="2" name="Title 4">
            <a:extLst>
              <a:ext uri="{FF2B5EF4-FFF2-40B4-BE49-F238E27FC236}">
                <a16:creationId xmlns:a16="http://schemas.microsoft.com/office/drawing/2014/main" id="{DF682147-A4CA-B279-A794-A3176448BC66}"/>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3523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a certain loss of $10 or a 50:50 bet to lose $20 or to lose nothing.</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certainty</m:t>
                          </m:r>
                        </m:e>
                      </m:d>
                      <m:r>
                        <a:rPr lang="en-AU" sz="2400" b="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−10</m:t>
                          </m:r>
                        </m:e>
                      </m:d>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m:t>
                      </m:r>
                      <m:sSup>
                        <m:sSupPr>
                          <m:ctrlPr>
                            <a:rPr lang="en-AU" sz="2400" b="0" i="1" smtClean="0">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−10</m:t>
                          </m:r>
                        </m:e>
                        <m:sup>
                          <m:f>
                            <m:fPr>
                              <m:type m:val="lin"/>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1</m:t>
                              </m:r>
                            </m:num>
                            <m:den>
                              <m:r>
                                <a:rPr lang="en-AU" sz="2400" b="0" i="1" smtClean="0">
                                  <a:solidFill>
                                    <a:schemeClr val="tx1"/>
                                  </a:solidFill>
                                  <a:latin typeface="Cambria Math" panose="02040503050406030204" pitchFamily="18" charset="0"/>
                                </a:rPr>
                                <m:t>2</m:t>
                              </m:r>
                            </m:den>
                          </m:f>
                        </m:sup>
                      </m:sSup>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=−3.16</m:t>
                      </m:r>
                    </m:oMath>
                  </m:oMathPara>
                </a14:m>
                <a:endParaRPr lang="en-AU" sz="2400" b="0" dirty="0">
                  <a:solidFill>
                    <a:schemeClr val="tx1"/>
                  </a:solidFill>
                </a:endParaRPr>
              </a:p>
            </p:txBody>
          </p:sp>
        </mc:Choice>
        <mc:Fallback xmlns="">
          <p:sp>
            <p:nvSpPr>
              <p:cNvPr id="6" name="Text Placeholder 5">
                <a:extLst>
                  <a:ext uri="{FF2B5EF4-FFF2-40B4-BE49-F238E27FC236}">
                    <a16:creationId xmlns:a16="http://schemas.microsoft.com/office/drawing/2014/main" id="{B39D7401-687C-8A45-94E8-CD6251015DC4}"/>
                  </a:ext>
                </a:extLst>
              </p:cNvPr>
              <p:cNvSpPr>
                <a:spLocks noGrp="1" noRot="1" noChangeAspect="1" noMove="1" noResize="1" noEditPoints="1" noAdjustHandles="1" noChangeArrowheads="1" noChangeShapeType="1" noTextEdit="1"/>
              </p:cNvSpPr>
              <p:nvPr>
                <p:ph type="body" idx="12"/>
              </p:nvPr>
            </p:nvSpPr>
            <p:spPr>
              <a:blipFill>
                <a:blip r:embed="rId4"/>
                <a:stretch>
                  <a:fillRect l="-926" t="-932"/>
                </a:stretch>
              </a:blipFill>
            </p:spPr>
            <p:txBody>
              <a:bodyPr/>
              <a:lstStyle/>
              <a:p>
                <a:r>
                  <a:rPr lang="en-AU">
                    <a:noFill/>
                  </a:rPr>
                  <a:t> </a:t>
                </a:r>
              </a:p>
            </p:txBody>
          </p:sp>
        </mc:Fallback>
      </mc:AlternateContent>
      <p:sp>
        <p:nvSpPr>
          <p:cNvPr id="2" name="Title 4">
            <a:extLst>
              <a:ext uri="{FF2B5EF4-FFF2-40B4-BE49-F238E27FC236}">
                <a16:creationId xmlns:a16="http://schemas.microsoft.com/office/drawing/2014/main" id="{D7BA838B-2427-1FDE-9F9F-757FB5A32D6C}"/>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362590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a certain loss of $10 or a 50:50 bet to lose $20 or to lose nothing.</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certainty</m:t>
                          </m:r>
                        </m:e>
                      </m:d>
                      <m:r>
                        <a:rPr lang="en-AU" sz="2400" b="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−10</m:t>
                          </m:r>
                        </m:e>
                      </m:d>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m:t>
                      </m:r>
                      <m:sSup>
                        <m:sSupPr>
                          <m:ctrlPr>
                            <a:rPr lang="en-AU" sz="2400" b="0" i="1" smtClean="0">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−10</m:t>
                          </m:r>
                        </m:e>
                        <m:sup>
                          <m:f>
                            <m:fPr>
                              <m:type m:val="lin"/>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1</m:t>
                              </m:r>
                            </m:num>
                            <m:den>
                              <m:r>
                                <a:rPr lang="en-AU" sz="2400" b="0" i="1" smtClean="0">
                                  <a:solidFill>
                                    <a:schemeClr val="tx1"/>
                                  </a:solidFill>
                                  <a:latin typeface="Cambria Math" panose="02040503050406030204" pitchFamily="18" charset="0"/>
                                </a:rPr>
                                <m:t>2</m:t>
                              </m:r>
                            </m:den>
                          </m:f>
                        </m:sup>
                      </m:sSup>
                    </m:oMath>
                  </m:oMathPara>
                </a14:m>
                <a:endParaRPr lang="en-AU" sz="2400" b="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b="0" i="1" smtClean="0">
                          <a:solidFill>
                            <a:schemeClr val="tx1"/>
                          </a:solidFill>
                          <a:latin typeface="Cambria Math" panose="02040503050406030204" pitchFamily="18" charset="0"/>
                        </a:rPr>
                        <m:t>                           =−3.16</m:t>
                      </m:r>
                    </m:oMath>
                  </m:oMathPara>
                </a14:m>
                <a:endParaRPr lang="en-AU" sz="2400" b="0" dirty="0">
                  <a:solidFill>
                    <a:schemeClr val="tx1"/>
                  </a:solidFill>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m:rPr>
                              <m:sty m:val="p"/>
                            </m:rPr>
                            <a:rPr lang="en-AU" sz="2400" b="0" i="0" smtClean="0">
                              <a:solidFill>
                                <a:schemeClr val="tx1"/>
                              </a:solidFill>
                              <a:latin typeface="Cambria Math" panose="02040503050406030204" pitchFamily="18" charset="0"/>
                            </a:rPr>
                            <m:t>bet</m:t>
                          </m:r>
                        </m:e>
                      </m:d>
                      <m:r>
                        <a:rPr lang="en-AU" sz="2400" i="1">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0.5 </m:t>
                      </m:r>
                      <m:r>
                        <a:rPr lang="en-AU" sz="2400" i="1">
                          <a:solidFill>
                            <a:schemeClr val="tx1"/>
                          </a:solidFill>
                          <a:latin typeface="Cambria Math" panose="02040503050406030204" pitchFamily="18" charset="0"/>
                          <a:ea typeface="Cambria Math" panose="02040503050406030204" pitchFamily="18" charset="0"/>
                        </a:rPr>
                        <m:t>×</m:t>
                      </m:r>
                      <m:r>
                        <a:rPr lang="en-AU" sz="2400" b="0" i="1" smtClean="0">
                          <a:solidFill>
                            <a:schemeClr val="tx1"/>
                          </a:solidFill>
                          <a:latin typeface="Cambria Math" panose="02040503050406030204" pitchFamily="18" charset="0"/>
                          <a:ea typeface="Cambria Math" panose="02040503050406030204" pitchFamily="18" charset="0"/>
                        </a:rPr>
                        <m:t> </m:t>
                      </m:r>
                      <m:r>
                        <a:rPr lang="en-AU" sz="2400" i="1" smtClean="0">
                          <a:solidFill>
                            <a:schemeClr val="tx1"/>
                          </a:solidFill>
                          <a:latin typeface="Cambria Math" panose="02040503050406030204" pitchFamily="18" charset="0"/>
                        </a:rPr>
                        <m:t>𝑣</m:t>
                      </m:r>
                      <m:d>
                        <m:dPr>
                          <m:ctrlPr>
                            <a:rPr lang="en-AU" sz="2400" i="1">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−2</m:t>
                          </m:r>
                          <m:r>
                            <a:rPr lang="en-AU" sz="2400" i="1">
                              <a:solidFill>
                                <a:schemeClr val="tx1"/>
                              </a:solidFill>
                              <a:latin typeface="Cambria Math" panose="02040503050406030204" pitchFamily="18" charset="0"/>
                            </a:rPr>
                            <m:t>0</m:t>
                          </m:r>
                        </m:e>
                      </m:d>
                      <m:r>
                        <a:rPr lang="en-AU" sz="2400" b="0" i="1" smtClean="0">
                          <a:solidFill>
                            <a:schemeClr val="tx1"/>
                          </a:solidFill>
                          <a:latin typeface="Cambria Math" panose="02040503050406030204" pitchFamily="18" charset="0"/>
                        </a:rPr>
                        <m:t>+0.5 </m:t>
                      </m:r>
                      <m:r>
                        <a:rPr lang="en-AU" sz="2400" i="1">
                          <a:solidFill>
                            <a:schemeClr val="tx1"/>
                          </a:solidFill>
                          <a:latin typeface="Cambria Math" panose="02040503050406030204" pitchFamily="18" charset="0"/>
                          <a:ea typeface="Cambria Math" panose="02040503050406030204" pitchFamily="18" charset="0"/>
                        </a:rPr>
                        <m:t>×</m:t>
                      </m:r>
                      <m:r>
                        <a:rPr lang="en-AU" sz="2400" b="0" i="1" smtClean="0">
                          <a:solidFill>
                            <a:schemeClr val="tx1"/>
                          </a:solidFill>
                          <a:latin typeface="Cambria Math" panose="02040503050406030204" pitchFamily="18" charset="0"/>
                          <a:ea typeface="Cambria Math" panose="02040503050406030204" pitchFamily="18" charset="0"/>
                        </a:rPr>
                        <m:t> </m:t>
                      </m:r>
                      <m:r>
                        <a:rPr lang="en-AU" sz="2400" b="0" i="1" smtClean="0">
                          <a:solidFill>
                            <a:schemeClr val="tx1"/>
                          </a:solidFill>
                          <a:latin typeface="Cambria Math" panose="02040503050406030204" pitchFamily="18" charset="0"/>
                        </a:rPr>
                        <m:t>𝑣</m:t>
                      </m:r>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0</m:t>
                          </m:r>
                        </m:e>
                      </m:d>
                    </m:oMath>
                  </m:oMathPara>
                </a14:m>
                <a:endParaRPr lang="en-AU" sz="240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              =</m:t>
                      </m:r>
                      <m:r>
                        <a:rPr lang="en-AU" sz="2400" b="0" i="1" smtClean="0">
                          <a:solidFill>
                            <a:schemeClr val="tx1"/>
                          </a:solidFill>
                          <a:latin typeface="Cambria Math" panose="02040503050406030204" pitchFamily="18" charset="0"/>
                        </a:rPr>
                        <m:t>−0.5 </m:t>
                      </m:r>
                      <m:r>
                        <a:rPr lang="en-AU" sz="2400" i="1">
                          <a:solidFill>
                            <a:schemeClr val="tx1"/>
                          </a:solidFill>
                          <a:latin typeface="Cambria Math" panose="02040503050406030204" pitchFamily="18" charset="0"/>
                          <a:ea typeface="Cambria Math" panose="02040503050406030204" pitchFamily="18" charset="0"/>
                        </a:rPr>
                        <m:t>×</m:t>
                      </m:r>
                      <m:r>
                        <a:rPr lang="en-AU" sz="2400" b="0" i="1" smtClean="0">
                          <a:solidFill>
                            <a:schemeClr val="tx1"/>
                          </a:solidFill>
                          <a:latin typeface="Cambria Math" panose="02040503050406030204" pitchFamily="18" charset="0"/>
                          <a:ea typeface="Cambria Math" panose="02040503050406030204" pitchFamily="18" charset="0"/>
                        </a:rPr>
                        <m:t> </m:t>
                      </m:r>
                      <m:sSup>
                        <m:sSupPr>
                          <m:ctrlPr>
                            <a:rPr lang="en-AU" sz="2400" i="1">
                              <a:solidFill>
                                <a:schemeClr val="tx1"/>
                              </a:solidFill>
                              <a:latin typeface="Cambria Math" panose="02040503050406030204" pitchFamily="18" charset="0"/>
                            </a:rPr>
                          </m:ctrlPr>
                        </m:sSupPr>
                        <m:e>
                          <m:r>
                            <a:rPr lang="en-AU" sz="2400" b="0" i="1" smtClean="0">
                              <a:solidFill>
                                <a:schemeClr val="tx1"/>
                              </a:solidFill>
                              <a:latin typeface="Cambria Math" panose="02040503050406030204" pitchFamily="18" charset="0"/>
                            </a:rPr>
                            <m:t>2</m:t>
                          </m:r>
                          <m:r>
                            <a:rPr lang="en-AU" sz="2400" i="1">
                              <a:solidFill>
                                <a:schemeClr val="tx1"/>
                              </a:solidFill>
                              <a:latin typeface="Cambria Math" panose="02040503050406030204" pitchFamily="18" charset="0"/>
                            </a:rPr>
                            <m:t>0</m:t>
                          </m:r>
                        </m:e>
                        <m:sup>
                          <m:f>
                            <m:fPr>
                              <m:type m:val="lin"/>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1</m:t>
                              </m:r>
                            </m:num>
                            <m:den>
                              <m:r>
                                <a:rPr lang="en-AU" sz="2400" i="1">
                                  <a:solidFill>
                                    <a:schemeClr val="tx1"/>
                                  </a:solidFill>
                                  <a:latin typeface="Cambria Math" panose="02040503050406030204" pitchFamily="18" charset="0"/>
                                </a:rPr>
                                <m:t>2</m:t>
                              </m:r>
                            </m:den>
                          </m:f>
                        </m:sup>
                      </m:sSup>
                      <m:r>
                        <a:rPr lang="en-AU" sz="2400" b="0" i="1" smtClean="0">
                          <a:solidFill>
                            <a:schemeClr val="tx1"/>
                          </a:solidFill>
                          <a:latin typeface="Cambria Math" panose="02040503050406030204" pitchFamily="18" charset="0"/>
                        </a:rPr>
                        <m:t>+0.5 </m:t>
                      </m:r>
                      <m:r>
                        <a:rPr lang="en-AU" sz="2400" i="1">
                          <a:solidFill>
                            <a:schemeClr val="tx1"/>
                          </a:solidFill>
                          <a:latin typeface="Cambria Math" panose="02040503050406030204" pitchFamily="18" charset="0"/>
                          <a:ea typeface="Cambria Math" panose="02040503050406030204" pitchFamily="18" charset="0"/>
                        </a:rPr>
                        <m:t>×</m:t>
                      </m:r>
                      <m:r>
                        <a:rPr lang="en-AU" sz="2400" b="0" i="1" smtClean="0">
                          <a:solidFill>
                            <a:schemeClr val="tx1"/>
                          </a:solidFill>
                          <a:latin typeface="Cambria Math" panose="02040503050406030204" pitchFamily="18" charset="0"/>
                          <a:ea typeface="Cambria Math" panose="02040503050406030204" pitchFamily="18" charset="0"/>
                        </a:rPr>
                        <m:t> </m:t>
                      </m:r>
                      <m:r>
                        <a:rPr lang="en-AU" sz="2400" b="0" i="1" smtClean="0">
                          <a:solidFill>
                            <a:schemeClr val="tx1"/>
                          </a:solidFill>
                          <a:latin typeface="Cambria Math" panose="02040503050406030204" pitchFamily="18" charset="0"/>
                        </a:rPr>
                        <m:t>0</m:t>
                      </m:r>
                    </m:oMath>
                  </m:oMathPara>
                </a14:m>
                <a:endParaRPr lang="en-AU" sz="2400" i="1" dirty="0">
                  <a:solidFill>
                    <a:schemeClr val="tx1"/>
                  </a:solidFill>
                  <a:latin typeface="Cambria Math" panose="02040503050406030204" pitchFamily="18" charset="0"/>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400" i="1">
                          <a:solidFill>
                            <a:schemeClr val="tx1"/>
                          </a:solidFill>
                          <a:latin typeface="Cambria Math" panose="02040503050406030204" pitchFamily="18" charset="0"/>
                        </a:rPr>
                        <m:t>              =</m:t>
                      </m:r>
                      <m:r>
                        <a:rPr lang="en-AU" sz="2400" b="0" i="1" smtClean="0">
                          <a:solidFill>
                            <a:schemeClr val="tx1"/>
                          </a:solidFill>
                          <a:latin typeface="Cambria Math" panose="02040503050406030204" pitchFamily="18" charset="0"/>
                        </a:rPr>
                        <m:t>−2.24</m:t>
                      </m:r>
                    </m:oMath>
                  </m:oMathPara>
                </a14:m>
                <a:endParaRPr lang="en-AU" sz="2400" dirty="0">
                  <a:solidFill>
                    <a:schemeClr val="tx1"/>
                  </a:solidFill>
                </a:endParaRPr>
              </a:p>
            </p:txBody>
          </p:sp>
        </mc:Choice>
        <mc:Fallback xmlns="">
          <p:sp>
            <p:nvSpPr>
              <p:cNvPr id="6" name="Text Placeholder 5">
                <a:extLst>
                  <a:ext uri="{FF2B5EF4-FFF2-40B4-BE49-F238E27FC236}">
                    <a16:creationId xmlns:a16="http://schemas.microsoft.com/office/drawing/2014/main" id="{B39D7401-687C-8A45-94E8-CD6251015DC4}"/>
                  </a:ext>
                </a:extLst>
              </p:cNvPr>
              <p:cNvSpPr>
                <a:spLocks noGrp="1" noRot="1" noChangeAspect="1" noMove="1" noResize="1" noEditPoints="1" noAdjustHandles="1" noChangeArrowheads="1" noChangeShapeType="1" noTextEdit="1"/>
              </p:cNvSpPr>
              <p:nvPr>
                <p:ph type="body" idx="12"/>
              </p:nvPr>
            </p:nvSpPr>
            <p:spPr>
              <a:blipFill>
                <a:blip r:embed="rId4"/>
                <a:stretch>
                  <a:fillRect l="-926" t="-932" b="-6522"/>
                </a:stretch>
              </a:blipFill>
            </p:spPr>
            <p:txBody>
              <a:bodyPr/>
              <a:lstStyle/>
              <a:p>
                <a:r>
                  <a:rPr lang="en-AU">
                    <a:noFill/>
                  </a:rPr>
                  <a:t> </a:t>
                </a:r>
              </a:p>
            </p:txBody>
          </p:sp>
        </mc:Fallback>
      </mc:AlternateContent>
      <p:sp>
        <p:nvSpPr>
          <p:cNvPr id="2" name="Title 4">
            <a:extLst>
              <a:ext uri="{FF2B5EF4-FFF2-40B4-BE49-F238E27FC236}">
                <a16:creationId xmlns:a16="http://schemas.microsoft.com/office/drawing/2014/main" id="{132096C7-BD30-EFCC-EA2A-701BA944848E}"/>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279647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F9384E41-3CDD-BB26-DCFA-B4965C5197FE}"/>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pic>
        <p:nvPicPr>
          <p:cNvPr id="3074" name="Picture 2">
            <a:extLst>
              <a:ext uri="{FF2B5EF4-FFF2-40B4-BE49-F238E27FC236}">
                <a16:creationId xmlns:a16="http://schemas.microsoft.com/office/drawing/2014/main" id="{3750E7F0-A2D0-14CC-4D74-C86539514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747" y="1056444"/>
            <a:ext cx="8126506" cy="580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39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drawing of a person throwing dice&#10;&#10;Description automatically generated">
            <a:extLst>
              <a:ext uri="{FF2B5EF4-FFF2-40B4-BE49-F238E27FC236}">
                <a16:creationId xmlns:a16="http://schemas.microsoft.com/office/drawing/2014/main" id="{CCA738F9-FCDB-C496-887B-13A34B1B1FD6}"/>
              </a:ext>
            </a:extLst>
          </p:cNvPr>
          <p:cNvPicPr>
            <a:picLocks noChangeAspect="1"/>
          </p:cNvPicPr>
          <p:nvPr/>
        </p:nvPicPr>
        <p:blipFill>
          <a:blip r:embed="rId2"/>
          <a:stretch>
            <a:fillRect/>
          </a:stretch>
        </p:blipFill>
        <p:spPr>
          <a:xfrm>
            <a:off x="2667000" y="0"/>
            <a:ext cx="6858000" cy="6858000"/>
          </a:xfrm>
          <a:prstGeom prst="rect">
            <a:avLst/>
          </a:prstGeom>
        </p:spPr>
      </p:pic>
      <p:sp>
        <p:nvSpPr>
          <p:cNvPr id="8" name="Title 4">
            <a:extLst>
              <a:ext uri="{FF2B5EF4-FFF2-40B4-BE49-F238E27FC236}">
                <a16:creationId xmlns:a16="http://schemas.microsoft.com/office/drawing/2014/main" id="{C48C9157-1115-298A-9E16-1A245918CAE1}"/>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a:t>
            </a:r>
          </a:p>
        </p:txBody>
      </p:sp>
    </p:spTree>
    <p:extLst>
      <p:ext uri="{BB962C8B-B14F-4D97-AF65-F5344CB8AC3E}">
        <p14:creationId xmlns:p14="http://schemas.microsoft.com/office/powerpoint/2010/main" val="192369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solidFill>
                  <a:schemeClr val="tx1"/>
                </a:solidFill>
              </a:rPr>
              <a:t>Imagine that the U.S. is preparing for the outbreak of an unusual Asian disease, which is expected to kill 600 people. Two alternative programs to combat the disease have been proposed. Assume that the exact scientific estimates of the consequences of the programs are as follows:</a:t>
            </a:r>
          </a:p>
          <a:p>
            <a:r>
              <a:rPr lang="en-AU" sz="2400" dirty="0">
                <a:solidFill>
                  <a:schemeClr val="tx1"/>
                </a:solidFill>
              </a:rPr>
              <a:t>If Program A is adopted, 200 people will be saved.</a:t>
            </a:r>
          </a:p>
          <a:p>
            <a:r>
              <a:rPr lang="en-AU" sz="2400" dirty="0">
                <a:solidFill>
                  <a:schemeClr val="tx1"/>
                </a:solidFill>
              </a:rPr>
              <a:t>If Program B is adopted, there is a one-third probability that 600 people will be saved and a two-thirds probability that no people will be saved.</a:t>
            </a:r>
          </a:p>
          <a:p>
            <a:r>
              <a:rPr lang="en-AU" sz="2400" dirty="0">
                <a:solidFill>
                  <a:schemeClr val="tx1"/>
                </a:solidFill>
              </a:rPr>
              <a:t>Which of the two programs would you favour?</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sp>
        <p:nvSpPr>
          <p:cNvPr id="2" name="Title 4">
            <a:extLst>
              <a:ext uri="{FF2B5EF4-FFF2-40B4-BE49-F238E27FC236}">
                <a16:creationId xmlns:a16="http://schemas.microsoft.com/office/drawing/2014/main" id="{F91C0A5A-08FF-B221-8D5D-E09407FFA8A7}"/>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Asian Disease Problem</a:t>
            </a:r>
          </a:p>
        </p:txBody>
      </p:sp>
    </p:spTree>
    <p:extLst>
      <p:ext uri="{BB962C8B-B14F-4D97-AF65-F5344CB8AC3E}">
        <p14:creationId xmlns:p14="http://schemas.microsoft.com/office/powerpoint/2010/main" val="141846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solidFill>
                  <a:schemeClr val="tx1"/>
                </a:solidFill>
              </a:rPr>
              <a:t>Imagine that the U.S. is preparing for the outbreak of an unusual Asian disease, which is expected to kill 600 people. Two alternative programs to combat the disease have been proposed. Assume that the exact scientific estimates of the consequences of the programs are as follows:</a:t>
            </a:r>
          </a:p>
          <a:p>
            <a:r>
              <a:rPr lang="en-AU" sz="2400" dirty="0">
                <a:solidFill>
                  <a:schemeClr val="tx1"/>
                </a:solidFill>
              </a:rPr>
              <a:t>If Program C is adopted, 400 people will die.</a:t>
            </a:r>
          </a:p>
          <a:p>
            <a:r>
              <a:rPr lang="en-AU" sz="2400" dirty="0">
                <a:solidFill>
                  <a:schemeClr val="tx1"/>
                </a:solidFill>
              </a:rPr>
              <a:t>If Program D is adopted, there is a one-third probability that nobody will die and a two-thirds probability that 600 people will die.</a:t>
            </a:r>
          </a:p>
          <a:p>
            <a:r>
              <a:rPr lang="en-AU" sz="2400" dirty="0">
                <a:solidFill>
                  <a:schemeClr val="tx1"/>
                </a:solidFill>
              </a:rPr>
              <a:t>Which of the two programs would you favour?</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sp>
        <p:nvSpPr>
          <p:cNvPr id="2" name="Title 4">
            <a:extLst>
              <a:ext uri="{FF2B5EF4-FFF2-40B4-BE49-F238E27FC236}">
                <a16:creationId xmlns:a16="http://schemas.microsoft.com/office/drawing/2014/main" id="{88F1D0AD-66C8-68C5-C488-A80A9A490256}"/>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Asian Disease Problem</a:t>
            </a:r>
          </a:p>
        </p:txBody>
      </p:sp>
    </p:spTree>
    <p:extLst>
      <p:ext uri="{BB962C8B-B14F-4D97-AF65-F5344CB8AC3E}">
        <p14:creationId xmlns:p14="http://schemas.microsoft.com/office/powerpoint/2010/main" val="273370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a:xfrm>
            <a:off x="6509450" y="1388298"/>
            <a:ext cx="5076000" cy="4081404"/>
          </a:xfrm>
        </p:spPr>
        <p:txBody>
          <a:bodyPr/>
          <a:lstStyle/>
          <a:p>
            <a:r>
              <a:rPr lang="en-AU" sz="2400" dirty="0">
                <a:solidFill>
                  <a:schemeClr val="tx1"/>
                </a:solidFill>
              </a:rPr>
              <a:t>If Program C is adopted, 400 people will die.</a:t>
            </a:r>
          </a:p>
          <a:p>
            <a:r>
              <a:rPr lang="en-AU" sz="2400" dirty="0">
                <a:solidFill>
                  <a:schemeClr val="tx1"/>
                </a:solidFill>
              </a:rPr>
              <a:t>If Program D is adopted, there is a one-third probability that nobody will die and a two-thirds probability that 600 people will die.</a:t>
            </a:r>
          </a:p>
        </p:txBody>
      </p:sp>
      <p:sp>
        <p:nvSpPr>
          <p:cNvPr id="5" name="object 5"/>
          <p:cNvSpPr txBox="1">
            <a:spLocks noGrp="1"/>
          </p:cNvSpPr>
          <p:nvPr>
            <p:ph type="sldNum" sz="quarter" idx="4294967295"/>
          </p:nvPr>
        </p:nvSpPr>
        <p:spPr>
          <a:xfrm>
            <a:off x="6756400" y="12844463"/>
            <a:ext cx="5435600" cy="227012"/>
          </a:xfrm>
          <a:prstGeom prst="rect">
            <a:avLst/>
          </a:prstGeom>
        </p:spPr>
        <p:txBody>
          <a:bodyPr vert="horz" wrap="square" lIns="0" tIns="42784" rIns="0" bIns="0" rtlCol="0" anchor="ctr">
            <a:spAutoFit/>
          </a:bodyPr>
          <a:lstStyle/>
          <a:p>
            <a:pPr marL="75503">
              <a:spcBef>
                <a:spcPts val="337"/>
              </a:spcBef>
            </a:pPr>
            <a:r>
              <a:rPr spc="129" dirty="0"/>
              <a:t>7</a:t>
            </a:r>
            <a:r>
              <a:rPr spc="-109" dirty="0"/>
              <a:t> </a:t>
            </a:r>
            <a:r>
              <a:rPr spc="337" dirty="0"/>
              <a:t>/</a:t>
            </a:r>
            <a:r>
              <a:rPr spc="-109" dirty="0"/>
              <a:t> </a:t>
            </a:r>
            <a:r>
              <a:rPr spc="129" dirty="0"/>
              <a:t>1</a:t>
            </a:r>
          </a:p>
        </p:txBody>
      </p:sp>
      <p:sp>
        <p:nvSpPr>
          <p:cNvPr id="2" name="Text Placeholder 5">
            <a:extLst>
              <a:ext uri="{FF2B5EF4-FFF2-40B4-BE49-F238E27FC236}">
                <a16:creationId xmlns:a16="http://schemas.microsoft.com/office/drawing/2014/main" id="{61CA1D7A-039C-31D3-DC79-C10D1011649D}"/>
              </a:ext>
            </a:extLst>
          </p:cNvPr>
          <p:cNvSpPr txBox="1">
            <a:spLocks/>
          </p:cNvSpPr>
          <p:nvPr/>
        </p:nvSpPr>
        <p:spPr>
          <a:xfrm>
            <a:off x="606552" y="1388298"/>
            <a:ext cx="5076000" cy="408140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0"/>
              </a:spcBef>
              <a:spcAft>
                <a:spcPts val="12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If Program A is adopted, 200 people will be saved.</a:t>
            </a:r>
          </a:p>
          <a:p>
            <a:r>
              <a:rPr lang="en-AU" sz="2400" dirty="0"/>
              <a:t>If Program B is adopted, there is a one-third probability that 600 people will be saved and a two-thirds probability that no people will be saved.</a:t>
            </a:r>
          </a:p>
        </p:txBody>
      </p:sp>
      <p:sp>
        <p:nvSpPr>
          <p:cNvPr id="3" name="Title 4">
            <a:extLst>
              <a:ext uri="{FF2B5EF4-FFF2-40B4-BE49-F238E27FC236}">
                <a16:creationId xmlns:a16="http://schemas.microsoft.com/office/drawing/2014/main" id="{4D4308E9-3B18-6713-D905-8620590A83EF}"/>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Asian Disease Problem</a:t>
            </a:r>
          </a:p>
        </p:txBody>
      </p:sp>
    </p:spTree>
    <p:extLst>
      <p:ext uri="{BB962C8B-B14F-4D97-AF65-F5344CB8AC3E}">
        <p14:creationId xmlns:p14="http://schemas.microsoft.com/office/powerpoint/2010/main" val="40086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146B81C5-9A4E-6D16-7385-5690732CD4D9}"/>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value function</a:t>
            </a:r>
          </a:p>
        </p:txBody>
      </p:sp>
      <mc:AlternateContent xmlns:mc="http://schemas.openxmlformats.org/markup-compatibility/2006" xmlns:a14="http://schemas.microsoft.com/office/drawing/2010/main">
        <mc:Choice Requires="a14">
          <p:sp>
            <p:nvSpPr>
              <p:cNvPr id="5" name="Text Placeholder 5">
                <a:extLst>
                  <a:ext uri="{FF2B5EF4-FFF2-40B4-BE49-F238E27FC236}">
                    <a16:creationId xmlns:a16="http://schemas.microsoft.com/office/drawing/2014/main" id="{5943B805-1523-3B4D-6A83-53B0C5383AE3}"/>
                  </a:ext>
                </a:extLst>
              </p:cNvPr>
              <p:cNvSpPr>
                <a:spLocks noGrp="1"/>
              </p:cNvSpPr>
              <p:nvPr>
                <p:ph type="body" idx="12"/>
              </p:nvPr>
            </p:nvSpPr>
            <p:spPr>
              <a:xfrm>
                <a:off x="627854" y="1388298"/>
                <a:ext cx="10957594" cy="4081404"/>
              </a:xfrm>
            </p:spPr>
            <p:txBody>
              <a:bodyPr/>
              <a:lstStyle/>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800" i="1" smtClean="0">
                          <a:solidFill>
                            <a:schemeClr val="tx1"/>
                          </a:solidFill>
                          <a:latin typeface="Cambria Math" panose="02040503050406030204" pitchFamily="18" charset="0"/>
                        </a:rPr>
                        <m:t>𝑣</m:t>
                      </m:r>
                      <m:d>
                        <m:dPr>
                          <m:ctrlPr>
                            <a:rPr lang="en-AU" sz="2800" i="1">
                              <a:solidFill>
                                <a:schemeClr val="tx1"/>
                              </a:solidFill>
                              <a:latin typeface="Cambria Math" panose="02040503050406030204" pitchFamily="18" charset="0"/>
                            </a:rPr>
                          </m:ctrlPr>
                        </m:dPr>
                        <m:e>
                          <m:r>
                            <a:rPr lang="en-AU" sz="2800" i="1">
                              <a:solidFill>
                                <a:schemeClr val="tx1"/>
                              </a:solidFill>
                              <a:latin typeface="Cambria Math" panose="02040503050406030204" pitchFamily="18" charset="0"/>
                            </a:rPr>
                            <m:t>𝑥</m:t>
                          </m:r>
                        </m:e>
                      </m:d>
                      <m:r>
                        <a:rPr lang="en-AU" sz="2800" i="1">
                          <a:solidFill>
                            <a:schemeClr val="tx1"/>
                          </a:solidFill>
                          <a:latin typeface="Cambria Math" panose="02040503050406030204" pitchFamily="18" charset="0"/>
                        </a:rPr>
                        <m:t>=</m:t>
                      </m:r>
                      <m:d>
                        <m:dPr>
                          <m:begChr m:val="{"/>
                          <m:endChr m:val=""/>
                          <m:ctrlPr>
                            <a:rPr lang="en-AU" sz="2800" i="1">
                              <a:solidFill>
                                <a:schemeClr val="tx1"/>
                              </a:solidFill>
                              <a:latin typeface="Cambria Math" panose="02040503050406030204" pitchFamily="18" charset="0"/>
                            </a:rPr>
                          </m:ctrlPr>
                        </m:dPr>
                        <m:e>
                          <m:eqArr>
                            <m:eqArrPr>
                              <m:ctrlPr>
                                <a:rPr lang="en-AU" sz="2800" i="1">
                                  <a:solidFill>
                                    <a:schemeClr val="tx1"/>
                                  </a:solidFill>
                                  <a:latin typeface="Cambria Math" panose="02040503050406030204" pitchFamily="18" charset="0"/>
                                </a:rPr>
                              </m:ctrlPr>
                            </m:eqArrPr>
                            <m:e>
                              <m:sSup>
                                <m:sSupPr>
                                  <m:ctrlPr>
                                    <a:rPr lang="en-AU" sz="2800" i="1">
                                      <a:solidFill>
                                        <a:schemeClr val="tx1"/>
                                      </a:solidFill>
                                      <a:latin typeface="Cambria Math" panose="02040503050406030204" pitchFamily="18" charset="0"/>
                                    </a:rPr>
                                  </m:ctrlPr>
                                </m:sSupPr>
                                <m:e>
                                  <m:r>
                                    <a:rPr lang="en-AU" sz="2800" i="1">
                                      <a:solidFill>
                                        <a:schemeClr val="tx1"/>
                                      </a:solidFill>
                                      <a:latin typeface="Cambria Math" panose="02040503050406030204" pitchFamily="18" charset="0"/>
                                    </a:rPr>
                                    <m:t>𝑥</m:t>
                                  </m:r>
                                </m:e>
                                <m:sup>
                                  <m:r>
                                    <a:rPr lang="en-AU" sz="2800" i="1">
                                      <a:solidFill>
                                        <a:schemeClr val="tx1"/>
                                      </a:solidFill>
                                      <a:latin typeface="Cambria Math" panose="02040503050406030204" pitchFamily="18" charset="0"/>
                                    </a:rPr>
                                    <m:t>1/2</m:t>
                                  </m:r>
                                </m:sup>
                              </m:sSup>
                              <m:r>
                                <a:rPr lang="en-AU" sz="2800" i="1">
                                  <a:solidFill>
                                    <a:schemeClr val="tx1"/>
                                  </a:solidFill>
                                  <a:latin typeface="Cambria Math" panose="02040503050406030204" pitchFamily="18" charset="0"/>
                                </a:rPr>
                                <m:t>             </m:t>
                              </m:r>
                              <m:r>
                                <m:rPr>
                                  <m:sty m:val="p"/>
                                </m:rPr>
                                <a:rPr lang="en-AU" sz="2800">
                                  <a:solidFill>
                                    <a:schemeClr val="tx1"/>
                                  </a:solidFill>
                                  <a:latin typeface="Cambria Math" panose="02040503050406030204" pitchFamily="18" charset="0"/>
                                </a:rPr>
                                <m:t>where</m:t>
                              </m:r>
                              <m:r>
                                <a:rPr lang="en-AU" sz="2800" i="1">
                                  <a:solidFill>
                                    <a:schemeClr val="tx1"/>
                                  </a:solidFill>
                                  <a:latin typeface="Cambria Math" panose="02040503050406030204" pitchFamily="18" charset="0"/>
                                </a:rPr>
                                <m:t>    </m:t>
                              </m:r>
                              <m:r>
                                <a:rPr lang="en-AU" sz="2800" i="1">
                                  <a:solidFill>
                                    <a:schemeClr val="tx1"/>
                                  </a:solidFill>
                                  <a:latin typeface="Cambria Math" panose="02040503050406030204" pitchFamily="18" charset="0"/>
                                </a:rPr>
                                <m:t>𝑥</m:t>
                              </m:r>
                              <m:r>
                                <a:rPr lang="en-AU" sz="2800" i="1">
                                  <a:solidFill>
                                    <a:schemeClr val="tx1"/>
                                  </a:solidFill>
                                  <a:latin typeface="Cambria Math" panose="02040503050406030204" pitchFamily="18" charset="0"/>
                                </a:rPr>
                                <m:t>≥0</m:t>
                              </m:r>
                            </m:e>
                            <m:e>
                              <m:r>
                                <a:rPr lang="en-AU" sz="2800" i="1">
                                  <a:solidFill>
                                    <a:schemeClr val="tx1"/>
                                  </a:solidFill>
                                  <a:latin typeface="Cambria Math" panose="02040503050406030204" pitchFamily="18" charset="0"/>
                                </a:rPr>
                                <m:t>−</m:t>
                              </m:r>
                              <m:sSup>
                                <m:sSupPr>
                                  <m:ctrlPr>
                                    <a:rPr lang="en-AU" sz="2800" i="1">
                                      <a:solidFill>
                                        <a:schemeClr val="tx1"/>
                                      </a:solidFill>
                                      <a:latin typeface="Cambria Math" panose="02040503050406030204" pitchFamily="18" charset="0"/>
                                    </a:rPr>
                                  </m:ctrlPr>
                                </m:sSupPr>
                                <m:e>
                                  <m:d>
                                    <m:dPr>
                                      <m:ctrlPr>
                                        <a:rPr lang="en-AU" sz="2800" i="1">
                                          <a:solidFill>
                                            <a:schemeClr val="tx1"/>
                                          </a:solidFill>
                                          <a:latin typeface="Cambria Math" panose="02040503050406030204" pitchFamily="18" charset="0"/>
                                        </a:rPr>
                                      </m:ctrlPr>
                                    </m:dPr>
                                    <m:e>
                                      <m:r>
                                        <a:rPr lang="en-AU" sz="2800" i="1">
                                          <a:solidFill>
                                            <a:schemeClr val="tx1"/>
                                          </a:solidFill>
                                          <a:latin typeface="Cambria Math" panose="02040503050406030204" pitchFamily="18" charset="0"/>
                                        </a:rPr>
                                        <m:t>−</m:t>
                                      </m:r>
                                      <m:r>
                                        <a:rPr lang="en-AU" sz="2800" i="1">
                                          <a:solidFill>
                                            <a:schemeClr val="tx1"/>
                                          </a:solidFill>
                                          <a:latin typeface="Cambria Math" panose="02040503050406030204" pitchFamily="18" charset="0"/>
                                        </a:rPr>
                                        <m:t>𝑥</m:t>
                                      </m:r>
                                    </m:e>
                                  </m:d>
                                </m:e>
                                <m:sup>
                                  <m:r>
                                    <a:rPr lang="en-AU" sz="2800" i="1">
                                      <a:solidFill>
                                        <a:schemeClr val="tx1"/>
                                      </a:solidFill>
                                      <a:latin typeface="Cambria Math" panose="02040503050406030204" pitchFamily="18" charset="0"/>
                                    </a:rPr>
                                    <m:t>1/2</m:t>
                                  </m:r>
                                </m:sup>
                              </m:sSup>
                              <m:r>
                                <a:rPr lang="en-AU" sz="2800" i="1">
                                  <a:solidFill>
                                    <a:schemeClr val="tx1"/>
                                  </a:solidFill>
                                  <a:latin typeface="Cambria Math" panose="02040503050406030204" pitchFamily="18" charset="0"/>
                                </a:rPr>
                                <m:t>   </m:t>
                              </m:r>
                              <m:r>
                                <m:rPr>
                                  <m:sty m:val="p"/>
                                </m:rPr>
                                <a:rPr lang="en-AU" sz="2800">
                                  <a:solidFill>
                                    <a:schemeClr val="tx1"/>
                                  </a:solidFill>
                                  <a:latin typeface="Cambria Math" panose="02040503050406030204" pitchFamily="18" charset="0"/>
                                </a:rPr>
                                <m:t>where</m:t>
                              </m:r>
                              <m:r>
                                <a:rPr lang="en-AU" sz="2800" i="1">
                                  <a:solidFill>
                                    <a:schemeClr val="tx1"/>
                                  </a:solidFill>
                                  <a:latin typeface="Cambria Math" panose="02040503050406030204" pitchFamily="18" charset="0"/>
                                </a:rPr>
                                <m:t>    </m:t>
                              </m:r>
                              <m:r>
                                <a:rPr lang="en-AU" sz="2800" i="1">
                                  <a:solidFill>
                                    <a:schemeClr val="tx1"/>
                                  </a:solidFill>
                                  <a:latin typeface="Cambria Math" panose="02040503050406030204" pitchFamily="18" charset="0"/>
                                </a:rPr>
                                <m:t>𝑥</m:t>
                              </m:r>
                              <m:r>
                                <a:rPr lang="en-AU" sz="2800" i="1">
                                  <a:solidFill>
                                    <a:schemeClr val="tx1"/>
                                  </a:solidFill>
                                  <a:latin typeface="Cambria Math" panose="02040503050406030204" pitchFamily="18" charset="0"/>
                                </a:rPr>
                                <m:t>&lt;0</m:t>
                              </m:r>
                            </m:e>
                          </m:eqArr>
                        </m:e>
                      </m:d>
                    </m:oMath>
                  </m:oMathPara>
                </a14:m>
                <a:endParaRPr lang="en-AU" sz="3200" dirty="0"/>
              </a:p>
            </p:txBody>
          </p:sp>
        </mc:Choice>
        <mc:Fallback xmlns="">
          <p:sp>
            <p:nvSpPr>
              <p:cNvPr id="5" name="Text Placeholder 5">
                <a:extLst>
                  <a:ext uri="{FF2B5EF4-FFF2-40B4-BE49-F238E27FC236}">
                    <a16:creationId xmlns:a16="http://schemas.microsoft.com/office/drawing/2014/main" id="{5943B805-1523-3B4D-6A83-53B0C5383AE3}"/>
                  </a:ext>
                </a:extLst>
              </p:cNvPr>
              <p:cNvSpPr>
                <a:spLocks noGrp="1" noRot="1" noChangeAspect="1" noMove="1" noResize="1" noEditPoints="1" noAdjustHandles="1" noChangeArrowheads="1" noChangeShapeType="1" noTextEdit="1"/>
              </p:cNvSpPr>
              <p:nvPr>
                <p:ph type="body" idx="12"/>
              </p:nvPr>
            </p:nvSpPr>
            <p:spPr>
              <a:xfrm>
                <a:off x="627854" y="1388298"/>
                <a:ext cx="10957594" cy="4081404"/>
              </a:xfrm>
              <a:blipFill>
                <a:blip r:embed="rId4"/>
                <a:stretch>
                  <a:fillRect l="-3704" t="-59627" b="-21429"/>
                </a:stretch>
              </a:blipFill>
            </p:spPr>
            <p:txBody>
              <a:bodyPr/>
              <a:lstStyle/>
              <a:p>
                <a:r>
                  <a:rPr lang="en-AU">
                    <a:noFill/>
                  </a:rPr>
                  <a:t> </a:t>
                </a:r>
              </a:p>
            </p:txBody>
          </p:sp>
        </mc:Fallback>
      </mc:AlternateContent>
    </p:spTree>
    <p:extLst>
      <p:ext uri="{BB962C8B-B14F-4D97-AF65-F5344CB8AC3E}">
        <p14:creationId xmlns:p14="http://schemas.microsoft.com/office/powerpoint/2010/main" val="419601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3C207D8B-A419-0CD5-3845-257527B48543}"/>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plotting the value function</a:t>
            </a:r>
          </a:p>
        </p:txBody>
      </p:sp>
      <p:pic>
        <p:nvPicPr>
          <p:cNvPr id="1028" name="Picture 4">
            <a:extLst>
              <a:ext uri="{FF2B5EF4-FFF2-40B4-BE49-F238E27FC236}">
                <a16:creationId xmlns:a16="http://schemas.microsoft.com/office/drawing/2014/main" id="{212531CC-D692-B7BA-053D-F65CD711D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911" y="1056444"/>
            <a:ext cx="8122178" cy="580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8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r>
                        <a:rPr lang="en-AU" sz="2800" i="1" smtClean="0">
                          <a:solidFill>
                            <a:schemeClr val="tx1"/>
                          </a:solidFill>
                          <a:latin typeface="Cambria Math" panose="02040503050406030204" pitchFamily="18" charset="0"/>
                        </a:rPr>
                        <m:t>𝑣</m:t>
                      </m:r>
                      <m:d>
                        <m:dPr>
                          <m:ctrlPr>
                            <a:rPr lang="en-AU" sz="2800" i="1">
                              <a:solidFill>
                                <a:schemeClr val="tx1"/>
                              </a:solidFill>
                              <a:latin typeface="Cambria Math" panose="02040503050406030204" pitchFamily="18" charset="0"/>
                            </a:rPr>
                          </m:ctrlPr>
                        </m:dPr>
                        <m:e>
                          <m:r>
                            <a:rPr lang="en-AU" sz="2800" i="1">
                              <a:solidFill>
                                <a:schemeClr val="tx1"/>
                              </a:solidFill>
                              <a:latin typeface="Cambria Math" panose="02040503050406030204" pitchFamily="18" charset="0"/>
                            </a:rPr>
                            <m:t>𝑥</m:t>
                          </m:r>
                        </m:e>
                      </m:d>
                      <m:r>
                        <a:rPr lang="en-AU" sz="2800" i="1">
                          <a:solidFill>
                            <a:schemeClr val="tx1"/>
                          </a:solidFill>
                          <a:latin typeface="Cambria Math" panose="02040503050406030204" pitchFamily="18" charset="0"/>
                        </a:rPr>
                        <m:t>=</m:t>
                      </m:r>
                      <m:d>
                        <m:dPr>
                          <m:begChr m:val="{"/>
                          <m:endChr m:val=""/>
                          <m:ctrlPr>
                            <a:rPr lang="en-AU" sz="2800" i="1">
                              <a:solidFill>
                                <a:schemeClr val="tx1"/>
                              </a:solidFill>
                              <a:latin typeface="Cambria Math" panose="02040503050406030204" pitchFamily="18" charset="0"/>
                            </a:rPr>
                          </m:ctrlPr>
                        </m:dPr>
                        <m:e>
                          <m:eqArr>
                            <m:eqArrPr>
                              <m:ctrlPr>
                                <a:rPr lang="en-AU" sz="2800" i="1">
                                  <a:solidFill>
                                    <a:schemeClr val="tx1"/>
                                  </a:solidFill>
                                  <a:latin typeface="Cambria Math" panose="02040503050406030204" pitchFamily="18" charset="0"/>
                                </a:rPr>
                              </m:ctrlPr>
                            </m:eqArrPr>
                            <m:e>
                              <m:sSup>
                                <m:sSupPr>
                                  <m:ctrlPr>
                                    <a:rPr lang="en-AU" sz="2800" i="1">
                                      <a:solidFill>
                                        <a:schemeClr val="tx1"/>
                                      </a:solidFill>
                                      <a:latin typeface="Cambria Math" panose="02040503050406030204" pitchFamily="18" charset="0"/>
                                    </a:rPr>
                                  </m:ctrlPr>
                                </m:sSupPr>
                                <m:e>
                                  <m:r>
                                    <a:rPr lang="en-AU" sz="2800" i="1">
                                      <a:solidFill>
                                        <a:schemeClr val="tx1"/>
                                      </a:solidFill>
                                      <a:latin typeface="Cambria Math" panose="02040503050406030204" pitchFamily="18" charset="0"/>
                                    </a:rPr>
                                    <m:t>𝑥</m:t>
                                  </m:r>
                                </m:e>
                                <m:sup>
                                  <m:r>
                                    <a:rPr lang="en-AU" sz="2800" i="1">
                                      <a:solidFill>
                                        <a:schemeClr val="tx1"/>
                                      </a:solidFill>
                                      <a:latin typeface="Cambria Math" panose="02040503050406030204" pitchFamily="18" charset="0"/>
                                    </a:rPr>
                                    <m:t>1/2</m:t>
                                  </m:r>
                                </m:sup>
                              </m:sSup>
                              <m:r>
                                <a:rPr lang="en-AU" sz="2800" i="1">
                                  <a:solidFill>
                                    <a:schemeClr val="tx1"/>
                                  </a:solidFill>
                                  <a:latin typeface="Cambria Math" panose="02040503050406030204" pitchFamily="18" charset="0"/>
                                </a:rPr>
                                <m:t>             </m:t>
                              </m:r>
                              <m:r>
                                <m:rPr>
                                  <m:sty m:val="p"/>
                                </m:rPr>
                                <a:rPr lang="en-AU" sz="2800">
                                  <a:solidFill>
                                    <a:schemeClr val="tx1"/>
                                  </a:solidFill>
                                  <a:latin typeface="Cambria Math" panose="02040503050406030204" pitchFamily="18" charset="0"/>
                                </a:rPr>
                                <m:t>where</m:t>
                              </m:r>
                              <m:r>
                                <a:rPr lang="en-AU" sz="2800" i="1">
                                  <a:solidFill>
                                    <a:schemeClr val="tx1"/>
                                  </a:solidFill>
                                  <a:latin typeface="Cambria Math" panose="02040503050406030204" pitchFamily="18" charset="0"/>
                                </a:rPr>
                                <m:t>    </m:t>
                              </m:r>
                              <m:r>
                                <a:rPr lang="en-AU" sz="2800" i="1">
                                  <a:solidFill>
                                    <a:schemeClr val="tx1"/>
                                  </a:solidFill>
                                  <a:latin typeface="Cambria Math" panose="02040503050406030204" pitchFamily="18" charset="0"/>
                                </a:rPr>
                                <m:t>𝑥</m:t>
                              </m:r>
                              <m:r>
                                <a:rPr lang="en-AU" sz="2800" i="1">
                                  <a:solidFill>
                                    <a:schemeClr val="tx1"/>
                                  </a:solidFill>
                                  <a:latin typeface="Cambria Math" panose="02040503050406030204" pitchFamily="18" charset="0"/>
                                </a:rPr>
                                <m:t>≥0</m:t>
                              </m:r>
                            </m:e>
                            <m:e>
                              <m:r>
                                <a:rPr lang="en-AU" sz="2800" i="1">
                                  <a:solidFill>
                                    <a:schemeClr val="tx1"/>
                                  </a:solidFill>
                                  <a:latin typeface="Cambria Math" panose="02040503050406030204" pitchFamily="18" charset="0"/>
                                </a:rPr>
                                <m:t>−</m:t>
                              </m:r>
                              <m:sSup>
                                <m:sSupPr>
                                  <m:ctrlPr>
                                    <a:rPr lang="en-AU" sz="2800" i="1">
                                      <a:solidFill>
                                        <a:schemeClr val="tx1"/>
                                      </a:solidFill>
                                      <a:latin typeface="Cambria Math" panose="02040503050406030204" pitchFamily="18" charset="0"/>
                                    </a:rPr>
                                  </m:ctrlPr>
                                </m:sSupPr>
                                <m:e>
                                  <m:d>
                                    <m:dPr>
                                      <m:ctrlPr>
                                        <a:rPr lang="en-AU" sz="2800" i="1">
                                          <a:solidFill>
                                            <a:schemeClr val="tx1"/>
                                          </a:solidFill>
                                          <a:latin typeface="Cambria Math" panose="02040503050406030204" pitchFamily="18" charset="0"/>
                                        </a:rPr>
                                      </m:ctrlPr>
                                    </m:dPr>
                                    <m:e>
                                      <m:r>
                                        <a:rPr lang="en-AU" sz="2800" i="1">
                                          <a:solidFill>
                                            <a:schemeClr val="tx1"/>
                                          </a:solidFill>
                                          <a:latin typeface="Cambria Math" panose="02040503050406030204" pitchFamily="18" charset="0"/>
                                        </a:rPr>
                                        <m:t>−</m:t>
                                      </m:r>
                                      <m:r>
                                        <a:rPr lang="en-AU" sz="2800" i="1">
                                          <a:solidFill>
                                            <a:schemeClr val="tx1"/>
                                          </a:solidFill>
                                          <a:latin typeface="Cambria Math" panose="02040503050406030204" pitchFamily="18" charset="0"/>
                                        </a:rPr>
                                        <m:t>𝑥</m:t>
                                      </m:r>
                                    </m:e>
                                  </m:d>
                                </m:e>
                                <m:sup>
                                  <m:r>
                                    <a:rPr lang="en-AU" sz="2800" i="1">
                                      <a:solidFill>
                                        <a:schemeClr val="tx1"/>
                                      </a:solidFill>
                                      <a:latin typeface="Cambria Math" panose="02040503050406030204" pitchFamily="18" charset="0"/>
                                    </a:rPr>
                                    <m:t>1/2</m:t>
                                  </m:r>
                                </m:sup>
                              </m:sSup>
                              <m:r>
                                <a:rPr lang="en-AU" sz="2800" i="1">
                                  <a:solidFill>
                                    <a:schemeClr val="tx1"/>
                                  </a:solidFill>
                                  <a:latin typeface="Cambria Math" panose="02040503050406030204" pitchFamily="18" charset="0"/>
                                </a:rPr>
                                <m:t>   </m:t>
                              </m:r>
                              <m:r>
                                <m:rPr>
                                  <m:sty m:val="p"/>
                                </m:rPr>
                                <a:rPr lang="en-AU" sz="2800">
                                  <a:solidFill>
                                    <a:schemeClr val="tx1"/>
                                  </a:solidFill>
                                  <a:latin typeface="Cambria Math" panose="02040503050406030204" pitchFamily="18" charset="0"/>
                                </a:rPr>
                                <m:t>where</m:t>
                              </m:r>
                              <m:r>
                                <a:rPr lang="en-AU" sz="2800" i="1">
                                  <a:solidFill>
                                    <a:schemeClr val="tx1"/>
                                  </a:solidFill>
                                  <a:latin typeface="Cambria Math" panose="02040503050406030204" pitchFamily="18" charset="0"/>
                                </a:rPr>
                                <m:t>    </m:t>
                              </m:r>
                              <m:r>
                                <a:rPr lang="en-AU" sz="2800" i="1">
                                  <a:solidFill>
                                    <a:schemeClr val="tx1"/>
                                  </a:solidFill>
                                  <a:latin typeface="Cambria Math" panose="02040503050406030204" pitchFamily="18" charset="0"/>
                                </a:rPr>
                                <m:t>𝑥</m:t>
                              </m:r>
                              <m:r>
                                <a:rPr lang="en-AU" sz="2800" i="1">
                                  <a:solidFill>
                                    <a:schemeClr val="tx1"/>
                                  </a:solidFill>
                                  <a:latin typeface="Cambria Math" panose="02040503050406030204" pitchFamily="18" charset="0"/>
                                </a:rPr>
                                <m:t>&lt;0</m:t>
                              </m:r>
                            </m:e>
                          </m:eqArr>
                        </m:e>
                      </m:d>
                    </m:oMath>
                  </m:oMathPara>
                </a14:m>
                <a:endParaRPr lang="en-AU" sz="3200" dirty="0"/>
              </a:p>
            </p:txBody>
          </p:sp>
        </mc:Choice>
        <mc:Fallback xmlns="">
          <p:sp>
            <p:nvSpPr>
              <p:cNvPr id="6" name="Text Placeholder 5">
                <a:extLst>
                  <a:ext uri="{FF2B5EF4-FFF2-40B4-BE49-F238E27FC236}">
                    <a16:creationId xmlns:a16="http://schemas.microsoft.com/office/drawing/2014/main" id="{B39D7401-687C-8A45-94E8-CD6251015DC4}"/>
                  </a:ext>
                </a:extLst>
              </p:cNvPr>
              <p:cNvSpPr>
                <a:spLocks noGrp="1" noRot="1" noChangeAspect="1" noMove="1" noResize="1" noEditPoints="1" noAdjustHandles="1" noChangeArrowheads="1" noChangeShapeType="1" noTextEdit="1"/>
              </p:cNvSpPr>
              <p:nvPr>
                <p:ph type="body" idx="12"/>
              </p:nvPr>
            </p:nvSpPr>
            <p:spPr>
              <a:blipFill>
                <a:blip r:embed="rId4"/>
                <a:stretch>
                  <a:fillRect l="-3704" t="-59627" b="-21429"/>
                </a:stretch>
              </a:blipFill>
            </p:spPr>
            <p:txBody>
              <a:bodyPr/>
              <a:lstStyle/>
              <a:p>
                <a:r>
                  <a:rPr lang="en-AU">
                    <a:noFill/>
                  </a:rPr>
                  <a:t> </a:t>
                </a:r>
              </a:p>
            </p:txBody>
          </p:sp>
        </mc:Fallback>
      </mc:AlternateContent>
      <p:sp>
        <p:nvSpPr>
          <p:cNvPr id="2" name="Title 4">
            <a:extLst>
              <a:ext uri="{FF2B5EF4-FFF2-40B4-BE49-F238E27FC236}">
                <a16:creationId xmlns:a16="http://schemas.microsoft.com/office/drawing/2014/main" id="{9D2D99F8-26CD-05A5-55CA-B794F6E08CD4}"/>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219443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9D7401-687C-8A45-94E8-CD6251015DC4}"/>
              </a:ext>
            </a:extLst>
          </p:cNvPr>
          <p:cNvSpPr>
            <a:spLocks noGrp="1"/>
          </p:cNvSpPr>
          <p:nvPr>
            <p:ph type="body" idx="12"/>
          </p:nvPr>
        </p:nvSpPr>
        <p:spPr/>
        <p:txBody>
          <a:bodyPr/>
          <a:lstStyle/>
          <a:p>
            <a:r>
              <a:rPr lang="en-AU" sz="2400" dirty="0"/>
              <a:t>The agent is offered a choice between $10 for certain and a 50:50 bet to win $20 or end up with nothing.</a:t>
            </a:r>
          </a:p>
        </p:txBody>
      </p:sp>
      <p:sp>
        <p:nvSpPr>
          <p:cNvPr id="2" name="Title 4">
            <a:extLst>
              <a:ext uri="{FF2B5EF4-FFF2-40B4-BE49-F238E27FC236}">
                <a16:creationId xmlns:a16="http://schemas.microsoft.com/office/drawing/2014/main" id="{F6E9848E-6AD9-A2C5-227E-758687CB3032}"/>
              </a:ext>
            </a:extLst>
          </p:cNvPr>
          <p:cNvSpPr txBox="1">
            <a:spLocks/>
          </p:cNvSpPr>
          <p:nvPr/>
        </p:nvSpPr>
        <p:spPr>
          <a:xfrm>
            <a:off x="627854" y="589218"/>
            <a:ext cx="10326658" cy="4672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2400" b="1" dirty="0"/>
              <a:t>The reflection effect: a numerical example</a:t>
            </a:r>
          </a:p>
        </p:txBody>
      </p:sp>
    </p:spTree>
    <p:extLst>
      <p:ext uri="{BB962C8B-B14F-4D97-AF65-F5344CB8AC3E}">
        <p14:creationId xmlns:p14="http://schemas.microsoft.com/office/powerpoint/2010/main" val="1414673856"/>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14105</TotalTime>
  <Words>644</Words>
  <Application>Microsoft Macintosh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60</cp:revision>
  <dcterms:created xsi:type="dcterms:W3CDTF">2022-02-14T06:08:26Z</dcterms:created>
  <dcterms:modified xsi:type="dcterms:W3CDTF">2025-08-20T00:03:27Z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