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7" r:id="rId2"/>
    <p:sldId id="350" r:id="rId3"/>
    <p:sldId id="354" r:id="rId4"/>
    <p:sldId id="351" r:id="rId5"/>
    <p:sldId id="355" r:id="rId6"/>
    <p:sldId id="356" r:id="rId7"/>
    <p:sldId id="357" r:id="rId8"/>
    <p:sldId id="3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3384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18/4/2023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32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400" dirty="0"/>
              <a:t>Prospect theory implementation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/>
          <a:lstStyle/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Coding</a:t>
            </a:r>
          </a:p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Combination</a:t>
            </a:r>
          </a:p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Segregation</a:t>
            </a:r>
          </a:p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Cancellation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06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Editing</a:t>
            </a:r>
          </a:p>
        </p:txBody>
      </p:sp>
    </p:spTree>
    <p:extLst>
      <p:ext uri="{BB962C8B-B14F-4D97-AF65-F5344CB8AC3E}">
        <p14:creationId xmlns:p14="http://schemas.microsoft.com/office/powerpoint/2010/main" val="505934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 marL="457200" marR="161073"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buClr>
                    <a:srgbClr val="0000FF"/>
                  </a:buClr>
                  <a:tabLst>
                    <a:tab pos="42029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0.25, 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200;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0.25, 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 0.50, 0</m:t>
                      </m:r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0.50, 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;0.50,0</m:t>
                      </m:r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643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Combination</a:t>
            </a:r>
          </a:p>
        </p:txBody>
      </p:sp>
    </p:spTree>
    <p:extLst>
      <p:ext uri="{BB962C8B-B14F-4D97-AF65-F5344CB8AC3E}">
        <p14:creationId xmlns:p14="http://schemas.microsoft.com/office/powerpoint/2010/main" val="347748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 marL="457200" marR="257968" lvl="2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  <a:tabLst>
                    <a:tab pos="970209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0.80, </m:t>
                          </m:r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300;</m:t>
                          </m:r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0.20, </m:t>
                          </m:r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200</m:t>
                          </m:r>
                        </m:e>
                      </m:d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200 </m:t>
                      </m:r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certain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0.80, 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;0.20, 0</m:t>
                      </m:r>
                      <m:r>
                        <a:rPr lang="en-AU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509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Segregation</a:t>
            </a:r>
          </a:p>
        </p:txBody>
      </p:sp>
    </p:spTree>
    <p:extLst>
      <p:ext uri="{BB962C8B-B14F-4D97-AF65-F5344CB8AC3E}">
        <p14:creationId xmlns:p14="http://schemas.microsoft.com/office/powerpoint/2010/main" val="308355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A3CD8AE-8C23-AB42-BE39-2E9D3BE259F3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7227" y="3189665"/>
            <a:ext cx="10957594" cy="1174794"/>
          </a:xfrm>
        </p:spPr>
        <p:txBody>
          <a:bodyPr/>
          <a:lstStyle/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Coding</a:t>
            </a:r>
          </a:p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Combination</a:t>
            </a:r>
          </a:p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Segregation</a:t>
            </a:r>
          </a:p>
          <a:p>
            <a:pPr marL="285750" marR="161073" lvl="1" indent="-28575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20299" algn="l"/>
              </a:tabLst>
            </a:pPr>
            <a:r>
              <a:rPr lang="en-AU" sz="2800" dirty="0">
                <a:solidFill>
                  <a:schemeClr val="tx1"/>
                </a:solidFill>
              </a:rPr>
              <a:t>Cancellation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20681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Editing</a:t>
            </a:r>
          </a:p>
        </p:txBody>
      </p:sp>
    </p:spTree>
    <p:extLst>
      <p:ext uri="{BB962C8B-B14F-4D97-AF65-F5344CB8AC3E}">
        <p14:creationId xmlns:p14="http://schemas.microsoft.com/office/powerpoint/2010/main" val="26052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buClr>
                    <a:srgbClr val="0000FF"/>
                  </a:buClr>
                  <a:tabLst>
                    <a:tab pos="420299" algn="l"/>
                  </a:tabLst>
                </a:pPr>
                <a:r>
                  <a:rPr lang="en-AU" sz="2800" dirty="0">
                    <a:latin typeface="Cambria Math" panose="02040503050406030204" pitchFamily="18" charset="0"/>
                  </a:rPr>
                  <a:t>Decision weight: </a:t>
                </a:r>
                <a14:m>
                  <m:oMath xmlns:m="http://schemas.openxmlformats.org/officeDocument/2006/math">
                    <m:r>
                      <a:rPr lang="en-AU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AU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A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AU" sz="2800" dirty="0">
                  <a:latin typeface="Cambria Math" panose="02040503050406030204" pitchFamily="18" charset="0"/>
                </a:endParaRPr>
              </a:p>
              <a:p>
                <a:pPr>
                  <a:buClr>
                    <a:srgbClr val="0000FF"/>
                  </a:buClr>
                  <a:tabLst>
                    <a:tab pos="420299" algn="l"/>
                  </a:tabLst>
                </a:pPr>
                <a:r>
                  <a:rPr lang="en-AU" sz="2800" b="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Subjective value: </a:t>
                </a:r>
                <a14:m>
                  <m:oMath xmlns:m="http://schemas.openxmlformats.org/officeDocument/2006/math">
                    <m:r>
                      <a:rPr lang="en-AU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Verdana" pitchFamily="34" charset="0"/>
                        <a:cs typeface="Verdana" pitchFamily="34" charset="0"/>
                      </a:rPr>
                      <m:t>𝑣</m:t>
                    </m:r>
                    <m:d>
                      <m:dPr>
                        <m:ctrlPr>
                          <a:rPr lang="en-AU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Verdana" pitchFamily="34" charset="0"/>
                            <a:cs typeface="Verdana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</m:ctrlPr>
                          </m:sSubPr>
                          <m:e>
                            <m:r>
                              <a:rPr lang="en-A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AU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Verdana" pitchFamily="34" charset="0"/>
                                <a:cs typeface="Verdana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AU" sz="2800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1157" t="-3226" b="-1397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062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808439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</p:spPr>
            <p:txBody>
              <a:bodyPr/>
              <a:lstStyle/>
              <a:p>
                <a:pPr>
                  <a:buClr>
                    <a:srgbClr val="0000FF"/>
                  </a:buClr>
                  <a:tabLst>
                    <a:tab pos="420299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𝑖</m:t>
                          </m:r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𝑛</m:t>
                          </m:r>
                        </m:sup>
                        <m:e>
                          <m:r>
                            <a:rPr lang="en-AU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AU" sz="2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AU" sz="2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Verdana" pitchFamily="34" charset="0"/>
                              <a:cs typeface="Verdana" pitchFamily="34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AU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Verdana" pitchFamily="34" charset="0"/>
                                  <a:cs typeface="Verdana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AU" sz="2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AU" sz="28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Verdana" pitchFamily="34" charset="0"/>
                                      <a:cs typeface="Verdana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 Placeholder 24">
                <a:extLst>
                  <a:ext uri="{FF2B5EF4-FFF2-40B4-BE49-F238E27FC236}">
                    <a16:creationId xmlns:a16="http://schemas.microsoft.com/office/drawing/2014/main" id="{DA3CD8AE-8C23-AB42-BE39-2E9D3BE259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1287227" y="3189665"/>
                <a:ext cx="10957594" cy="1174794"/>
              </a:xfrm>
              <a:blipFill>
                <a:blip r:embed="rId2"/>
                <a:stretch>
                  <a:fillRect l="-347" t="-106452" b="-19462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30620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4586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E2F66-2C20-743D-1528-7E9C256F700B}"/>
              </a:ext>
            </a:extLst>
          </p:cNvPr>
          <p:cNvSpPr txBox="1"/>
          <p:nvPr/>
        </p:nvSpPr>
        <p:spPr>
          <a:xfrm>
            <a:off x="1287227" y="1662545"/>
            <a:ext cx="45384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Fourfold pattern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8E0491-AFE7-1CE7-82B0-A5277F750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47188"/>
              </p:ext>
            </p:extLst>
          </p:nvPr>
        </p:nvGraphicFramePr>
        <p:xfrm>
          <a:off x="1287227" y="2900730"/>
          <a:ext cx="8637590" cy="2927457"/>
        </p:xfrm>
        <a:graphic>
          <a:graphicData uri="http://schemas.openxmlformats.org/drawingml/2006/table">
            <a:tbl>
              <a:tblPr/>
              <a:tblGrid>
                <a:gridCol w="2906810">
                  <a:extLst>
                    <a:ext uri="{9D8B030D-6E8A-4147-A177-3AD203B41FA5}">
                      <a16:colId xmlns:a16="http://schemas.microsoft.com/office/drawing/2014/main" val="571639349"/>
                    </a:ext>
                  </a:extLst>
                </a:gridCol>
                <a:gridCol w="2989648">
                  <a:extLst>
                    <a:ext uri="{9D8B030D-6E8A-4147-A177-3AD203B41FA5}">
                      <a16:colId xmlns:a16="http://schemas.microsoft.com/office/drawing/2014/main" val="3799395907"/>
                    </a:ext>
                  </a:extLst>
                </a:gridCol>
                <a:gridCol w="2741132">
                  <a:extLst>
                    <a:ext uri="{9D8B030D-6E8A-4147-A177-3AD203B41FA5}">
                      <a16:colId xmlns:a16="http://schemas.microsoft.com/office/drawing/2014/main" val="1991386824"/>
                    </a:ext>
                  </a:extLst>
                </a:gridCol>
              </a:tblGrid>
              <a:tr h="975819">
                <a:tc>
                  <a:txBody>
                    <a:bodyPr/>
                    <a:lstStyle/>
                    <a:p>
                      <a:pPr algn="l" fontAlgn="ctr"/>
                      <a:endParaRPr lang="en-AU" sz="2800" b="1" dirty="0">
                        <a:effectLst/>
                      </a:endParaRPr>
                    </a:p>
                  </a:txBody>
                  <a:tcPr marL="66675" marR="66675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b="1" dirty="0">
                          <a:effectLst/>
                        </a:rPr>
                        <a:t>Gains</a:t>
                      </a:r>
                      <a:endParaRPr lang="en-AU" sz="28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b="1" dirty="0">
                          <a:effectLst/>
                        </a:rPr>
                        <a:t>Losses</a:t>
                      </a:r>
                      <a:endParaRPr lang="en-AU" sz="28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2371139"/>
                  </a:ext>
                </a:extLst>
              </a:tr>
              <a:tr h="975819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effectLst/>
                        </a:rPr>
                        <a:t>High probability</a:t>
                      </a:r>
                    </a:p>
                  </a:txBody>
                  <a:tcPr marL="66675" marR="66675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dirty="0">
                          <a:effectLst/>
                        </a:rPr>
                        <a:t>Risk aversion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dirty="0">
                          <a:effectLst/>
                        </a:rPr>
                        <a:t>Risk seeking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179061"/>
                  </a:ext>
                </a:extLst>
              </a:tr>
              <a:tr h="975819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b="1" dirty="0">
                          <a:effectLst/>
                        </a:rPr>
                        <a:t>Low probability</a:t>
                      </a:r>
                    </a:p>
                  </a:txBody>
                  <a:tcPr marL="66675" marR="66675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dirty="0">
                          <a:effectLst/>
                        </a:rPr>
                        <a:t>Risk seeking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2800" dirty="0">
                          <a:effectLst/>
                        </a:rPr>
                        <a:t>Risk aversion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8571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12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15360</TotalTime>
  <Words>82</Words>
  <Application>Microsoft Macintosh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56</cp:revision>
  <dcterms:created xsi:type="dcterms:W3CDTF">2022-02-14T06:08:26Z</dcterms:created>
  <dcterms:modified xsi:type="dcterms:W3CDTF">2023-04-18T09:58:18Z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