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sldIdLst>
    <p:sldId id="277" r:id="rId2"/>
    <p:sldId id="349" r:id="rId3"/>
    <p:sldId id="394" r:id="rId4"/>
    <p:sldId id="350" r:id="rId5"/>
    <p:sldId id="351" r:id="rId6"/>
    <p:sldId id="352" r:id="rId7"/>
    <p:sldId id="332" r:id="rId8"/>
    <p:sldId id="395" r:id="rId9"/>
    <p:sldId id="388" r:id="rId10"/>
    <p:sldId id="399" r:id="rId11"/>
    <p:sldId id="389" r:id="rId12"/>
    <p:sldId id="386" r:id="rId13"/>
    <p:sldId id="396" r:id="rId14"/>
    <p:sldId id="400" r:id="rId15"/>
    <p:sldId id="387" r:id="rId16"/>
    <p:sldId id="401" r:id="rId17"/>
    <p:sldId id="302" r:id="rId18"/>
    <p:sldId id="347" r:id="rId19"/>
    <p:sldId id="404" r:id="rId20"/>
    <p:sldId id="403" r:id="rId21"/>
    <p:sldId id="402" r:id="rId22"/>
    <p:sldId id="303" r:id="rId23"/>
    <p:sldId id="385" r:id="rId24"/>
    <p:sldId id="333" r:id="rId25"/>
    <p:sldId id="392" r:id="rId26"/>
    <p:sldId id="393" r:id="rId27"/>
    <p:sldId id="348" r:id="rId28"/>
    <p:sldId id="407" r:id="rId29"/>
    <p:sldId id="406" r:id="rId30"/>
    <p:sldId id="405" r:id="rId31"/>
    <p:sldId id="334" r:id="rId32"/>
    <p:sldId id="335" r:id="rId33"/>
    <p:sldId id="398" r:id="rId34"/>
    <p:sldId id="391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lena Woo" initials="HW" lastIdx="1" clrIdx="0">
    <p:extLst>
      <p:ext uri="{19B8F6BF-5375-455C-9EA6-DF929625EA0E}">
        <p15:presenceInfo xmlns:p15="http://schemas.microsoft.com/office/powerpoint/2012/main" userId="S::helena.woo@uts.edu.au::84ffa4a4-9cb2-4822-a498-72962478cfa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2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24"/>
    <p:restoredTop sz="96327"/>
  </p:normalViewPr>
  <p:slideViewPr>
    <p:cSldViewPr snapToGrid="0" snapToObjects="1">
      <p:cViewPr varScale="1">
        <p:scale>
          <a:sx n="116" d="100"/>
          <a:sy n="116" d="100"/>
        </p:scale>
        <p:origin x="192" y="352"/>
      </p:cViewPr>
      <p:guideLst/>
    </p:cSldViewPr>
  </p:slideViewPr>
  <p:outlineViewPr>
    <p:cViewPr>
      <p:scale>
        <a:sx n="33" d="100"/>
        <a:sy n="33" d="100"/>
      </p:scale>
      <p:origin x="0" y="-1360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111" d="100"/>
          <a:sy n="111" d="100"/>
        </p:scale>
        <p:origin x="228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xVal>
            <c:numRef>
              <c:f>Sheet1!$A$2:$A$4</c:f>
              <c:numCache>
                <c:formatCode>General</c:formatCode>
                <c:ptCount val="3"/>
                <c:pt idx="0">
                  <c:v>-200</c:v>
                </c:pt>
                <c:pt idx="1">
                  <c:v>200</c:v>
                </c:pt>
                <c:pt idx="2">
                  <c:v>0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596-4640-8910-9935464843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6671119"/>
        <c:axId val="406464911"/>
      </c:scatterChart>
      <c:valAx>
        <c:axId val="406671119"/>
        <c:scaling>
          <c:orientation val="minMax"/>
          <c:max val="300"/>
          <c:min val="-300"/>
        </c:scaling>
        <c:delete val="0"/>
        <c:axPos val="b"/>
        <c:numFmt formatCode="General" sourceLinked="1"/>
        <c:majorTickMark val="cross"/>
        <c:minorTickMark val="cross"/>
        <c:tickLblPos val="nextTo"/>
        <c:spPr>
          <a:noFill/>
          <a:ln w="381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6464911"/>
        <c:crosses val="autoZero"/>
        <c:crossBetween val="midCat"/>
      </c:valAx>
      <c:valAx>
        <c:axId val="406464911"/>
        <c:scaling>
          <c:orientation val="minMax"/>
          <c:max val="0.1"/>
          <c:min val="0"/>
        </c:scaling>
        <c:delete val="1"/>
        <c:axPos val="l"/>
        <c:numFmt formatCode="General" sourceLinked="1"/>
        <c:majorTickMark val="none"/>
        <c:minorTickMark val="none"/>
        <c:tickLblPos val="nextTo"/>
        <c:crossAx val="406671119"/>
        <c:crosses val="autoZero"/>
        <c:crossBetween val="midCat"/>
        <c:majorUnit val="1"/>
        <c:minorUnit val="1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227BE0-8D26-2C46-B592-87513771FDEF}" type="datetimeFigureOut">
              <a:rPr lang="en-US" smtClean="0"/>
              <a:t>8/20/25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364B19-607B-B942-B14B-DB932692D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148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1E1ED748-4D69-8E47-8745-96A1DB414755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-1" y="1711104"/>
            <a:ext cx="10483912" cy="5146896"/>
          </a:xfrm>
        </p:spPr>
        <p:txBody>
          <a:bodyPr anchor="b"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69145" y="2674620"/>
            <a:ext cx="6522855" cy="1000635"/>
          </a:xfrm>
        </p:spPr>
        <p:txBody>
          <a:bodyPr anchor="b">
            <a:noAutofit/>
          </a:bodyPr>
          <a:lstStyle>
            <a:lvl1pPr algn="l">
              <a:defRPr lang="en-AU" sz="3400" b="1" spc="-3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Heading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7570" y="3943226"/>
            <a:ext cx="6534430" cy="1190089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 err="1"/>
              <a:t>Ligenimus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ver 7"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D4D88D99-EB51-FD47-95CE-4A69A947C0B4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231008" y="1271452"/>
            <a:ext cx="5226518" cy="5033558"/>
          </a:xfrm>
        </p:spPr>
        <p:txBody>
          <a:bodyPr anchor="t"/>
          <a:lstStyle>
            <a:lvl1pPr marL="0" indent="0" algn="ctr"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75728" y="3139072"/>
            <a:ext cx="5001987" cy="1201854"/>
          </a:xfrm>
        </p:spPr>
        <p:txBody>
          <a:bodyPr anchor="b">
            <a:noAutofit/>
          </a:bodyPr>
          <a:lstStyle>
            <a:lvl1pPr algn="l">
              <a:defRPr lang="en-AU" sz="2800" b="1" spc="-20" baseline="0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Section heading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75728" y="4359214"/>
            <a:ext cx="5001987" cy="1483672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Intro</a:t>
            </a:r>
          </a:p>
        </p:txBody>
      </p:sp>
    </p:spTree>
    <p:extLst>
      <p:ext uri="{BB962C8B-B14F-4D97-AF65-F5344CB8AC3E}">
        <p14:creationId xmlns:p14="http://schemas.microsoft.com/office/powerpoint/2010/main" val="2481040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ver 7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D4D88D99-EB51-FD47-95CE-4A69A947C0B4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231008" y="1271452"/>
            <a:ext cx="5226518" cy="5033558"/>
          </a:xfrm>
        </p:spPr>
        <p:txBody>
          <a:bodyPr anchor="t"/>
          <a:lstStyle>
            <a:lvl1pPr marL="0" indent="0" algn="ctr"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75728" y="3139072"/>
            <a:ext cx="5001987" cy="1201854"/>
          </a:xfrm>
        </p:spPr>
        <p:txBody>
          <a:bodyPr anchor="b">
            <a:noAutofit/>
          </a:bodyPr>
          <a:lstStyle>
            <a:lvl1pPr algn="l">
              <a:defRPr lang="en-AU" sz="2800" b="1" spc="-20" baseline="0" smtClean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/>
              <a:t>Section heading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75728" y="4359214"/>
            <a:ext cx="5001987" cy="1483672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Intro</a:t>
            </a:r>
          </a:p>
        </p:txBody>
      </p:sp>
    </p:spTree>
    <p:extLst>
      <p:ext uri="{BB962C8B-B14F-4D97-AF65-F5344CB8AC3E}">
        <p14:creationId xmlns:p14="http://schemas.microsoft.com/office/powerpoint/2010/main" val="11156811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8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5C6F0645-197D-B84F-B675-88DE6BD5597A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2" y="2291617"/>
            <a:ext cx="3550507" cy="2307514"/>
          </a:xfrm>
        </p:spPr>
        <p:txBody>
          <a:bodyPr anchor="t"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58146" y="2089539"/>
            <a:ext cx="5670619" cy="1220142"/>
          </a:xfrm>
        </p:spPr>
        <p:txBody>
          <a:bodyPr anchor="b">
            <a:noAutofit/>
          </a:bodyPr>
          <a:lstStyle>
            <a:lvl1pPr algn="l">
              <a:defRPr lang="en-AU" sz="2800" b="1" smtClean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/>
              <a:t>Section heading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58146" y="3362941"/>
            <a:ext cx="5670619" cy="1483672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Intro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71F13B9-1247-F34B-A392-F9E28C093B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70302" y="2291617"/>
            <a:ext cx="1684454" cy="229467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5B89A93-1F8F-3447-A5DD-76B2726A6D5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68530" y="0"/>
            <a:ext cx="710973" cy="22916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893C822-ADCD-2D46-9609-52E133B6AA8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766376" y="4586288"/>
            <a:ext cx="1407458" cy="2269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5539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8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58146" y="973433"/>
            <a:ext cx="5670619" cy="1220142"/>
          </a:xfrm>
        </p:spPr>
        <p:txBody>
          <a:bodyPr anchor="b">
            <a:noAutofit/>
          </a:bodyPr>
          <a:lstStyle>
            <a:lvl1pPr algn="l">
              <a:defRPr lang="en-AU" sz="2800" b="1" smtClean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/>
              <a:t>Ac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58146" y="2543833"/>
            <a:ext cx="5670619" cy="2765392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I would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B2CA02-5619-624F-A973-2319DAB02C15}"/>
              </a:ext>
            </a:extLst>
          </p:cNvPr>
          <p:cNvSpPr/>
          <p:nvPr userDrawn="1"/>
        </p:nvSpPr>
        <p:spPr>
          <a:xfrm>
            <a:off x="6266046" y="5515276"/>
            <a:ext cx="365760" cy="13427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0D2F0AF-EA09-B44A-BA29-1E0081E85CDB}"/>
              </a:ext>
            </a:extLst>
          </p:cNvPr>
          <p:cNvCxnSpPr>
            <a:cxnSpLocks/>
          </p:cNvCxnSpPr>
          <p:nvPr userDrawn="1"/>
        </p:nvCxnSpPr>
        <p:spPr>
          <a:xfrm>
            <a:off x="6035675" y="5518150"/>
            <a:ext cx="0" cy="133985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F423A92-648F-B041-B3DE-B949C6337207}"/>
              </a:ext>
            </a:extLst>
          </p:cNvPr>
          <p:cNvCxnSpPr>
            <a:cxnSpLocks/>
          </p:cNvCxnSpPr>
          <p:nvPr userDrawn="1"/>
        </p:nvCxnSpPr>
        <p:spPr>
          <a:xfrm>
            <a:off x="6782172" y="5518150"/>
            <a:ext cx="0" cy="133985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60B39B04-92E5-BF44-A749-1972D25D3EE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0670" y="634393"/>
            <a:ext cx="714116" cy="68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0937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ver 7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BAE0ADC-615D-6448-A454-8E3BFDFE3AB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alphaModFix amt="82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990" b="10407"/>
          <a:stretch/>
        </p:blipFill>
        <p:spPr>
          <a:xfrm>
            <a:off x="1874133" y="0"/>
            <a:ext cx="8508357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379262" y="2201937"/>
            <a:ext cx="5809126" cy="3417625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  <a:defRPr lang="en-AU" sz="2900" smtClean="0">
                <a:solidFill>
                  <a:schemeClr val="accent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3359948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854" y="589218"/>
            <a:ext cx="10326658" cy="467226"/>
          </a:xfrm>
        </p:spPr>
        <p:txBody>
          <a:bodyPr anchor="b"/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627854" y="1771605"/>
            <a:ext cx="10957594" cy="408140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Arial" panose="020B0604020202020204" pitchFamily="34" charset="0"/>
              <a:buNone/>
              <a:defRPr lang="en-AU" sz="18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Pelignis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B0CD470-0980-9846-9280-4B88DEA185B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36266" y="1137921"/>
            <a:ext cx="10326658" cy="589218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Subheading</a:t>
            </a:r>
          </a:p>
        </p:txBody>
      </p:sp>
    </p:spTree>
    <p:extLst>
      <p:ext uri="{BB962C8B-B14F-4D97-AF65-F5344CB8AC3E}">
        <p14:creationId xmlns:p14="http://schemas.microsoft.com/office/powerpoint/2010/main" val="29692087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ayout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854" y="589218"/>
            <a:ext cx="10326658" cy="467226"/>
          </a:xfrm>
        </p:spPr>
        <p:txBody>
          <a:bodyPr anchor="b"/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627854" y="1388298"/>
            <a:ext cx="10957594" cy="4081404"/>
          </a:xfrm>
        </p:spPr>
        <p:txBody>
          <a:bodyPr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AU" sz="18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Pelignis</a:t>
            </a:r>
            <a:endParaRPr lang="en-AU" dirty="0"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6400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854" y="589218"/>
            <a:ext cx="10326658" cy="467226"/>
          </a:xfrm>
        </p:spPr>
        <p:txBody>
          <a:bodyPr anchor="b"/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627854" y="1771605"/>
            <a:ext cx="4769769" cy="408140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Arial" panose="020B0604020202020204" pitchFamily="34" charset="0"/>
              <a:buNone/>
              <a:defRPr lang="en-AU" sz="18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dirty="0" err="1">
                <a:effectLst/>
                <a:latin typeface="Helvetica" pitchFamily="2" charset="0"/>
              </a:rPr>
              <a:t>Tiunt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B0CD470-0980-9846-9280-4B88DEA185B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36266" y="1137921"/>
            <a:ext cx="10326658" cy="589218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Subheading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3959C1BB-5DB3-4545-BC15-9C1CC6D87E17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5544393" y="3847315"/>
            <a:ext cx="3945836" cy="1976435"/>
          </a:xfrm>
          <a:solidFill>
            <a:schemeClr val="tx2"/>
          </a:solidFill>
          <a:ln>
            <a:noFill/>
          </a:ln>
        </p:spPr>
        <p:txBody>
          <a:bodyPr lIns="180000" tIns="144000" rIns="108000" anchor="t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 lang="en-AU" sz="1800" smtClean="0">
                <a:solidFill>
                  <a:schemeClr val="bg1"/>
                </a:solidFill>
                <a:effectLst/>
              </a:defRPr>
            </a:lvl1pPr>
            <a:lvl2pPr marL="457200" indent="0">
              <a:buNone/>
              <a:defRPr sz="15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Title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1F96B60-C3E6-1E43-A1EF-B695A728B08B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9490229" y="3842720"/>
            <a:ext cx="1991767" cy="1976435"/>
          </a:xfrm>
          <a:solidFill>
            <a:schemeClr val="accent1"/>
          </a:solidFill>
          <a:ln>
            <a:noFill/>
          </a:ln>
        </p:spPr>
        <p:txBody>
          <a:bodyPr lIns="180000" tIns="144000" rIns="108000" anchor="t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 lang="en-AU" sz="1800" smtClean="0">
                <a:solidFill>
                  <a:schemeClr val="bg1"/>
                </a:solidFill>
                <a:effectLst/>
              </a:defRPr>
            </a:lvl1pPr>
            <a:lvl2pPr marL="457200" indent="0">
              <a:buNone/>
              <a:defRPr sz="15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Title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7424C1E3-128E-1F4F-A796-DB00C9C8B749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5544393" y="1882718"/>
            <a:ext cx="1980337" cy="1976435"/>
          </a:xfrm>
          <a:solidFill>
            <a:schemeClr val="bg2"/>
          </a:solidFill>
          <a:ln>
            <a:noFill/>
          </a:ln>
        </p:spPr>
        <p:txBody>
          <a:bodyPr lIns="180000" tIns="144000" rIns="108000" anchor="t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 lang="en-AU" sz="180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5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Title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8F9D2F31-417C-334D-B0FD-273964A68049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7524730" y="1878123"/>
            <a:ext cx="3957267" cy="1976435"/>
          </a:xfr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lIns="180000" tIns="144000" rIns="108000" anchor="t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 lang="en-AU" sz="180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5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Title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70539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ayout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854" y="589218"/>
            <a:ext cx="10326658" cy="467226"/>
          </a:xfrm>
        </p:spPr>
        <p:txBody>
          <a:bodyPr anchor="b"/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627854" y="1771605"/>
            <a:ext cx="10335070" cy="72626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Arial" panose="020B0604020202020204" pitchFamily="34" charset="0"/>
              <a:buNone/>
              <a:defRPr lang="en-AU" sz="18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Pelignis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B0CD470-0980-9846-9280-4B88DEA185B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36266" y="1137921"/>
            <a:ext cx="10326658" cy="589218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Subheading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80FFF11-A66E-3743-A5B6-B27679EAC2F4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716479" y="2507743"/>
            <a:ext cx="10756142" cy="3123623"/>
          </a:xfrm>
          <a:noFill/>
        </p:spPr>
        <p:txBody>
          <a:bodyPr tIns="90000" bIns="4680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None/>
              <a:defRPr lang="en-AU" sz="1500" smtClean="0">
                <a:effectLst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r>
              <a:rPr lang="en-US" dirty="0"/>
              <a:t>Click to insert table</a:t>
            </a:r>
            <a:endParaRPr lang="en-AU" dirty="0"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46489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ayout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854" y="589218"/>
            <a:ext cx="10326658" cy="467226"/>
          </a:xfrm>
        </p:spPr>
        <p:txBody>
          <a:bodyPr anchor="b"/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1478598" y="2182197"/>
            <a:ext cx="4213990" cy="3359257"/>
          </a:xfrm>
        </p:spPr>
        <p:txBody>
          <a:bodyPr tIns="0"/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1500"/>
              </a:spcAft>
              <a:buFont typeface="Arial" panose="020B0604020202020204" pitchFamily="34" charset="0"/>
              <a:buNone/>
              <a:defRPr lang="en-AU" sz="15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Ro </a:t>
            </a:r>
            <a:r>
              <a:rPr lang="en-US" dirty="0" err="1"/>
              <a:t>consed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B0CD470-0980-9846-9280-4B88DEA185B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36266" y="1137921"/>
            <a:ext cx="5101147" cy="589218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Subheading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80FFF11-A66E-3743-A5B6-B27679EAC2F4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947646" y="2182197"/>
            <a:ext cx="4213990" cy="3515695"/>
          </a:xfrm>
          <a:noFill/>
        </p:spPr>
        <p:txBody>
          <a:bodyPr tIns="0" bIns="4680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1500"/>
              </a:spcAft>
              <a:buClrTx/>
              <a:buSzTx/>
              <a:buFont typeface="Arial" panose="020B0604020202020204" pitchFamily="34" charset="0"/>
              <a:buNone/>
              <a:tabLst/>
              <a:defRPr lang="en-AU" sz="1500" smtClean="0">
                <a:effectLst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Ro </a:t>
            </a:r>
            <a:r>
              <a:rPr lang="en-US" dirty="0" err="1"/>
              <a:t>consed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6F96D124-1F00-DC4C-9384-D7CA80EA6C5A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5916478" y="1137921"/>
            <a:ext cx="5101147" cy="589218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Subheading</a:t>
            </a:r>
          </a:p>
        </p:txBody>
      </p:sp>
    </p:spTree>
    <p:extLst>
      <p:ext uri="{BB962C8B-B14F-4D97-AF65-F5344CB8AC3E}">
        <p14:creationId xmlns:p14="http://schemas.microsoft.com/office/powerpoint/2010/main" val="8505964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18520DE-9604-514D-9A44-1CC3729B9F82}"/>
              </a:ext>
            </a:extLst>
          </p:cNvPr>
          <p:cNvSpPr txBox="1"/>
          <p:nvPr userDrawn="1"/>
        </p:nvSpPr>
        <p:spPr>
          <a:xfrm>
            <a:off x="10018207" y="6420897"/>
            <a:ext cx="1748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bg1"/>
                </a:solidFill>
              </a:rPr>
              <a:t>UTS CRICOS 00099F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58416" y="2272421"/>
            <a:ext cx="5113662" cy="1186004"/>
          </a:xfrm>
        </p:spPr>
        <p:txBody>
          <a:bodyPr anchor="b"/>
          <a:lstStyle>
            <a:lvl1pPr>
              <a:defRPr sz="3400" b="1" spc="-3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Title 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5658416" y="3745828"/>
            <a:ext cx="5113662" cy="132841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 err="1"/>
              <a:t>Ligenimus</a:t>
            </a:r>
            <a:endParaRPr lang="en-GB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6DC7C851-CFFF-5142-B698-9A19B56DBC1A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0" y="0"/>
            <a:ext cx="12191999" cy="6858000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</p:spTree>
    <p:extLst>
      <p:ext uri="{BB962C8B-B14F-4D97-AF65-F5344CB8AC3E}">
        <p14:creationId xmlns:p14="http://schemas.microsoft.com/office/powerpoint/2010/main" val="16743213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9475705F-056C-E84F-941D-51846364E08B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6008966" y="1846729"/>
            <a:ext cx="5463655" cy="3953434"/>
          </a:xfrm>
        </p:spPr>
        <p:txBody>
          <a:bodyPr anchor="t"/>
          <a:lstStyle>
            <a:lvl1pPr marL="0" indent="0" algn="ctr"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854" y="589218"/>
            <a:ext cx="10326658" cy="467226"/>
          </a:xfrm>
        </p:spPr>
        <p:txBody>
          <a:bodyPr anchor="b"/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1478598" y="2182197"/>
            <a:ext cx="4213990" cy="3359257"/>
          </a:xfrm>
        </p:spPr>
        <p:txBody>
          <a:bodyPr tIns="0"/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1500"/>
              </a:spcAft>
              <a:buFont typeface="Arial" panose="020B0604020202020204" pitchFamily="34" charset="0"/>
              <a:buNone/>
              <a:defRPr lang="en-AU" sz="15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text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B0CD470-0980-9846-9280-4B88DEA185B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36266" y="1137921"/>
            <a:ext cx="10327569" cy="589218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Subheading</a:t>
            </a:r>
          </a:p>
        </p:txBody>
      </p:sp>
    </p:spTree>
    <p:extLst>
      <p:ext uri="{BB962C8B-B14F-4D97-AF65-F5344CB8AC3E}">
        <p14:creationId xmlns:p14="http://schemas.microsoft.com/office/powerpoint/2010/main" val="7633109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Layout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854" y="589218"/>
            <a:ext cx="10326658" cy="467226"/>
          </a:xfrm>
        </p:spPr>
        <p:txBody>
          <a:bodyPr anchor="b"/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B0CD470-0980-9846-9280-4B88DEA185B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36266" y="1137921"/>
            <a:ext cx="10326658" cy="589218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Subheading</a:t>
            </a:r>
          </a:p>
        </p:txBody>
      </p:sp>
    </p:spTree>
    <p:extLst>
      <p:ext uri="{BB962C8B-B14F-4D97-AF65-F5344CB8AC3E}">
        <p14:creationId xmlns:p14="http://schemas.microsoft.com/office/powerpoint/2010/main" val="8348469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C259A-862A-C714-8B37-4C741E0015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54404A-6330-1D79-193F-67117B5C9C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EA5DF-5671-B96A-34B9-F29612996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76AAF-4C5E-E547-8420-8ED8389F8055}" type="datetimeFigureOut">
              <a:rPr lang="en-AU" smtClean="0"/>
              <a:t>20/8/2025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3DA8B-42A5-B989-6F4C-19A3AC2D5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9936F-8CF8-4D5D-85A8-22C2D218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8949E-BB66-2742-87B9-7A31AE9D54A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9268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1CDC8335-2624-9446-A90D-6DDFCA9AC2FF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0" y="0"/>
            <a:ext cx="12191999" cy="6858000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35118" y="2181652"/>
            <a:ext cx="4232797" cy="1247348"/>
          </a:xfrm>
        </p:spPr>
        <p:txBody>
          <a:bodyPr anchor="t"/>
          <a:lstStyle>
            <a:lvl1pPr>
              <a:defRPr sz="3400" b="1" spc="-3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Title 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7535118" y="3429000"/>
            <a:ext cx="4232797" cy="2185163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 err="1"/>
              <a:t>Ligenimus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0D74A7-5BDD-6A4F-B249-910440AD9E9A}"/>
              </a:ext>
            </a:extLst>
          </p:cNvPr>
          <p:cNvSpPr txBox="1"/>
          <p:nvPr userDrawn="1"/>
        </p:nvSpPr>
        <p:spPr>
          <a:xfrm>
            <a:off x="619685" y="6420897"/>
            <a:ext cx="1748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</a:rPr>
              <a:t>UTS CRICOS 00099F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A5829D-0D3F-904D-9EA2-9538BC4D257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0670" y="634393"/>
            <a:ext cx="714116" cy="68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1237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A3F461D9-7978-1349-866D-E5697B7D998A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0" y="0"/>
            <a:ext cx="12191999" cy="6858000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A1FD67-3299-CA49-B972-E63A734FFB5E}"/>
              </a:ext>
            </a:extLst>
          </p:cNvPr>
          <p:cNvSpPr txBox="1"/>
          <p:nvPr userDrawn="1"/>
        </p:nvSpPr>
        <p:spPr>
          <a:xfrm>
            <a:off x="10018207" y="6420897"/>
            <a:ext cx="1748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bg1"/>
                </a:solidFill>
              </a:rPr>
              <a:t>UTS CRICOS 00099F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F084B7-6B12-EB47-8096-902B752E3A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0670" y="634393"/>
            <a:ext cx="714116" cy="6825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12788" y="2382129"/>
            <a:ext cx="4814292" cy="1157029"/>
          </a:xfrm>
        </p:spPr>
        <p:txBody>
          <a:bodyPr anchor="ctr">
            <a:noAutofit/>
          </a:bodyPr>
          <a:lstStyle>
            <a:lvl1pPr algn="l">
              <a:defRPr lang="en-AU" sz="3400" b="1" spc="-30" baseline="0" smtClean="0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Heading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DF3B029A-70EF-BD40-862C-C1426A0C7BDF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7308489" y="3494333"/>
            <a:ext cx="4018641" cy="132912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 err="1"/>
              <a:t>Ligenimus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37012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5"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285B35B0-7E16-6347-9ABB-1E71DBC12D5C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-1" y="0"/>
            <a:ext cx="6391175" cy="685800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3B5CED-F544-F742-9789-3164A6A500D5}"/>
              </a:ext>
            </a:extLst>
          </p:cNvPr>
          <p:cNvSpPr txBox="1"/>
          <p:nvPr userDrawn="1"/>
        </p:nvSpPr>
        <p:spPr>
          <a:xfrm>
            <a:off x="10018207" y="6420897"/>
            <a:ext cx="1748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bg2"/>
                </a:solidFill>
              </a:rPr>
              <a:t>UTS CRICOS 00099F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120890" y="3301566"/>
            <a:ext cx="5071110" cy="1201854"/>
          </a:xfrm>
        </p:spPr>
        <p:txBody>
          <a:bodyPr anchor="b">
            <a:noAutofit/>
          </a:bodyPr>
          <a:lstStyle>
            <a:lvl1pPr algn="l">
              <a:defRPr lang="en-AU" sz="3400" b="1" spc="-30" baseline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Heading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20890" y="4670298"/>
            <a:ext cx="5071110" cy="1483672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 err="1"/>
              <a:t>Ligenimus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8520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EA0ED4D8-6F83-E64C-B78D-18D8732B4209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-1191188" y="-766482"/>
            <a:ext cx="6561492" cy="6561492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46999" y="3036761"/>
            <a:ext cx="5592436" cy="1220142"/>
          </a:xfrm>
        </p:spPr>
        <p:txBody>
          <a:bodyPr anchor="b"/>
          <a:lstStyle>
            <a:lvl1pPr>
              <a:defRPr sz="3400" b="1" spc="-3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Title 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6158429" y="4663440"/>
            <a:ext cx="5592436" cy="176262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 err="1"/>
              <a:t>Ligenimus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B7304E-0E27-AF47-BD7A-0A8B3B31ACB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42849" y="707332"/>
            <a:ext cx="748146" cy="70915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CF341A3-F22A-8F43-98A2-33A1DF177A05}"/>
              </a:ext>
            </a:extLst>
          </p:cNvPr>
          <p:cNvSpPr txBox="1"/>
          <p:nvPr userDrawn="1"/>
        </p:nvSpPr>
        <p:spPr>
          <a:xfrm>
            <a:off x="10018207" y="6420897"/>
            <a:ext cx="1748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tx2">
                    <a:lumMod val="50000"/>
                  </a:schemeClr>
                </a:solidFill>
              </a:rPr>
              <a:t>UTS CRICOS 00099F</a:t>
            </a:r>
          </a:p>
        </p:txBody>
      </p:sp>
    </p:spTree>
    <p:extLst>
      <p:ext uri="{BB962C8B-B14F-4D97-AF65-F5344CB8AC3E}">
        <p14:creationId xmlns:p14="http://schemas.microsoft.com/office/powerpoint/2010/main" val="3114284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6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46999" y="3036761"/>
            <a:ext cx="5592436" cy="1220142"/>
          </a:xfrm>
        </p:spPr>
        <p:txBody>
          <a:bodyPr anchor="b"/>
          <a:lstStyle>
            <a:lvl1pPr>
              <a:defRPr sz="3400" b="1" spc="-3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Heading</a:t>
            </a:r>
          </a:p>
        </p:txBody>
      </p:sp>
    </p:spTree>
    <p:extLst>
      <p:ext uri="{BB962C8B-B14F-4D97-AF65-F5344CB8AC3E}">
        <p14:creationId xmlns:p14="http://schemas.microsoft.com/office/powerpoint/2010/main" val="2601354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7"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1895C320-85D8-7946-80F1-AF205B05ECDC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1476397" y="1714500"/>
            <a:ext cx="4117985" cy="4105255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75728" y="2441842"/>
            <a:ext cx="5001987" cy="1201854"/>
          </a:xfrm>
        </p:spPr>
        <p:txBody>
          <a:bodyPr anchor="b">
            <a:noAutofit/>
          </a:bodyPr>
          <a:lstStyle>
            <a:lvl1pPr algn="l">
              <a:defRPr lang="en-AU" sz="2800" b="1" spc="-20" baseline="0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Section heading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75728" y="3661984"/>
            <a:ext cx="5001987" cy="1483672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Intro</a:t>
            </a:r>
          </a:p>
        </p:txBody>
      </p:sp>
    </p:spTree>
    <p:extLst>
      <p:ext uri="{BB962C8B-B14F-4D97-AF65-F5344CB8AC3E}">
        <p14:creationId xmlns:p14="http://schemas.microsoft.com/office/powerpoint/2010/main" val="1809602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ver 7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1895C320-85D8-7946-80F1-AF205B05ECDC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1476397" y="1714500"/>
            <a:ext cx="4117985" cy="4105255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75728" y="2441842"/>
            <a:ext cx="5001987" cy="1201854"/>
          </a:xfrm>
        </p:spPr>
        <p:txBody>
          <a:bodyPr anchor="b">
            <a:noAutofit/>
          </a:bodyPr>
          <a:lstStyle>
            <a:lvl1pPr algn="l">
              <a:defRPr lang="en-AU" sz="2800" b="1" spc="-20" baseline="0" smtClean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/>
              <a:t>Section heading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75728" y="3661984"/>
            <a:ext cx="5001987" cy="1483672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Intro</a:t>
            </a:r>
          </a:p>
        </p:txBody>
      </p:sp>
    </p:spTree>
    <p:extLst>
      <p:ext uri="{BB962C8B-B14F-4D97-AF65-F5344CB8AC3E}">
        <p14:creationId xmlns:p14="http://schemas.microsoft.com/office/powerpoint/2010/main" val="3195905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71063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8E1AB-6A0A-AC44-83B9-9FAC961E3C28}" type="datetimeFigureOut">
              <a:rPr lang="en-US" smtClean="0"/>
              <a:t>8/20/25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71063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1FA37-3D95-DD4F-A79E-5508DFB6D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4" r:id="rId2"/>
    <p:sldLayoutId id="2147483686" r:id="rId3"/>
    <p:sldLayoutId id="2147483707" r:id="rId4"/>
    <p:sldLayoutId id="2147483708" r:id="rId5"/>
    <p:sldLayoutId id="2147483685" r:id="rId6"/>
    <p:sldLayoutId id="2147483716" r:id="rId7"/>
    <p:sldLayoutId id="2147483715" r:id="rId8"/>
    <p:sldLayoutId id="2147483726" r:id="rId9"/>
    <p:sldLayoutId id="2147483718" r:id="rId10"/>
    <p:sldLayoutId id="2147483728" r:id="rId11"/>
    <p:sldLayoutId id="2147483688" r:id="rId12"/>
    <p:sldLayoutId id="2147483729" r:id="rId13"/>
    <p:sldLayoutId id="2147483720" r:id="rId14"/>
    <p:sldLayoutId id="2147483703" r:id="rId15"/>
    <p:sldLayoutId id="2147483727" r:id="rId16"/>
    <p:sldLayoutId id="2147483721" r:id="rId17"/>
    <p:sldLayoutId id="2147483723" r:id="rId18"/>
    <p:sldLayoutId id="2147483724" r:id="rId19"/>
    <p:sldLayoutId id="2147483722" r:id="rId20"/>
    <p:sldLayoutId id="2147483725" r:id="rId21"/>
    <p:sldLayoutId id="2147483730" r:id="rId2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4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3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6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7.jpeg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5.png"/><Relationship Id="rId4" Type="http://schemas.openxmlformats.org/officeDocument/2006/relationships/image" Target="../media/image3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5.png"/><Relationship Id="rId4" Type="http://schemas.openxmlformats.org/officeDocument/2006/relationships/image" Target="../media/image32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7.jpeg"/><Relationship Id="rId4" Type="http://schemas.openxmlformats.org/officeDocument/2006/relationships/image" Target="../media/image10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7.jpe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7.jpe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3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house on fire with a telephone pole and a box&#10;&#10;Description automatically generated">
            <a:extLst>
              <a:ext uri="{FF2B5EF4-FFF2-40B4-BE49-F238E27FC236}">
                <a16:creationId xmlns:a16="http://schemas.microsoft.com/office/drawing/2014/main" id="{B1AED839-9F34-ABF7-CCA2-0BF469F43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5191" y="3324626"/>
            <a:ext cx="3440841" cy="344084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758E506-6248-D58E-EA86-8A56C2A86BE8}"/>
              </a:ext>
            </a:extLst>
          </p:cNvPr>
          <p:cNvSpPr txBox="1"/>
          <p:nvPr/>
        </p:nvSpPr>
        <p:spPr>
          <a:xfrm>
            <a:off x="749695" y="953856"/>
            <a:ext cx="72314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800" dirty="0"/>
              <a:t>Prospect theory: Insurance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D8F90F-A8DA-E166-40D9-DA72817DF913}"/>
              </a:ext>
            </a:extLst>
          </p:cNvPr>
          <p:cNvSpPr txBox="1"/>
          <p:nvPr/>
        </p:nvSpPr>
        <p:spPr>
          <a:xfrm>
            <a:off x="749694" y="2431183"/>
            <a:ext cx="425238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AU" dirty="0"/>
          </a:p>
          <a:p>
            <a:r>
              <a:rPr lang="en-AU" sz="2400" dirty="0"/>
              <a:t>Notes on Behavioural Economics</a:t>
            </a:r>
          </a:p>
          <a:p>
            <a:endParaRPr lang="en-AU" sz="2400" dirty="0"/>
          </a:p>
          <a:p>
            <a:r>
              <a:rPr lang="en-AU" sz="2400" dirty="0"/>
              <a:t>Jason Collins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E05B01-79FD-0AA0-D92E-CBE692983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6555" y="1754966"/>
            <a:ext cx="5103034" cy="5103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832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BBF8E0D-E5B3-7247-A32E-EF9E74185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tx1"/>
                </a:solidFill>
              </a:rPr>
              <a:t>Insurance with risk neutral expected utility maximiser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17B0E3D3-F1DC-5A44-805A-DCFD5C7F99D6}"/>
                  </a:ext>
                </a:extLst>
              </p:cNvPr>
              <p:cNvSpPr>
                <a:spLocks noGrp="1"/>
              </p:cNvSpPr>
              <p:nvPr>
                <p:ph type="body" idx="12"/>
              </p:nvPr>
            </p:nvSpPr>
            <p:spPr/>
            <p:txBody>
              <a:bodyPr/>
              <a:lstStyle/>
              <a:p>
                <a:pPr lvl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AU" sz="240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endParaRPr lang="en-AU" sz="2400" dirty="0">
                  <a:solidFill>
                    <a:schemeClr val="tx1"/>
                  </a:solidFill>
                </a:endParaRPr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r>
                            <m:rPr>
                              <m:sty m:val="p"/>
                            </m:rPr>
                            <a:rPr lang="en-AU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</m:d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× </m:t>
                      </m:r>
                      <m:d>
                        <m:dPr>
                          <m:ctrlP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</m:oMath>
                  </m:oMathPara>
                </a14:m>
                <a:endParaRPr lang="en-AU" sz="2400" i="1" dirty="0">
                  <a:solidFill>
                    <a:schemeClr val="tx1"/>
                  </a:solidFill>
                </a:endParaRPr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</m:t>
                      </m:r>
                      <m:r>
                        <a:rPr lang="en-AU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0.001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000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000</m:t>
                      </m:r>
                    </m:oMath>
                  </m:oMathPara>
                </a14:m>
                <a:endParaRPr lang="en-AU" sz="2400" b="0" i="1" dirty="0">
                  <a:solidFill>
                    <a:schemeClr val="tx1"/>
                  </a:solidFill>
                </a:endParaRPr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</m:t>
                      </m:r>
                      <m:r>
                        <a:rPr lang="en-AU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−$1000</m:t>
                      </m:r>
                    </m:oMath>
                  </m:oMathPara>
                </a14:m>
                <a:endParaRPr lang="en-AU" sz="2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17B0E3D3-F1DC-5A44-805A-DCFD5C7F99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2"/>
              </p:nvPr>
            </p:nvSpPr>
            <p:spPr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645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BBF8E0D-E5B3-7247-A32E-EF9E74185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tx1"/>
                </a:solidFill>
              </a:rPr>
              <a:t>Insurance with risk neutral expected utility maximiser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17B0E3D3-F1DC-5A44-805A-DCFD5C7F99D6}"/>
                  </a:ext>
                </a:extLst>
              </p:cNvPr>
              <p:cNvSpPr>
                <a:spLocks noGrp="1"/>
              </p:cNvSpPr>
              <p:nvPr>
                <p:ph type="body" idx="12"/>
              </p:nvPr>
            </p:nvSpPr>
            <p:spPr/>
            <p:txBody>
              <a:bodyPr/>
              <a:lstStyle/>
              <a:p>
                <a:pPr lvl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AU" sz="240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endParaRPr lang="en-AU" sz="2400" dirty="0">
                  <a:solidFill>
                    <a:schemeClr val="tx1"/>
                  </a:solidFill>
                </a:endParaRPr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r>
                            <m:rPr>
                              <m:sty m:val="p"/>
                            </m:rPr>
                            <a:rPr lang="en-AU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</m:d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=−$1000&gt;−$1100=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AU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</m:d>
                    </m:oMath>
                  </m:oMathPara>
                </a14:m>
                <a:endParaRPr lang="en-AU" sz="2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17B0E3D3-F1DC-5A44-805A-DCFD5C7F99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2"/>
              </p:nvPr>
            </p:nvSpPr>
            <p:spPr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6680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BBF8E0D-E5B3-7247-A32E-EF9E74185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tx1"/>
                </a:solidFill>
              </a:rPr>
              <a:t>Insurance with risk averse expected utility maximiser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17B0E3D3-F1DC-5A44-805A-DCFD5C7F99D6}"/>
                  </a:ext>
                </a:extLst>
              </p:cNvPr>
              <p:cNvSpPr>
                <a:spLocks noGrp="1"/>
              </p:cNvSpPr>
              <p:nvPr>
                <p:ph type="body" idx="12"/>
              </p:nvPr>
            </p:nvSpPr>
            <p:spPr/>
            <p:txBody>
              <a:bodyPr/>
              <a:lstStyle/>
              <a:p>
                <a:pPr lvl="1">
                  <a:lnSpc>
                    <a:spcPct val="110000"/>
                  </a:lnSpc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AU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AU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ln</m:t>
                      </m:r>
                      <m:d>
                        <m:dPr>
                          <m:ctrlP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AU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             </m:t>
                      </m:r>
                      <m:r>
                        <m:rPr>
                          <m:sty m:val="p"/>
                        </m:rPr>
                        <a:rPr lang="en-AU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n-AU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AU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AU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+$10 000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17B0E3D3-F1DC-5A44-805A-DCFD5C7F99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2"/>
              </p:nvPr>
            </p:nvSpPr>
            <p:spPr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1785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BBF8E0D-E5B3-7247-A32E-EF9E74185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tx1"/>
                </a:solidFill>
              </a:rPr>
              <a:t>Insurance with risk averse expected utility maximiser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17B0E3D3-F1DC-5A44-805A-DCFD5C7F99D6}"/>
                  </a:ext>
                </a:extLst>
              </p:cNvPr>
              <p:cNvSpPr>
                <a:spLocks noGrp="1"/>
              </p:cNvSpPr>
              <p:nvPr>
                <p:ph type="body" idx="12"/>
              </p:nvPr>
            </p:nvSpPr>
            <p:spPr/>
            <p:txBody>
              <a:bodyPr/>
              <a:lstStyle/>
              <a:p>
                <a:pPr lvl="1">
                  <a:lnSpc>
                    <a:spcPct val="110000"/>
                  </a:lnSpc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AU" sz="2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ln</m:t>
                      </m:r>
                      <m:d>
                        <m:dPr>
                          <m:ctrlP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AU" sz="2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             </m:t>
                      </m:r>
                      <m:r>
                        <m:rPr>
                          <m:sty m:val="p"/>
                        </m:rPr>
                        <a:rPr lang="en-AU" sz="2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n-AU" sz="2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AU" sz="2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AU" sz="2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+$10 000</m:t>
                      </m:r>
                    </m:oMath>
                  </m:oMathPara>
                </a14:m>
                <a:endParaRPr lang="en-AU" sz="2400" dirty="0"/>
              </a:p>
              <a:p>
                <a:pPr lvl="1">
                  <a:lnSpc>
                    <a:spcPct val="110000"/>
                  </a:lnSpc>
                  <a:spcAft>
                    <a:spcPts val="1200"/>
                  </a:spcAft>
                </a:pPr>
                <a:endParaRPr lang="en-AU" sz="2400" dirty="0"/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  <m:d>
                            <m:dPr>
                              <m:ctrlPr>
                                <a:rPr lang="en-AU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AU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e>
                          </m:d>
                        </m:e>
                      </m:d>
                      <m:r>
                        <a:rPr lang="en-AU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</m:oMath>
                  </m:oMathPara>
                </a14:m>
                <a:endParaRPr lang="en-AU" sz="2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17B0E3D3-F1DC-5A44-805A-DCFD5C7F99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2"/>
              </p:nvPr>
            </p:nvSpPr>
            <p:spPr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36080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BBF8E0D-E5B3-7247-A32E-EF9E74185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tx1"/>
                </a:solidFill>
              </a:rPr>
              <a:t>Insurance with risk averse expected utility maximiser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17B0E3D3-F1DC-5A44-805A-DCFD5C7F99D6}"/>
                  </a:ext>
                </a:extLst>
              </p:cNvPr>
              <p:cNvSpPr>
                <a:spLocks noGrp="1"/>
              </p:cNvSpPr>
              <p:nvPr>
                <p:ph type="body" idx="12"/>
              </p:nvPr>
            </p:nvSpPr>
            <p:spPr/>
            <p:txBody>
              <a:bodyPr/>
              <a:lstStyle/>
              <a:p>
                <a:pPr lvl="1">
                  <a:lnSpc>
                    <a:spcPct val="110000"/>
                  </a:lnSpc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AU" sz="2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ln</m:t>
                      </m:r>
                      <m:d>
                        <m:dPr>
                          <m:ctrlP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AU" sz="2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             </m:t>
                      </m:r>
                      <m:r>
                        <m:rPr>
                          <m:sty m:val="p"/>
                        </m:rPr>
                        <a:rPr lang="en-AU" sz="2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n-AU" sz="2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AU" sz="2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AU" sz="2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+$10 000</m:t>
                      </m:r>
                    </m:oMath>
                  </m:oMathPara>
                </a14:m>
                <a:endParaRPr lang="en-AU" sz="2400" dirty="0"/>
              </a:p>
              <a:p>
                <a:pPr lvl="1">
                  <a:lnSpc>
                    <a:spcPct val="110000"/>
                  </a:lnSpc>
                  <a:spcAft>
                    <a:spcPts val="1200"/>
                  </a:spcAft>
                </a:pPr>
                <a:endParaRPr lang="en-AU" sz="2400" dirty="0"/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  <m:d>
                            <m:dPr>
                              <m:ctrlPr>
                                <a:rPr lang="en-AU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AU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e>
                          </m:d>
                        </m:e>
                      </m:d>
                      <m:r>
                        <a:rPr lang="en-AU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</m:oMath>
                  </m:oMathPara>
                </a14:m>
                <a:endParaRPr lang="en-AU" sz="2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   =</m:t>
                      </m:r>
                      <m:r>
                        <m:rPr>
                          <m:sty m:val="p"/>
                        </m:rPr>
                        <a:rPr lang="en-AU" sz="2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ln</m:t>
                      </m:r>
                      <m:d>
                        <m:dPr>
                          <m:ctrlP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1 010 000−1100</m:t>
                          </m:r>
                        </m:e>
                      </m:d>
                    </m:oMath>
                  </m:oMathPara>
                </a14:m>
                <a:endParaRPr lang="en-AU" sz="2400" i="1" dirty="0">
                  <a:solidFill>
                    <a:schemeClr val="tx1"/>
                  </a:solidFill>
                </a:endParaRPr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   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13.8244</m:t>
                      </m:r>
                    </m:oMath>
                  </m:oMathPara>
                </a14:m>
                <a:endParaRPr lang="en-AU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17B0E3D3-F1DC-5A44-805A-DCFD5C7F99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2"/>
              </p:nvPr>
            </p:nvSpPr>
            <p:spPr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06519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BBF8E0D-E5B3-7247-A32E-EF9E74185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tx1"/>
                </a:solidFill>
              </a:rPr>
              <a:t>Insurance with risk averse expected utility maximiser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17B0E3D3-F1DC-5A44-805A-DCFD5C7F99D6}"/>
                  </a:ext>
                </a:extLst>
              </p:cNvPr>
              <p:cNvSpPr>
                <a:spLocks noGrp="1"/>
              </p:cNvSpPr>
              <p:nvPr>
                <p:ph type="body" idx="12"/>
              </p:nvPr>
            </p:nvSpPr>
            <p:spPr/>
            <p:txBody>
              <a:bodyPr/>
              <a:lstStyle/>
              <a:p>
                <a:pPr lvl="1">
                  <a:lnSpc>
                    <a:spcPct val="110000"/>
                  </a:lnSpc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AU" sz="2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ln</m:t>
                      </m:r>
                      <m:d>
                        <m:dPr>
                          <m:ctrlP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AU" sz="2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             </m:t>
                      </m:r>
                      <m:r>
                        <m:rPr>
                          <m:sty m:val="p"/>
                        </m:rPr>
                        <a:rPr lang="en-AU" sz="2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n-AU" sz="2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AU" sz="2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AU" sz="2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+$10,000</m:t>
                      </m:r>
                    </m:oMath>
                  </m:oMathPara>
                </a14:m>
                <a:endParaRPr lang="en-AU" sz="2400" dirty="0"/>
              </a:p>
              <a:p>
                <a:pPr lvl="1">
                  <a:lnSpc>
                    <a:spcPct val="110000"/>
                  </a:lnSpc>
                  <a:spcAft>
                    <a:spcPts val="1200"/>
                  </a:spcAft>
                </a:pPr>
                <a:endParaRPr lang="en-AU" sz="2400" dirty="0"/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  <m:d>
                            <m:dPr>
                              <m:ctrlPr>
                                <a:rPr lang="en-AU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¬</m:t>
                              </m:r>
                              <m:r>
                                <m:rPr>
                                  <m:sty m:val="p"/>
                                </m:rPr>
                                <a:rPr lang="en-AU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e>
                          </m:d>
                        </m:e>
                      </m:d>
                      <m:r>
                        <a:rPr lang="en-AU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× 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</m:oMath>
                  </m:oMathPara>
                </a14:m>
                <a:endParaRPr lang="en-AU" sz="2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17B0E3D3-F1DC-5A44-805A-DCFD5C7F99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2"/>
              </p:nvPr>
            </p:nvSpPr>
            <p:spPr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90369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BBF8E0D-E5B3-7247-A32E-EF9E74185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tx1"/>
                </a:solidFill>
              </a:rPr>
              <a:t>Insurance with risk averse expected utility maximiser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17B0E3D3-F1DC-5A44-805A-DCFD5C7F99D6}"/>
                  </a:ext>
                </a:extLst>
              </p:cNvPr>
              <p:cNvSpPr>
                <a:spLocks noGrp="1"/>
              </p:cNvSpPr>
              <p:nvPr>
                <p:ph type="body" idx="12"/>
              </p:nvPr>
            </p:nvSpPr>
            <p:spPr/>
            <p:txBody>
              <a:bodyPr/>
              <a:lstStyle/>
              <a:p>
                <a:pPr lvl="1">
                  <a:lnSpc>
                    <a:spcPct val="110000"/>
                  </a:lnSpc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AU" sz="2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ln</m:t>
                      </m:r>
                      <m:d>
                        <m:dPr>
                          <m:ctrlP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AU" sz="2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             </m:t>
                      </m:r>
                      <m:r>
                        <m:rPr>
                          <m:sty m:val="p"/>
                        </m:rPr>
                        <a:rPr lang="en-AU" sz="2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n-AU" sz="2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AU" sz="2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AU" sz="2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+$10 000</m:t>
                      </m:r>
                    </m:oMath>
                  </m:oMathPara>
                </a14:m>
                <a:endParaRPr lang="en-AU" sz="2400" dirty="0"/>
              </a:p>
              <a:p>
                <a:pPr lvl="1">
                  <a:lnSpc>
                    <a:spcPct val="110000"/>
                  </a:lnSpc>
                  <a:spcAft>
                    <a:spcPts val="1200"/>
                  </a:spcAft>
                </a:pPr>
                <a:endParaRPr lang="en-AU" sz="2400" dirty="0"/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  <m:d>
                            <m:dPr>
                              <m:ctrlPr>
                                <a:rPr lang="en-AU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¬</m:t>
                              </m:r>
                              <m:r>
                                <m:rPr>
                                  <m:sty m:val="p"/>
                                </m:rPr>
                                <a:rPr lang="en-AU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e>
                          </m:d>
                        </m:e>
                      </m:d>
                      <m:r>
                        <a:rPr lang="en-AU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× 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</m:oMath>
                  </m:oMathPara>
                </a14:m>
                <a:endParaRPr lang="en-AU" sz="2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       =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0.001 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m:rPr>
                          <m:sty m:val="p"/>
                        </m:rPr>
                        <a:rPr lang="en-AU" sz="2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ln</m:t>
                      </m:r>
                      <m:d>
                        <m:dPr>
                          <m:ctrlP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1 010 000</m:t>
                          </m:r>
                          <m: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1 000 000</m:t>
                          </m:r>
                        </m:e>
                      </m:d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0.999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AU" sz="2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ln</m:t>
                      </m:r>
                      <m:d>
                        <m:dPr>
                          <m:ctrlP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1 010 000</m:t>
                          </m:r>
                        </m:e>
                      </m:d>
                    </m:oMath>
                  </m:oMathPara>
                </a14:m>
                <a:endParaRPr lang="en-AU" sz="2400" i="1" dirty="0">
                  <a:solidFill>
                    <a:schemeClr val="tx1"/>
                  </a:solidFill>
                </a:endParaRPr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       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13.8208</m:t>
                      </m:r>
                    </m:oMath>
                  </m:oMathPara>
                </a14:m>
                <a:endParaRPr lang="en-AU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17B0E3D3-F1DC-5A44-805A-DCFD5C7F99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2"/>
              </p:nvPr>
            </p:nvSpPr>
            <p:spPr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06443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BBF8E0D-E5B3-7247-A32E-EF9E74185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tx1"/>
                </a:solidFill>
              </a:rPr>
              <a:t>Insurance with risk averse expected utility maximiser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17B0E3D3-F1DC-5A44-805A-DCFD5C7F99D6}"/>
                  </a:ext>
                </a:extLst>
              </p:cNvPr>
              <p:cNvSpPr>
                <a:spLocks noGrp="1"/>
              </p:cNvSpPr>
              <p:nvPr>
                <p:ph type="body" idx="12"/>
              </p:nvPr>
            </p:nvSpPr>
            <p:spPr/>
            <p:txBody>
              <a:bodyPr/>
              <a:lstStyle/>
              <a:p>
                <a:pPr lvl="1">
                  <a:lnSpc>
                    <a:spcPct val="110000"/>
                  </a:lnSpc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AU" sz="2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ln</m:t>
                      </m:r>
                      <m:d>
                        <m:dPr>
                          <m:ctrlP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AU" sz="2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             </m:t>
                      </m:r>
                      <m:r>
                        <m:rPr>
                          <m:sty m:val="p"/>
                        </m:rPr>
                        <a:rPr lang="en-AU" sz="2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n-AU" sz="2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AU" sz="2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AU" sz="2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+$10 000</m:t>
                      </m:r>
                    </m:oMath>
                  </m:oMathPara>
                </a14:m>
                <a:endParaRPr lang="en-AU" sz="2400" dirty="0"/>
              </a:p>
              <a:p>
                <a:pPr lvl="1">
                  <a:lnSpc>
                    <a:spcPct val="110000"/>
                  </a:lnSpc>
                  <a:spcAft>
                    <a:spcPts val="1200"/>
                  </a:spcAft>
                </a:pPr>
                <a:endParaRPr lang="en-AU" sz="2400" dirty="0"/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AU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  <m:d>
                            <m:dPr>
                              <m:ctrlPr>
                                <a:rPr lang="en-AU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AU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e>
                          </m:d>
                        </m:e>
                      </m:d>
                      <m:r>
                        <a:rPr lang="en-AU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13.8244&gt;13.8208=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  <m:d>
                            <m:dPr>
                              <m:ctrlPr>
                                <a:rPr lang="en-AU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¬</m:t>
                              </m:r>
                              <m:r>
                                <m:rPr>
                                  <m:sty m:val="p"/>
                                </m:rPr>
                                <a:rPr lang="en-AU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AU" sz="2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17B0E3D3-F1DC-5A44-805A-DCFD5C7F99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2"/>
              </p:nvPr>
            </p:nvSpPr>
            <p:spPr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21276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BBF8E0D-E5B3-7247-A32E-EF9E74185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tx1"/>
                </a:solidFill>
              </a:rPr>
              <a:t>Insurance with risk averse expected utility maximiser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6BBD3B7B-73BE-54B0-C53B-CBFF029FCF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094" y="1056444"/>
            <a:ext cx="8122178" cy="5801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74356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BBF8E0D-E5B3-7247-A32E-EF9E74185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tx1"/>
                </a:solidFill>
              </a:rPr>
              <a:t>Insurance with risk averse expected utility maximiser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29063B5-8E78-F8C8-B9C9-506EE01099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094" y="1056444"/>
            <a:ext cx="8122178" cy="5801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7045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4CF7F-7292-BFFF-303C-A106F773F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tx1"/>
                </a:solidFill>
              </a:rPr>
              <a:t>Why buy insurance?</a:t>
            </a:r>
          </a:p>
        </p:txBody>
      </p:sp>
      <p:pic>
        <p:nvPicPr>
          <p:cNvPr id="7" name="Picture 6" descr="A house on fire with a telephone pole and a box&#10;&#10;Description automatically generated">
            <a:extLst>
              <a:ext uri="{FF2B5EF4-FFF2-40B4-BE49-F238E27FC236}">
                <a16:creationId xmlns:a16="http://schemas.microsoft.com/office/drawing/2014/main" id="{632A69B3-9FBC-2A1B-5368-6B15B7FE1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7056" y="1176528"/>
            <a:ext cx="4504944" cy="4504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1521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BBF8E0D-E5B3-7247-A32E-EF9E74185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tx1"/>
                </a:solidFill>
              </a:rPr>
              <a:t>Insurance with risk averse expected utility maximiser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95CC618-751E-85BB-DAC3-FF7D87D15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094" y="1056444"/>
            <a:ext cx="8122178" cy="5801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74043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BBF8E0D-E5B3-7247-A32E-EF9E74185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tx1"/>
                </a:solidFill>
              </a:rPr>
              <a:t>Insurance with risk averse expected utility maximiser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50BDCE2-1F92-A922-1A5D-8C5AEE88B7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072" y="1056444"/>
            <a:ext cx="8129016" cy="5806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27837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BBF8E0D-E5B3-7247-A32E-EF9E74185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tx1"/>
                </a:solidFill>
              </a:rPr>
              <a:t>Insurance with the reflection effect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17B0E3D3-F1DC-5A44-805A-DCFD5C7F99D6}"/>
                  </a:ext>
                </a:extLst>
              </p:cNvPr>
              <p:cNvSpPr>
                <a:spLocks noGrp="1"/>
              </p:cNvSpPr>
              <p:nvPr>
                <p:ph type="body" idx="12"/>
              </p:nvPr>
            </p:nvSpPr>
            <p:spPr/>
            <p:txBody>
              <a:bodyPr/>
              <a:lstStyle/>
              <a:p>
                <a:pPr lvl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AU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AU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AU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0.8</m:t>
                                  </m:r>
                                </m:sup>
                              </m:sSup>
                              <m:r>
                                <a:rPr lang="en-AU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r>
                                <m:rPr>
                                  <m:sty m:val="p"/>
                                </m:rPr>
                                <a:rPr lang="en-AU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where</m:t>
                              </m:r>
                              <m:r>
                                <a:rPr lang="en-AU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en-AU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AU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e>
                            <m:e>
                              <m:r>
                                <a:rPr lang="en-AU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AU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AU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AU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AU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AU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0.8</m:t>
                                  </m:r>
                                </m:sup>
                              </m:sSup>
                              <m:r>
                                <a:rPr lang="en-AU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m:rPr>
                                  <m:sty m:val="p"/>
                                </m:rPr>
                                <a:rPr lang="en-AU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where</m:t>
                              </m:r>
                              <m:r>
                                <a:rPr lang="en-AU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en-AU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AU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&lt;0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AU" sz="2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lang="en-AU" sz="2400" dirty="0"/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17B0E3D3-F1DC-5A44-805A-DCFD5C7F99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2"/>
              </p:nvPr>
            </p:nvSpPr>
            <p:spPr>
              <a:blipFill>
                <a:blip r:embed="rId4"/>
                <a:stretch>
                  <a:fillRect l="-116" t="-4316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72602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5A58A7F3-DF63-573F-296A-B4C0F46257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98852672"/>
              </p:ext>
            </p:extLst>
          </p:nvPr>
        </p:nvGraphicFramePr>
        <p:xfrm>
          <a:off x="790575" y="3026833"/>
          <a:ext cx="10610850" cy="8043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50CF81F-F363-0F53-C0B1-EE7E6E80CA64}"/>
              </a:ext>
            </a:extLst>
          </p:cNvPr>
          <p:cNvSpPr txBox="1"/>
          <p:nvPr/>
        </p:nvSpPr>
        <p:spPr>
          <a:xfrm>
            <a:off x="1097604" y="2966738"/>
            <a:ext cx="564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/>
              <a:t>-H</a:t>
            </a:r>
            <a:endParaRPr lang="en-AU" sz="3600" dirty="0"/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E29F0792-40F8-72FC-0AA3-5212F610087E}"/>
              </a:ext>
            </a:extLst>
          </p:cNvPr>
          <p:cNvSpPr/>
          <p:nvPr/>
        </p:nvSpPr>
        <p:spPr>
          <a:xfrm rot="10800000">
            <a:off x="1355509" y="2294686"/>
            <a:ext cx="8807153" cy="2268625"/>
          </a:xfrm>
          <a:prstGeom prst="arc">
            <a:avLst>
              <a:gd name="adj1" fmla="val 10913351"/>
              <a:gd name="adj2" fmla="val 21440137"/>
            </a:avLst>
          </a:prstGeom>
          <a:noFill/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B4DB624-0C78-30CC-3E24-A54E2DBB5CE9}"/>
              </a:ext>
            </a:extLst>
          </p:cNvPr>
          <p:cNvSpPr txBox="1"/>
          <p:nvPr/>
        </p:nvSpPr>
        <p:spPr>
          <a:xfrm>
            <a:off x="8405786" y="4730241"/>
            <a:ext cx="3441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600" dirty="0"/>
              <a:t>Reference point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A60509A-B58E-DA11-8763-9BD7DE8930F2}"/>
              </a:ext>
            </a:extLst>
          </p:cNvPr>
          <p:cNvCxnSpPr>
            <a:cxnSpLocks/>
          </p:cNvCxnSpPr>
          <p:nvPr/>
        </p:nvCxnSpPr>
        <p:spPr>
          <a:xfrm flipV="1">
            <a:off x="10102087" y="4017980"/>
            <a:ext cx="7709" cy="876455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FA32E17-BCFF-D6C2-5461-74A23F9EBDC1}"/>
              </a:ext>
            </a:extLst>
          </p:cNvPr>
          <p:cNvSpPr txBox="1"/>
          <p:nvPr/>
        </p:nvSpPr>
        <p:spPr>
          <a:xfrm>
            <a:off x="4890181" y="4592279"/>
            <a:ext cx="18020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800" dirty="0"/>
              <a:t>House fire</a:t>
            </a:r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9623AB20-8E8E-0657-7146-854DFEE03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854" y="589218"/>
            <a:ext cx="10326658" cy="467226"/>
          </a:xfrm>
        </p:spPr>
        <p:txBody>
          <a:bodyPr/>
          <a:lstStyle/>
          <a:p>
            <a:r>
              <a:rPr lang="en-AU" dirty="0">
                <a:solidFill>
                  <a:schemeClr val="tx1"/>
                </a:solidFill>
              </a:rPr>
              <a:t>Insurance with the reflection effect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A49372-A628-D6C6-E995-D3537D851C3F}"/>
              </a:ext>
            </a:extLst>
          </p:cNvPr>
          <p:cNvSpPr txBox="1"/>
          <p:nvPr/>
        </p:nvSpPr>
        <p:spPr>
          <a:xfrm>
            <a:off x="7226694" y="3528506"/>
            <a:ext cx="1802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800" dirty="0"/>
              <a:t>-R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FC1F03-211C-AF52-4BDE-B6F0C13F3083}"/>
              </a:ext>
            </a:extLst>
          </p:cNvPr>
          <p:cNvSpPr txBox="1"/>
          <p:nvPr/>
        </p:nvSpPr>
        <p:spPr>
          <a:xfrm>
            <a:off x="9934249" y="3602765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/>
              <a:t>0</a:t>
            </a:r>
          </a:p>
        </p:txBody>
      </p:sp>
      <p:sp>
        <p:nvSpPr>
          <p:cNvPr id="2" name="Arc 1">
            <a:extLst>
              <a:ext uri="{FF2B5EF4-FFF2-40B4-BE49-F238E27FC236}">
                <a16:creationId xmlns:a16="http://schemas.microsoft.com/office/drawing/2014/main" id="{1BD9D3F7-FFFF-E637-6948-EEF3E1CDAB8B}"/>
              </a:ext>
            </a:extLst>
          </p:cNvPr>
          <p:cNvSpPr/>
          <p:nvPr/>
        </p:nvSpPr>
        <p:spPr>
          <a:xfrm flipH="1">
            <a:off x="8158087" y="2734199"/>
            <a:ext cx="1944000" cy="1389600"/>
          </a:xfrm>
          <a:prstGeom prst="arc">
            <a:avLst>
              <a:gd name="adj1" fmla="val 11156882"/>
              <a:gd name="adj2" fmla="val 21440137"/>
            </a:avLst>
          </a:prstGeom>
          <a:noFill/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F562A2-43B7-9539-945C-2485329D1CC3}"/>
              </a:ext>
            </a:extLst>
          </p:cNvPr>
          <p:cNvSpPr txBox="1"/>
          <p:nvPr/>
        </p:nvSpPr>
        <p:spPr>
          <a:xfrm>
            <a:off x="8127695" y="1788592"/>
            <a:ext cx="19589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800" dirty="0"/>
              <a:t>Buy insurance</a:t>
            </a:r>
          </a:p>
        </p:txBody>
      </p:sp>
    </p:spTree>
    <p:extLst>
      <p:ext uri="{BB962C8B-B14F-4D97-AF65-F5344CB8AC3E}">
        <p14:creationId xmlns:p14="http://schemas.microsoft.com/office/powerpoint/2010/main" val="35432865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BBF8E0D-E5B3-7247-A32E-EF9E74185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tx1"/>
                </a:solidFill>
              </a:rPr>
              <a:t>Insurance with the reflection effect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17B0E3D3-F1DC-5A44-805A-DCFD5C7F99D6}"/>
                  </a:ext>
                </a:extLst>
              </p:cNvPr>
              <p:cNvSpPr>
                <a:spLocks noGrp="1"/>
              </p:cNvSpPr>
              <p:nvPr>
                <p:ph type="body" idx="12"/>
              </p:nvPr>
            </p:nvSpPr>
            <p:spPr/>
            <p:txBody>
              <a:bodyPr/>
              <a:lstStyle/>
              <a:p>
                <a:pPr lvl="1">
                  <a:lnSpc>
                    <a:spcPct val="110000"/>
                  </a:lnSpc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AU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AU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AU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0.8</m:t>
                                  </m:r>
                                </m:sup>
                              </m:sSup>
                              <m:r>
                                <a:rPr lang="en-AU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r>
                                <m:rPr>
                                  <m:sty m:val="p"/>
                                </m:rPr>
                                <a:rPr lang="en-AU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where</m:t>
                              </m:r>
                              <m:r>
                                <a:rPr lang="en-AU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en-AU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AU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e>
                            <m:e>
                              <m:r>
                                <a:rPr lang="en-AU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AU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AU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AU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AU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AU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0.8</m:t>
                                  </m:r>
                                </m:sup>
                              </m:sSup>
                              <m:r>
                                <a:rPr lang="en-AU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m:rPr>
                                  <m:sty m:val="p"/>
                                </m:rPr>
                                <a:rPr lang="en-AU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where</m:t>
                              </m:r>
                              <m:r>
                                <a:rPr lang="en-AU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en-AU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AU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&lt;0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AU" sz="2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10000"/>
                  </a:lnSpc>
                  <a:spcAft>
                    <a:spcPts val="1200"/>
                  </a:spcAft>
                </a:pPr>
                <a:endParaRPr lang="en-AU" sz="2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10000"/>
                  </a:lnSpc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AU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</m:d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</m:oMath>
                  </m:oMathPara>
                </a14:m>
                <a:endParaRPr lang="en-AU" sz="2400" dirty="0">
                  <a:solidFill>
                    <a:schemeClr val="tx1"/>
                  </a:solidFill>
                </a:endParaRPr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AU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1100</m:t>
                              </m:r>
                            </m:e>
                          </m:d>
                        </m:e>
                        <m:sup>
                          <m: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0.8</m:t>
                          </m:r>
                        </m:sup>
                      </m:sSup>
                    </m:oMath>
                  </m:oMathPara>
                </a14:m>
                <a:endParaRPr lang="en-AU" sz="2400" i="1" dirty="0">
                  <a:solidFill>
                    <a:schemeClr val="tx1"/>
                  </a:solidFill>
                </a:endParaRPr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AU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71.1</m:t>
                      </m:r>
                    </m:oMath>
                  </m:oMathPara>
                </a14:m>
                <a:endParaRPr lang="en-AU" sz="2400" b="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17B0E3D3-F1DC-5A44-805A-DCFD5C7F99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2"/>
              </p:nvPr>
            </p:nvSpPr>
            <p:spPr>
              <a:blipFill>
                <a:blip r:embed="rId4"/>
                <a:stretch>
                  <a:fillRect l="-116" t="-4316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54017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BBF8E0D-E5B3-7247-A32E-EF9E74185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tx1"/>
                </a:solidFill>
              </a:rPr>
              <a:t>Insurance with the reflection effect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17B0E3D3-F1DC-5A44-805A-DCFD5C7F99D6}"/>
                  </a:ext>
                </a:extLst>
              </p:cNvPr>
              <p:cNvSpPr>
                <a:spLocks noGrp="1"/>
              </p:cNvSpPr>
              <p:nvPr>
                <p:ph type="body" idx="12"/>
              </p:nvPr>
            </p:nvSpPr>
            <p:spPr/>
            <p:txBody>
              <a:bodyPr/>
              <a:lstStyle/>
              <a:p>
                <a:pPr lvl="1">
                  <a:lnSpc>
                    <a:spcPct val="110000"/>
                  </a:lnSpc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AU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AU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AU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0.8</m:t>
                                  </m:r>
                                </m:sup>
                              </m:sSup>
                              <m:r>
                                <a:rPr lang="en-AU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r>
                                <m:rPr>
                                  <m:sty m:val="p"/>
                                </m:rPr>
                                <a:rPr lang="en-AU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where</m:t>
                              </m:r>
                              <m:r>
                                <a:rPr lang="en-AU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en-AU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AU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e>
                            <m:e>
                              <m:r>
                                <a:rPr lang="en-AU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AU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AU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AU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AU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AU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0.8</m:t>
                                  </m:r>
                                </m:sup>
                              </m:sSup>
                              <m:r>
                                <a:rPr lang="en-AU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m:rPr>
                                  <m:sty m:val="p"/>
                                </m:rPr>
                                <a:rPr lang="en-AU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where</m:t>
                              </m:r>
                              <m:r>
                                <a:rPr lang="en-AU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en-AU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AU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&lt;0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AU" sz="2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10000"/>
                  </a:lnSpc>
                  <a:spcAft>
                    <a:spcPts val="1200"/>
                  </a:spcAft>
                </a:pPr>
                <a:endParaRPr lang="en-AU" sz="2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10000"/>
                  </a:lnSpc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r>
                            <m:rPr>
                              <m:sty m:val="p"/>
                            </m:rPr>
                            <a:rPr lang="en-AU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</m:d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AU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AU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AU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AU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AU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AU" sz="2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10000"/>
                  </a:lnSpc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AU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AU" sz="2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10000"/>
                  </a:lnSpc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0.001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AU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AU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AU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000</m:t>
                              </m:r>
                              <m:r>
                                <a:rPr lang="en-AU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AU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000</m:t>
                              </m:r>
                            </m:e>
                          </m:d>
                        </m:e>
                        <m:sup>
                          <m: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0.8</m:t>
                          </m:r>
                        </m:sup>
                      </m:sSup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0.999 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AU" sz="2400" i="1" dirty="0">
                  <a:solidFill>
                    <a:schemeClr val="tx1"/>
                  </a:solidFill>
                </a:endParaRPr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=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63.1</m:t>
                      </m:r>
                    </m:oMath>
                  </m:oMathPara>
                </a14:m>
                <a:endParaRPr lang="en-AU" sz="24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17B0E3D3-F1DC-5A44-805A-DCFD5C7F99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2"/>
              </p:nvPr>
            </p:nvSpPr>
            <p:spPr>
              <a:blipFill>
                <a:blip r:embed="rId4"/>
                <a:stretch>
                  <a:fillRect l="-116" t="-43168" b="-1459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74707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BBF8E0D-E5B3-7247-A32E-EF9E74185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tx1"/>
                </a:solidFill>
              </a:rPr>
              <a:t>Insurance with the reflection effect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17B0E3D3-F1DC-5A44-805A-DCFD5C7F99D6}"/>
                  </a:ext>
                </a:extLst>
              </p:cNvPr>
              <p:cNvSpPr>
                <a:spLocks noGrp="1"/>
              </p:cNvSpPr>
              <p:nvPr>
                <p:ph type="body" idx="12"/>
              </p:nvPr>
            </p:nvSpPr>
            <p:spPr/>
            <p:txBody>
              <a:bodyPr/>
              <a:lstStyle/>
              <a:p>
                <a:pPr lvl="1">
                  <a:lnSpc>
                    <a:spcPct val="110000"/>
                  </a:lnSpc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AU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AU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AU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0.8</m:t>
                                  </m:r>
                                </m:sup>
                              </m:sSup>
                              <m:r>
                                <a:rPr lang="en-AU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r>
                                <m:rPr>
                                  <m:sty m:val="p"/>
                                </m:rPr>
                                <a:rPr lang="en-AU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where</m:t>
                              </m:r>
                              <m:r>
                                <a:rPr lang="en-AU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en-AU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AU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e>
                            <m:e>
                              <m:r>
                                <a:rPr lang="en-AU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AU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AU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AU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AU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AU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0.8</m:t>
                                  </m:r>
                                </m:sup>
                              </m:sSup>
                              <m:r>
                                <a:rPr lang="en-AU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m:rPr>
                                  <m:sty m:val="p"/>
                                </m:rPr>
                                <a:rPr lang="en-AU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where</m:t>
                              </m:r>
                              <m:r>
                                <a:rPr lang="en-AU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en-AU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AU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&lt;0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AU" sz="2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10000"/>
                  </a:lnSpc>
                  <a:spcAft>
                    <a:spcPts val="1200"/>
                  </a:spcAft>
                </a:pPr>
                <a:endParaRPr lang="en-AU" sz="2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10000"/>
                  </a:lnSpc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AU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</m:d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AU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71.1&lt;−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63.1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r>
                            <m:rPr>
                              <m:sty m:val="p"/>
                            </m:rPr>
                            <a:rPr lang="en-AU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</m:d>
                    </m:oMath>
                  </m:oMathPara>
                </a14:m>
                <a:endParaRPr lang="en-AU" sz="24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17B0E3D3-F1DC-5A44-805A-DCFD5C7F99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2"/>
              </p:nvPr>
            </p:nvSpPr>
            <p:spPr>
              <a:blipFill>
                <a:blip r:embed="rId4"/>
                <a:stretch>
                  <a:fillRect l="-116" t="-4316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99006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BBF8E0D-E5B3-7247-A32E-EF9E74185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tx1"/>
                </a:solidFill>
              </a:rPr>
              <a:t>Insurance with the reflection effect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F4CB539-0F4F-5902-F390-F94A2D307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199" y="1056444"/>
            <a:ext cx="8125968" cy="5804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23420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DA6DF4-4929-7746-AC5E-553B65429F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0D8CFA6-40C5-79F1-2B16-9E0D42D91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tx1"/>
                </a:solidFill>
              </a:rPr>
              <a:t>Insurance with the reflection effect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A479ADE5-CB5B-C7C6-40C0-E754AC97B5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094" y="1056444"/>
            <a:ext cx="8122178" cy="5801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37419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05D96B-F2B1-98A0-887D-46745DDD14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9979F8C-A787-0EF8-8086-71DD3C887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tx1"/>
                </a:solidFill>
              </a:rPr>
              <a:t>Insurance with the reflection effect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7276AFBD-5F68-0EAD-FE52-74A289FDE4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072" y="1053737"/>
            <a:ext cx="8125968" cy="5804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4957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4CF7F-7292-BFFF-303C-A106F773F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tx1"/>
                </a:solidFill>
              </a:rPr>
              <a:t>Why buy insurance?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90CF6949-E987-F282-BFF3-66102E9D1442}"/>
                  </a:ext>
                </a:extLst>
              </p:cNvPr>
              <p:cNvSpPr>
                <a:spLocks noGrp="1"/>
              </p:cNvSpPr>
              <p:nvPr>
                <p:ph type="body" idx="12"/>
              </p:nvPr>
            </p:nvSpPr>
            <p:spPr>
              <a:xfrm>
                <a:off x="627854" y="1388298"/>
                <a:ext cx="7041930" cy="4081404"/>
              </a:xfrm>
            </p:spPr>
            <p:txBody>
              <a:bodyPr/>
              <a:lstStyle/>
              <a:p>
                <a:r>
                  <a:rPr lang="en-AU" sz="2000" dirty="0"/>
                  <a:t>Expected utility theory</a:t>
                </a:r>
              </a:p>
              <a:p>
                <a:r>
                  <a:rPr lang="en-AU" sz="2000" dirty="0"/>
                  <a:t>	Risk aversion </a:t>
                </a:r>
                <a14:m>
                  <m:oMath xmlns:m="http://schemas.openxmlformats.org/officeDocument/2006/math">
                    <m:r>
                      <a:rPr lang="en-AU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AU" sz="2000" dirty="0"/>
                  <a:t> insurance</a:t>
                </a:r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90CF6949-E987-F282-BFF3-66102E9D14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2"/>
              </p:nvPr>
            </p:nvSpPr>
            <p:spPr>
              <a:xfrm>
                <a:off x="627854" y="1388298"/>
                <a:ext cx="7041930" cy="4081404"/>
              </a:xfrm>
              <a:blipFill>
                <a:blip r:embed="rId4"/>
                <a:stretch>
                  <a:fillRect l="-901" t="-6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A house on fire with a telephone pole and a box&#10;&#10;Description automatically generated">
            <a:extLst>
              <a:ext uri="{FF2B5EF4-FFF2-40B4-BE49-F238E27FC236}">
                <a16:creationId xmlns:a16="http://schemas.microsoft.com/office/drawing/2014/main" id="{632A69B3-9FBC-2A1B-5368-6B15B7FE12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7056" y="1176528"/>
            <a:ext cx="4504944" cy="4504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8313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D56C43-E9FC-D923-9A2D-4474523E51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087CCDA-2976-4A47-7F22-F1CFF2E97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tx1"/>
                </a:solidFill>
              </a:rPr>
              <a:t>Insurance with the reflection effect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ACE41CE-C5DB-D252-9D85-CC9B826F7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2771" y="1060269"/>
            <a:ext cx="8116824" cy="5797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07669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BBF8E0D-E5B3-7247-A32E-EF9E74185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tx1"/>
                </a:solidFill>
              </a:rPr>
              <a:t>Insurance with probability weighting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7B0E3D3-F1DC-5A44-805A-DCFD5C7F99D6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en-AU" b="1" dirty="0"/>
              <a:t>Decision weights: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291CB760-BFE5-9A4E-8D28-39D6225FE47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32967176"/>
                  </p:ext>
                </p:extLst>
              </p:nvPr>
            </p:nvGraphicFramePr>
            <p:xfrm>
              <a:off x="627854" y="2183234"/>
              <a:ext cx="9933471" cy="7416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956861">
                      <a:extLst>
                        <a:ext uri="{9D8B030D-6E8A-4147-A177-3AD203B41FA5}">
                          <a16:colId xmlns:a16="http://schemas.microsoft.com/office/drawing/2014/main" val="3635118641"/>
                        </a:ext>
                      </a:extLst>
                    </a:gridCol>
                    <a:gridCol w="886290">
                      <a:extLst>
                        <a:ext uri="{9D8B030D-6E8A-4147-A177-3AD203B41FA5}">
                          <a16:colId xmlns:a16="http://schemas.microsoft.com/office/drawing/2014/main" val="46457819"/>
                        </a:ext>
                      </a:extLst>
                    </a:gridCol>
                    <a:gridCol w="886290">
                      <a:extLst>
                        <a:ext uri="{9D8B030D-6E8A-4147-A177-3AD203B41FA5}">
                          <a16:colId xmlns:a16="http://schemas.microsoft.com/office/drawing/2014/main" val="2624298678"/>
                        </a:ext>
                      </a:extLst>
                    </a:gridCol>
                    <a:gridCol w="886290">
                      <a:extLst>
                        <a:ext uri="{9D8B030D-6E8A-4147-A177-3AD203B41FA5}">
                          <a16:colId xmlns:a16="http://schemas.microsoft.com/office/drawing/2014/main" val="1934612325"/>
                        </a:ext>
                      </a:extLst>
                    </a:gridCol>
                    <a:gridCol w="886290">
                      <a:extLst>
                        <a:ext uri="{9D8B030D-6E8A-4147-A177-3AD203B41FA5}">
                          <a16:colId xmlns:a16="http://schemas.microsoft.com/office/drawing/2014/main" val="713907368"/>
                        </a:ext>
                      </a:extLst>
                    </a:gridCol>
                    <a:gridCol w="886290">
                      <a:extLst>
                        <a:ext uri="{9D8B030D-6E8A-4147-A177-3AD203B41FA5}">
                          <a16:colId xmlns:a16="http://schemas.microsoft.com/office/drawing/2014/main" val="2973758266"/>
                        </a:ext>
                      </a:extLst>
                    </a:gridCol>
                    <a:gridCol w="886290">
                      <a:extLst>
                        <a:ext uri="{9D8B030D-6E8A-4147-A177-3AD203B41FA5}">
                          <a16:colId xmlns:a16="http://schemas.microsoft.com/office/drawing/2014/main" val="587690194"/>
                        </a:ext>
                      </a:extLst>
                    </a:gridCol>
                    <a:gridCol w="886290">
                      <a:extLst>
                        <a:ext uri="{9D8B030D-6E8A-4147-A177-3AD203B41FA5}">
                          <a16:colId xmlns:a16="http://schemas.microsoft.com/office/drawing/2014/main" val="2153567792"/>
                        </a:ext>
                      </a:extLst>
                    </a:gridCol>
                    <a:gridCol w="886290">
                      <a:extLst>
                        <a:ext uri="{9D8B030D-6E8A-4147-A177-3AD203B41FA5}">
                          <a16:colId xmlns:a16="http://schemas.microsoft.com/office/drawing/2014/main" val="934746838"/>
                        </a:ext>
                      </a:extLst>
                    </a:gridCol>
                    <a:gridCol w="886290">
                      <a:extLst>
                        <a:ext uri="{9D8B030D-6E8A-4147-A177-3AD203B41FA5}">
                          <a16:colId xmlns:a16="http://schemas.microsoft.com/office/drawing/2014/main" val="23326282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AU" b="1" dirty="0"/>
                            <a:t>Probability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AU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b="1" i="1" smtClean="0"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</m:d>
                            </m:oMath>
                          </a14:m>
                          <a:endParaRPr lang="en-A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0.001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0.01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0.1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0.25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0.75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0.90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0.99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0.999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40429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AU" b="1" dirty="0"/>
                            <a:t>Weight </a:t>
                          </a:r>
                          <a14:m>
                            <m:oMath xmlns:m="http://schemas.openxmlformats.org/officeDocument/2006/math">
                              <m:r>
                                <a:rPr lang="en-AU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𝝅</m:t>
                              </m:r>
                              <m:d>
                                <m:dPr>
                                  <m:ctrlPr>
                                    <a:rPr lang="en-AU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</m:d>
                            </m:oMath>
                          </a14:m>
                          <a:endParaRPr lang="en-A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0.01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0.05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0.15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0.3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0.7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0.85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0.95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0.99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8254863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291CB760-BFE5-9A4E-8D28-39D6225FE47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32967176"/>
                  </p:ext>
                </p:extLst>
              </p:nvPr>
            </p:nvGraphicFramePr>
            <p:xfrm>
              <a:off x="627854" y="2183234"/>
              <a:ext cx="9933471" cy="7416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956861">
                      <a:extLst>
                        <a:ext uri="{9D8B030D-6E8A-4147-A177-3AD203B41FA5}">
                          <a16:colId xmlns:a16="http://schemas.microsoft.com/office/drawing/2014/main" val="3635118641"/>
                        </a:ext>
                      </a:extLst>
                    </a:gridCol>
                    <a:gridCol w="886290">
                      <a:extLst>
                        <a:ext uri="{9D8B030D-6E8A-4147-A177-3AD203B41FA5}">
                          <a16:colId xmlns:a16="http://schemas.microsoft.com/office/drawing/2014/main" val="46457819"/>
                        </a:ext>
                      </a:extLst>
                    </a:gridCol>
                    <a:gridCol w="886290">
                      <a:extLst>
                        <a:ext uri="{9D8B030D-6E8A-4147-A177-3AD203B41FA5}">
                          <a16:colId xmlns:a16="http://schemas.microsoft.com/office/drawing/2014/main" val="2624298678"/>
                        </a:ext>
                      </a:extLst>
                    </a:gridCol>
                    <a:gridCol w="886290">
                      <a:extLst>
                        <a:ext uri="{9D8B030D-6E8A-4147-A177-3AD203B41FA5}">
                          <a16:colId xmlns:a16="http://schemas.microsoft.com/office/drawing/2014/main" val="1934612325"/>
                        </a:ext>
                      </a:extLst>
                    </a:gridCol>
                    <a:gridCol w="886290">
                      <a:extLst>
                        <a:ext uri="{9D8B030D-6E8A-4147-A177-3AD203B41FA5}">
                          <a16:colId xmlns:a16="http://schemas.microsoft.com/office/drawing/2014/main" val="713907368"/>
                        </a:ext>
                      </a:extLst>
                    </a:gridCol>
                    <a:gridCol w="886290">
                      <a:extLst>
                        <a:ext uri="{9D8B030D-6E8A-4147-A177-3AD203B41FA5}">
                          <a16:colId xmlns:a16="http://schemas.microsoft.com/office/drawing/2014/main" val="2973758266"/>
                        </a:ext>
                      </a:extLst>
                    </a:gridCol>
                    <a:gridCol w="886290">
                      <a:extLst>
                        <a:ext uri="{9D8B030D-6E8A-4147-A177-3AD203B41FA5}">
                          <a16:colId xmlns:a16="http://schemas.microsoft.com/office/drawing/2014/main" val="587690194"/>
                        </a:ext>
                      </a:extLst>
                    </a:gridCol>
                    <a:gridCol w="886290">
                      <a:extLst>
                        <a:ext uri="{9D8B030D-6E8A-4147-A177-3AD203B41FA5}">
                          <a16:colId xmlns:a16="http://schemas.microsoft.com/office/drawing/2014/main" val="2153567792"/>
                        </a:ext>
                      </a:extLst>
                    </a:gridCol>
                    <a:gridCol w="886290">
                      <a:extLst>
                        <a:ext uri="{9D8B030D-6E8A-4147-A177-3AD203B41FA5}">
                          <a16:colId xmlns:a16="http://schemas.microsoft.com/office/drawing/2014/main" val="934746838"/>
                        </a:ext>
                      </a:extLst>
                    </a:gridCol>
                    <a:gridCol w="886290">
                      <a:extLst>
                        <a:ext uri="{9D8B030D-6E8A-4147-A177-3AD203B41FA5}">
                          <a16:colId xmlns:a16="http://schemas.microsoft.com/office/drawing/2014/main" val="23326282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49" t="-6667" r="-409091" b="-1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0.001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0.01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0.1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0.25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0.75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0.90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0.99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0.999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40429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49" t="-106667" r="-409091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0.01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0.05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0.15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0.3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0.7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0.85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0.95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0.99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8254863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932838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BBF8E0D-E5B3-7247-A32E-EF9E74185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tx1"/>
                </a:solidFill>
              </a:rPr>
              <a:t>Insurance with probability weighting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17B0E3D3-F1DC-5A44-805A-DCFD5C7F99D6}"/>
                  </a:ext>
                </a:extLst>
              </p:cNvPr>
              <p:cNvSpPr>
                <a:spLocks noGrp="1"/>
              </p:cNvSpPr>
              <p:nvPr>
                <p:ph type="body" idx="12"/>
              </p:nvPr>
            </p:nvSpPr>
            <p:spPr/>
            <p:txBody>
              <a:bodyPr/>
              <a:lstStyle/>
              <a:p>
                <a:pPr lvl="1">
                  <a:lnSpc>
                    <a:spcPct val="110000"/>
                  </a:lnSpc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AU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AU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AU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0.8</m:t>
                                  </m:r>
                                </m:sup>
                              </m:sSup>
                              <m:r>
                                <a:rPr lang="en-AU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r>
                                <m:rPr>
                                  <m:sty m:val="p"/>
                                </m:rPr>
                                <a:rPr lang="en-AU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where</m:t>
                              </m:r>
                              <m:r>
                                <a:rPr lang="en-AU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en-AU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AU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e>
                            <m:e>
                              <m:r>
                                <a:rPr lang="en-AU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AU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AU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AU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AU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AU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0.8</m:t>
                                  </m:r>
                                </m:sup>
                              </m:sSup>
                              <m:r>
                                <a:rPr lang="en-AU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m:rPr>
                                  <m:sty m:val="p"/>
                                </m:rPr>
                                <a:rPr lang="en-AU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where</m:t>
                              </m:r>
                              <m:r>
                                <a:rPr lang="en-AU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en-AU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AU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&lt;0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AU" sz="2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10000"/>
                  </a:lnSpc>
                  <a:spcAft>
                    <a:spcPts val="1200"/>
                  </a:spcAft>
                </a:pPr>
                <a:endParaRPr lang="en-AU" sz="2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10000"/>
                  </a:lnSpc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AU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</m:d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</m:oMath>
                  </m:oMathPara>
                </a14:m>
                <a:endParaRPr lang="en-AU" sz="2400" dirty="0">
                  <a:solidFill>
                    <a:schemeClr val="tx1"/>
                  </a:solidFill>
                </a:endParaRPr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AU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1100</m:t>
                              </m:r>
                            </m:e>
                          </m:d>
                        </m:e>
                        <m:sup>
                          <m: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0.8</m:t>
                          </m:r>
                        </m:sup>
                      </m:sSup>
                    </m:oMath>
                  </m:oMathPara>
                </a14:m>
                <a:endParaRPr lang="en-AU" sz="2400" i="1" dirty="0">
                  <a:solidFill>
                    <a:schemeClr val="tx1"/>
                  </a:solidFill>
                </a:endParaRPr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=−271</m:t>
                      </m:r>
                    </m:oMath>
                  </m:oMathPara>
                </a14:m>
                <a:endParaRPr lang="en-AU" sz="2400" b="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17B0E3D3-F1DC-5A44-805A-DCFD5C7F99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2"/>
              </p:nvPr>
            </p:nvSpPr>
            <p:spPr>
              <a:blipFill>
                <a:blip r:embed="rId4"/>
                <a:stretch>
                  <a:fillRect l="-116" t="-4316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1EB52454-BEA2-3470-5F22-874CE46A34D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81849732"/>
                  </p:ext>
                </p:extLst>
              </p:nvPr>
            </p:nvGraphicFramePr>
            <p:xfrm>
              <a:off x="7056086" y="1561442"/>
              <a:ext cx="3729441" cy="7416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956861">
                      <a:extLst>
                        <a:ext uri="{9D8B030D-6E8A-4147-A177-3AD203B41FA5}">
                          <a16:colId xmlns:a16="http://schemas.microsoft.com/office/drawing/2014/main" val="3635118641"/>
                        </a:ext>
                      </a:extLst>
                    </a:gridCol>
                    <a:gridCol w="886290">
                      <a:extLst>
                        <a:ext uri="{9D8B030D-6E8A-4147-A177-3AD203B41FA5}">
                          <a16:colId xmlns:a16="http://schemas.microsoft.com/office/drawing/2014/main" val="46457819"/>
                        </a:ext>
                      </a:extLst>
                    </a:gridCol>
                    <a:gridCol w="886290">
                      <a:extLst>
                        <a:ext uri="{9D8B030D-6E8A-4147-A177-3AD203B41FA5}">
                          <a16:colId xmlns:a16="http://schemas.microsoft.com/office/drawing/2014/main" val="23326282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AU" b="1" dirty="0"/>
                            <a:t>Probability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AU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b="1" i="1" smtClean="0"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</m:d>
                            </m:oMath>
                          </a14:m>
                          <a:endParaRPr lang="en-A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0.001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0.999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40429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AU" b="1" dirty="0"/>
                            <a:t>Weight </a:t>
                          </a:r>
                          <a14:m>
                            <m:oMath xmlns:m="http://schemas.openxmlformats.org/officeDocument/2006/math">
                              <m:r>
                                <a:rPr lang="en-AU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𝝅</m:t>
                              </m:r>
                              <m:d>
                                <m:dPr>
                                  <m:ctrlPr>
                                    <a:rPr lang="en-AU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</m:d>
                            </m:oMath>
                          </a14:m>
                          <a:endParaRPr lang="en-A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0.01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0.99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8254863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1EB52454-BEA2-3470-5F22-874CE46A34D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81849732"/>
                  </p:ext>
                </p:extLst>
              </p:nvPr>
            </p:nvGraphicFramePr>
            <p:xfrm>
              <a:off x="7056086" y="1561442"/>
              <a:ext cx="3729441" cy="7416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956861">
                      <a:extLst>
                        <a:ext uri="{9D8B030D-6E8A-4147-A177-3AD203B41FA5}">
                          <a16:colId xmlns:a16="http://schemas.microsoft.com/office/drawing/2014/main" val="3635118641"/>
                        </a:ext>
                      </a:extLst>
                    </a:gridCol>
                    <a:gridCol w="886290">
                      <a:extLst>
                        <a:ext uri="{9D8B030D-6E8A-4147-A177-3AD203B41FA5}">
                          <a16:colId xmlns:a16="http://schemas.microsoft.com/office/drawing/2014/main" val="46457819"/>
                        </a:ext>
                      </a:extLst>
                    </a:gridCol>
                    <a:gridCol w="886290">
                      <a:extLst>
                        <a:ext uri="{9D8B030D-6E8A-4147-A177-3AD203B41FA5}">
                          <a16:colId xmlns:a16="http://schemas.microsoft.com/office/drawing/2014/main" val="23326282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645" t="-6667" r="-90968" b="-1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0.001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0.999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40429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645" t="-106667" r="-90968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0.01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0.99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8254863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6019324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BBF8E0D-E5B3-7247-A32E-EF9E74185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tx1"/>
                </a:solidFill>
              </a:rPr>
              <a:t>Insurance with probability weighting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17B0E3D3-F1DC-5A44-805A-DCFD5C7F99D6}"/>
                  </a:ext>
                </a:extLst>
              </p:cNvPr>
              <p:cNvSpPr>
                <a:spLocks noGrp="1"/>
              </p:cNvSpPr>
              <p:nvPr>
                <p:ph type="body" idx="12"/>
              </p:nvPr>
            </p:nvSpPr>
            <p:spPr/>
            <p:txBody>
              <a:bodyPr/>
              <a:lstStyle/>
              <a:p>
                <a:pPr lvl="1">
                  <a:lnSpc>
                    <a:spcPct val="110000"/>
                  </a:lnSpc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AU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AU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AU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0.8</m:t>
                                  </m:r>
                                </m:sup>
                              </m:sSup>
                              <m:r>
                                <a:rPr lang="en-AU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r>
                                <m:rPr>
                                  <m:sty m:val="p"/>
                                </m:rPr>
                                <a:rPr lang="en-AU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where</m:t>
                              </m:r>
                              <m:r>
                                <a:rPr lang="en-AU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en-AU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AU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e>
                            <m:e>
                              <m:r>
                                <a:rPr lang="en-AU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AU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AU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AU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AU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AU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0.8</m:t>
                                  </m:r>
                                </m:sup>
                              </m:sSup>
                              <m:r>
                                <a:rPr lang="en-AU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m:rPr>
                                  <m:sty m:val="p"/>
                                </m:rPr>
                                <a:rPr lang="en-AU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where</m:t>
                              </m:r>
                              <m:r>
                                <a:rPr lang="en-AU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en-AU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AU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&lt;0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AU" sz="2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10000"/>
                  </a:lnSpc>
                  <a:spcAft>
                    <a:spcPts val="1200"/>
                  </a:spcAft>
                </a:pPr>
                <a:endParaRPr lang="en-AU" sz="2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10000"/>
                  </a:lnSpc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r>
                            <m:rPr>
                              <m:sty m:val="p"/>
                            </m:rPr>
                            <a:rPr lang="en-AU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</m:d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  <a:cs typeface="Verdana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  <a:cs typeface="Verdana" pitchFamily="34" charset="0"/>
                            </a:rPr>
                            <m:t>𝑖</m:t>
                          </m:r>
                          <m: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  <a:cs typeface="Verdana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  <a:cs typeface="Verdana" pitchFamily="34" charset="0"/>
                            </a:rPr>
                            <m:t>𝑛</m:t>
                          </m:r>
                        </m:sup>
                        <m:e>
                          <m: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AU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AU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AU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  <a:cs typeface="Verdana" pitchFamily="34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AU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  <a:cs typeface="Verdana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Verdana" pitchFamily="34" charset="0"/>
                                      <a:cs typeface="Verdana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Verdana" pitchFamily="34" charset="0"/>
                                      <a:cs typeface="Verdana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AU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Verdana" pitchFamily="34" charset="0"/>
                                      <a:cs typeface="Verdana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AU" sz="2400" i="1" dirty="0">
                  <a:solidFill>
                    <a:schemeClr val="tx1"/>
                  </a:solidFill>
                  <a:latin typeface="Cambria Math" panose="02040503050406030204" pitchFamily="18" charset="0"/>
                  <a:ea typeface="Verdana" pitchFamily="34" charset="0"/>
                  <a:cs typeface="Verdana" pitchFamily="34" charset="0"/>
                </a:endParaRPr>
              </a:p>
              <a:p>
                <a:pPr lvl="1">
                  <a:lnSpc>
                    <a:spcPct val="110000"/>
                  </a:lnSpc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Verdana" pitchFamily="34" charset="0"/>
                          <a:cs typeface="Verdana" pitchFamily="34" charset="0"/>
                        </a:rPr>
                        <m:t>             =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AU" sz="2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10000"/>
                  </a:lnSpc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0.001</m:t>
                          </m:r>
                        </m:e>
                      </m:d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000</m:t>
                          </m:r>
                          <m: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000</m:t>
                          </m:r>
                        </m:e>
                      </m:d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0.999</m:t>
                          </m:r>
                        </m:e>
                      </m:d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AU" sz="2400" dirty="0">
                  <a:solidFill>
                    <a:schemeClr val="tx1"/>
                  </a:solidFill>
                </a:endParaRPr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=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0.01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AU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AU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AU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000</m:t>
                              </m:r>
                              <m:r>
                                <a:rPr lang="en-AU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AU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000</m:t>
                              </m:r>
                            </m:e>
                          </m:d>
                        </m:e>
                        <m:sup>
                          <m: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0.8</m:t>
                          </m:r>
                        </m:sup>
                      </m:sSup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0.99 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AU" sz="2400" i="1" dirty="0">
                  <a:solidFill>
                    <a:schemeClr val="tx1"/>
                  </a:solidFill>
                </a:endParaRPr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=−63</m:t>
                      </m:r>
                      <m:r>
                        <a:rPr lang="en-AU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 sz="24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17B0E3D3-F1DC-5A44-805A-DCFD5C7F99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2"/>
              </p:nvPr>
            </p:nvSpPr>
            <p:spPr>
              <a:blipFill>
                <a:blip r:embed="rId4"/>
                <a:stretch>
                  <a:fillRect l="-116" t="-43168" b="-2639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C61AD28A-2769-FD10-3F75-A9F7B83684D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28101962"/>
                  </p:ext>
                </p:extLst>
              </p:nvPr>
            </p:nvGraphicFramePr>
            <p:xfrm>
              <a:off x="7056086" y="1561442"/>
              <a:ext cx="3729441" cy="7416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956861">
                      <a:extLst>
                        <a:ext uri="{9D8B030D-6E8A-4147-A177-3AD203B41FA5}">
                          <a16:colId xmlns:a16="http://schemas.microsoft.com/office/drawing/2014/main" val="3635118641"/>
                        </a:ext>
                      </a:extLst>
                    </a:gridCol>
                    <a:gridCol w="886290">
                      <a:extLst>
                        <a:ext uri="{9D8B030D-6E8A-4147-A177-3AD203B41FA5}">
                          <a16:colId xmlns:a16="http://schemas.microsoft.com/office/drawing/2014/main" val="46457819"/>
                        </a:ext>
                      </a:extLst>
                    </a:gridCol>
                    <a:gridCol w="886290">
                      <a:extLst>
                        <a:ext uri="{9D8B030D-6E8A-4147-A177-3AD203B41FA5}">
                          <a16:colId xmlns:a16="http://schemas.microsoft.com/office/drawing/2014/main" val="23326282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AU" b="1" dirty="0"/>
                            <a:t>Probability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AU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b="1" i="1" smtClean="0"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</m:d>
                            </m:oMath>
                          </a14:m>
                          <a:endParaRPr lang="en-A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0.001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0.999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40429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AU" b="1" dirty="0"/>
                            <a:t>Weight </a:t>
                          </a:r>
                          <a14:m>
                            <m:oMath xmlns:m="http://schemas.openxmlformats.org/officeDocument/2006/math">
                              <m:r>
                                <a:rPr lang="en-AU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𝝅</m:t>
                              </m:r>
                              <m:d>
                                <m:dPr>
                                  <m:ctrlPr>
                                    <a:rPr lang="en-AU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</m:d>
                            </m:oMath>
                          </a14:m>
                          <a:endParaRPr lang="en-A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0.01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0.99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8254863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C61AD28A-2769-FD10-3F75-A9F7B83684D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28101962"/>
                  </p:ext>
                </p:extLst>
              </p:nvPr>
            </p:nvGraphicFramePr>
            <p:xfrm>
              <a:off x="7056086" y="1561442"/>
              <a:ext cx="3729441" cy="7416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956861">
                      <a:extLst>
                        <a:ext uri="{9D8B030D-6E8A-4147-A177-3AD203B41FA5}">
                          <a16:colId xmlns:a16="http://schemas.microsoft.com/office/drawing/2014/main" val="3635118641"/>
                        </a:ext>
                      </a:extLst>
                    </a:gridCol>
                    <a:gridCol w="886290">
                      <a:extLst>
                        <a:ext uri="{9D8B030D-6E8A-4147-A177-3AD203B41FA5}">
                          <a16:colId xmlns:a16="http://schemas.microsoft.com/office/drawing/2014/main" val="46457819"/>
                        </a:ext>
                      </a:extLst>
                    </a:gridCol>
                    <a:gridCol w="886290">
                      <a:extLst>
                        <a:ext uri="{9D8B030D-6E8A-4147-A177-3AD203B41FA5}">
                          <a16:colId xmlns:a16="http://schemas.microsoft.com/office/drawing/2014/main" val="23326282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645" t="-6667" r="-90968" b="-1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0.001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0.999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40429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645" t="-106667" r="-90968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0.01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0.99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8254863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0219460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BBF8E0D-E5B3-7247-A32E-EF9E74185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tx1"/>
                </a:solidFill>
              </a:rPr>
              <a:t>Insurance with probability weighting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17B0E3D3-F1DC-5A44-805A-DCFD5C7F99D6}"/>
                  </a:ext>
                </a:extLst>
              </p:cNvPr>
              <p:cNvSpPr>
                <a:spLocks noGrp="1"/>
              </p:cNvSpPr>
              <p:nvPr>
                <p:ph type="body" idx="12"/>
              </p:nvPr>
            </p:nvSpPr>
            <p:spPr/>
            <p:txBody>
              <a:bodyPr/>
              <a:lstStyle/>
              <a:p>
                <a:pPr lvl="1">
                  <a:lnSpc>
                    <a:spcPct val="110000"/>
                  </a:lnSpc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AU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AU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AU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0.8</m:t>
                                  </m:r>
                                </m:sup>
                              </m:sSup>
                              <m:r>
                                <a:rPr lang="en-AU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r>
                                <m:rPr>
                                  <m:sty m:val="p"/>
                                </m:rPr>
                                <a:rPr lang="en-AU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where</m:t>
                              </m:r>
                              <m:r>
                                <a:rPr lang="en-AU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en-AU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AU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e>
                            <m:e>
                              <m:r>
                                <a:rPr lang="en-AU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AU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AU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AU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AU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AU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0.8</m:t>
                                  </m:r>
                                </m:sup>
                              </m:sSup>
                              <m:r>
                                <a:rPr lang="en-AU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m:rPr>
                                  <m:sty m:val="p"/>
                                </m:rPr>
                                <a:rPr lang="en-AU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where</m:t>
                              </m:r>
                              <m:r>
                                <a:rPr lang="en-AU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en-AU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AU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&lt;0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AU" sz="2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10000"/>
                  </a:lnSpc>
                  <a:spcAft>
                    <a:spcPts val="1200"/>
                  </a:spcAft>
                </a:pPr>
                <a:endParaRPr lang="en-AU" sz="2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10000"/>
                  </a:lnSpc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AU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</m:d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=−271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−63</m:t>
                      </m:r>
                      <m:r>
                        <a:rPr lang="en-AU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r>
                            <m:rPr>
                              <m:sty m:val="p"/>
                            </m:rPr>
                            <a:rPr lang="en-AU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</m:d>
                    </m:oMath>
                  </m:oMathPara>
                </a14:m>
                <a:endParaRPr lang="en-AU" sz="24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17B0E3D3-F1DC-5A44-805A-DCFD5C7F99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2"/>
              </p:nvPr>
            </p:nvSpPr>
            <p:spPr>
              <a:blipFill>
                <a:blip r:embed="rId4"/>
                <a:stretch>
                  <a:fillRect l="-116" t="-4316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09D37BBC-F7F0-AE11-A123-3FE2DE63D6F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28101962"/>
                  </p:ext>
                </p:extLst>
              </p:nvPr>
            </p:nvGraphicFramePr>
            <p:xfrm>
              <a:off x="7056086" y="1561442"/>
              <a:ext cx="3729441" cy="7416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956861">
                      <a:extLst>
                        <a:ext uri="{9D8B030D-6E8A-4147-A177-3AD203B41FA5}">
                          <a16:colId xmlns:a16="http://schemas.microsoft.com/office/drawing/2014/main" val="3635118641"/>
                        </a:ext>
                      </a:extLst>
                    </a:gridCol>
                    <a:gridCol w="886290">
                      <a:extLst>
                        <a:ext uri="{9D8B030D-6E8A-4147-A177-3AD203B41FA5}">
                          <a16:colId xmlns:a16="http://schemas.microsoft.com/office/drawing/2014/main" val="46457819"/>
                        </a:ext>
                      </a:extLst>
                    </a:gridCol>
                    <a:gridCol w="886290">
                      <a:extLst>
                        <a:ext uri="{9D8B030D-6E8A-4147-A177-3AD203B41FA5}">
                          <a16:colId xmlns:a16="http://schemas.microsoft.com/office/drawing/2014/main" val="23326282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AU" b="1" dirty="0"/>
                            <a:t>Probability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AU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b="1" i="1" smtClean="0"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</m:d>
                            </m:oMath>
                          </a14:m>
                          <a:endParaRPr lang="en-A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0.001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0.999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40429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AU" b="1" dirty="0"/>
                            <a:t>Weight </a:t>
                          </a:r>
                          <a14:m>
                            <m:oMath xmlns:m="http://schemas.openxmlformats.org/officeDocument/2006/math">
                              <m:r>
                                <a:rPr lang="en-AU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𝝅</m:t>
                              </m:r>
                              <m:d>
                                <m:dPr>
                                  <m:ctrlPr>
                                    <a:rPr lang="en-AU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</m:d>
                            </m:oMath>
                          </a14:m>
                          <a:endParaRPr lang="en-A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0.01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0.99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8254863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09D37BBC-F7F0-AE11-A123-3FE2DE63D6F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28101962"/>
                  </p:ext>
                </p:extLst>
              </p:nvPr>
            </p:nvGraphicFramePr>
            <p:xfrm>
              <a:off x="7056086" y="1561442"/>
              <a:ext cx="3729441" cy="7416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956861">
                      <a:extLst>
                        <a:ext uri="{9D8B030D-6E8A-4147-A177-3AD203B41FA5}">
                          <a16:colId xmlns:a16="http://schemas.microsoft.com/office/drawing/2014/main" val="3635118641"/>
                        </a:ext>
                      </a:extLst>
                    </a:gridCol>
                    <a:gridCol w="886290">
                      <a:extLst>
                        <a:ext uri="{9D8B030D-6E8A-4147-A177-3AD203B41FA5}">
                          <a16:colId xmlns:a16="http://schemas.microsoft.com/office/drawing/2014/main" val="46457819"/>
                        </a:ext>
                      </a:extLst>
                    </a:gridCol>
                    <a:gridCol w="886290">
                      <a:extLst>
                        <a:ext uri="{9D8B030D-6E8A-4147-A177-3AD203B41FA5}">
                          <a16:colId xmlns:a16="http://schemas.microsoft.com/office/drawing/2014/main" val="23326282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645" t="-6667" r="-90968" b="-1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0.001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0.999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40429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645" t="-106667" r="-90968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0.01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0.99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8254863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083269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4CF7F-7292-BFFF-303C-A106F773F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tx1"/>
                </a:solidFill>
              </a:rPr>
              <a:t>Why buy insurance?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90CF6949-E987-F282-BFF3-66102E9D1442}"/>
                  </a:ext>
                </a:extLst>
              </p:cNvPr>
              <p:cNvSpPr>
                <a:spLocks noGrp="1"/>
              </p:cNvSpPr>
              <p:nvPr>
                <p:ph type="body" idx="12"/>
              </p:nvPr>
            </p:nvSpPr>
            <p:spPr>
              <a:xfrm>
                <a:off x="627854" y="1388298"/>
                <a:ext cx="7041930" cy="4081404"/>
              </a:xfrm>
            </p:spPr>
            <p:txBody>
              <a:bodyPr/>
              <a:lstStyle/>
              <a:p>
                <a:r>
                  <a:rPr lang="en-AU" sz="2000" dirty="0"/>
                  <a:t>Expected utility theory</a:t>
                </a:r>
              </a:p>
              <a:p>
                <a:r>
                  <a:rPr lang="en-AU" sz="2000" dirty="0"/>
                  <a:t>	Risk aversion </a:t>
                </a:r>
                <a14:m>
                  <m:oMath xmlns:m="http://schemas.openxmlformats.org/officeDocument/2006/math">
                    <m:r>
                      <a:rPr lang="en-AU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AU" sz="2000" dirty="0"/>
                  <a:t> insurance</a:t>
                </a:r>
              </a:p>
              <a:p>
                <a:endParaRPr lang="en-AU" sz="2000" dirty="0"/>
              </a:p>
              <a:p>
                <a:r>
                  <a:rPr lang="en-AU" sz="2000" dirty="0"/>
                  <a:t>Prospect theory</a:t>
                </a:r>
              </a:p>
              <a:p>
                <a:r>
                  <a:rPr lang="en-AU" sz="2000" dirty="0"/>
                  <a:t>	Overweighting small probabilities  </a:t>
                </a:r>
                <a14:m>
                  <m:oMath xmlns:m="http://schemas.openxmlformats.org/officeDocument/2006/math">
                    <m:r>
                      <a:rPr lang="en-AU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AU" sz="2000" dirty="0"/>
                  <a:t> insurance</a:t>
                </a:r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90CF6949-E987-F282-BFF3-66102E9D14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2"/>
              </p:nvPr>
            </p:nvSpPr>
            <p:spPr>
              <a:xfrm>
                <a:off x="627854" y="1388298"/>
                <a:ext cx="7041930" cy="4081404"/>
              </a:xfrm>
              <a:blipFill>
                <a:blip r:embed="rId4"/>
                <a:stretch>
                  <a:fillRect l="-901" t="-6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house on fire with a telephone pole and a box&#10;&#10;Description automatically generated">
            <a:extLst>
              <a:ext uri="{FF2B5EF4-FFF2-40B4-BE49-F238E27FC236}">
                <a16:creationId xmlns:a16="http://schemas.microsoft.com/office/drawing/2014/main" id="{705B9528-D86C-C706-E669-910F8F2485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7056" y="1176528"/>
            <a:ext cx="4504944" cy="4504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696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4CF7F-7292-BFFF-303C-A106F773F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tx1"/>
                </a:solidFill>
              </a:rPr>
              <a:t>Why buy insurance?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90CF6949-E987-F282-BFF3-66102E9D1442}"/>
                  </a:ext>
                </a:extLst>
              </p:cNvPr>
              <p:cNvSpPr>
                <a:spLocks noGrp="1"/>
              </p:cNvSpPr>
              <p:nvPr>
                <p:ph type="body" idx="12"/>
              </p:nvPr>
            </p:nvSpPr>
            <p:spPr>
              <a:xfrm>
                <a:off x="627854" y="1388298"/>
                <a:ext cx="7041930" cy="4081404"/>
              </a:xfrm>
            </p:spPr>
            <p:txBody>
              <a:bodyPr/>
              <a:lstStyle/>
              <a:p>
                <a:r>
                  <a:rPr lang="en-AU" sz="2000" dirty="0"/>
                  <a:t>Expected utility theory</a:t>
                </a:r>
              </a:p>
              <a:p>
                <a:r>
                  <a:rPr lang="en-AU" sz="2000" dirty="0"/>
                  <a:t>	Risk aversion </a:t>
                </a:r>
                <a14:m>
                  <m:oMath xmlns:m="http://schemas.openxmlformats.org/officeDocument/2006/math">
                    <m:r>
                      <a:rPr lang="en-AU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AU" sz="2000" dirty="0"/>
                  <a:t> insurance</a:t>
                </a:r>
              </a:p>
              <a:p>
                <a:endParaRPr lang="en-AU" sz="2000" dirty="0"/>
              </a:p>
              <a:p>
                <a:r>
                  <a:rPr lang="en-AU" sz="2000" dirty="0"/>
                  <a:t>Prospect theory</a:t>
                </a:r>
              </a:p>
              <a:p>
                <a:r>
                  <a:rPr lang="en-AU" sz="2000" dirty="0"/>
                  <a:t>	Overweighting small probabilities  </a:t>
                </a:r>
                <a14:m>
                  <m:oMath xmlns:m="http://schemas.openxmlformats.org/officeDocument/2006/math">
                    <m:r>
                      <a:rPr lang="en-AU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AU" sz="2000" dirty="0"/>
                  <a:t> insurance</a:t>
                </a:r>
              </a:p>
              <a:p>
                <a:endParaRPr lang="en-AU" sz="2000" dirty="0"/>
              </a:p>
              <a:p>
                <a:r>
                  <a:rPr lang="en-AU" sz="2000" dirty="0"/>
                  <a:t>The fourfold pattern of Prospect theory</a:t>
                </a:r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90CF6949-E987-F282-BFF3-66102E9D14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2"/>
              </p:nvPr>
            </p:nvSpPr>
            <p:spPr>
              <a:xfrm>
                <a:off x="627854" y="1388298"/>
                <a:ext cx="7041930" cy="4081404"/>
              </a:xfrm>
              <a:blipFill>
                <a:blip r:embed="rId4"/>
                <a:stretch>
                  <a:fillRect l="-901" t="-6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EB073A1-DC5C-E4C1-9595-B13554055B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8679816"/>
              </p:ext>
            </p:extLst>
          </p:nvPr>
        </p:nvGraphicFramePr>
        <p:xfrm>
          <a:off x="714203" y="4785930"/>
          <a:ext cx="6382557" cy="1646331"/>
        </p:xfrm>
        <a:graphic>
          <a:graphicData uri="http://schemas.openxmlformats.org/drawingml/2006/table">
            <a:tbl>
              <a:tblPr/>
              <a:tblGrid>
                <a:gridCol w="2147923">
                  <a:extLst>
                    <a:ext uri="{9D8B030D-6E8A-4147-A177-3AD203B41FA5}">
                      <a16:colId xmlns:a16="http://schemas.microsoft.com/office/drawing/2014/main" val="571639349"/>
                    </a:ext>
                  </a:extLst>
                </a:gridCol>
                <a:gridCol w="2209135">
                  <a:extLst>
                    <a:ext uri="{9D8B030D-6E8A-4147-A177-3AD203B41FA5}">
                      <a16:colId xmlns:a16="http://schemas.microsoft.com/office/drawing/2014/main" val="3799395907"/>
                    </a:ext>
                  </a:extLst>
                </a:gridCol>
                <a:gridCol w="2025499">
                  <a:extLst>
                    <a:ext uri="{9D8B030D-6E8A-4147-A177-3AD203B41FA5}">
                      <a16:colId xmlns:a16="http://schemas.microsoft.com/office/drawing/2014/main" val="1991386824"/>
                    </a:ext>
                  </a:extLst>
                </a:gridCol>
              </a:tblGrid>
              <a:tr h="548777">
                <a:tc>
                  <a:txBody>
                    <a:bodyPr/>
                    <a:lstStyle/>
                    <a:p>
                      <a:pPr algn="l" fontAlgn="ctr"/>
                      <a:endParaRPr lang="en-AU" sz="1800" b="1" dirty="0">
                        <a:effectLst/>
                      </a:endParaRPr>
                    </a:p>
                  </a:txBody>
                  <a:tcPr marL="66675" marR="66675" marT="133350" marB="133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800" b="1" dirty="0">
                          <a:effectLst/>
                        </a:rPr>
                        <a:t>Gains</a:t>
                      </a:r>
                      <a:endParaRPr lang="en-AU" sz="1800" dirty="0">
                        <a:effectLst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800" b="1" dirty="0">
                          <a:effectLst/>
                        </a:rPr>
                        <a:t>Losses</a:t>
                      </a:r>
                      <a:endParaRPr lang="en-AU" sz="1800" dirty="0">
                        <a:effectLst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2371139"/>
                  </a:ext>
                </a:extLst>
              </a:tr>
              <a:tr h="548777">
                <a:tc>
                  <a:txBody>
                    <a:bodyPr/>
                    <a:lstStyle/>
                    <a:p>
                      <a:pPr algn="l" fontAlgn="ctr"/>
                      <a:r>
                        <a:rPr lang="en-AU" sz="1800" b="1" dirty="0">
                          <a:effectLst/>
                        </a:rPr>
                        <a:t>High probability</a:t>
                      </a:r>
                    </a:p>
                  </a:txBody>
                  <a:tcPr marL="66675" marR="66675" marT="133350" marB="133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800" dirty="0">
                          <a:effectLst/>
                        </a:rPr>
                        <a:t>Risk aversion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800" dirty="0">
                          <a:effectLst/>
                        </a:rPr>
                        <a:t>Risk seeking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5179061"/>
                  </a:ext>
                </a:extLst>
              </a:tr>
              <a:tr h="548777">
                <a:tc>
                  <a:txBody>
                    <a:bodyPr/>
                    <a:lstStyle/>
                    <a:p>
                      <a:pPr algn="l" fontAlgn="ctr"/>
                      <a:r>
                        <a:rPr lang="en-AU" sz="1800" b="1" dirty="0">
                          <a:effectLst/>
                        </a:rPr>
                        <a:t>Low probability</a:t>
                      </a:r>
                    </a:p>
                  </a:txBody>
                  <a:tcPr marL="66675" marR="66675" marT="133350" marB="133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800" dirty="0">
                          <a:effectLst/>
                        </a:rPr>
                        <a:t>Risk seeking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800" dirty="0">
                          <a:effectLst/>
                        </a:rPr>
                        <a:t>Risk aversion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6857195"/>
                  </a:ext>
                </a:extLst>
              </a:tr>
            </a:tbl>
          </a:graphicData>
        </a:graphic>
      </p:graphicFrame>
      <p:pic>
        <p:nvPicPr>
          <p:cNvPr id="4" name="Picture 3" descr="A house on fire with a telephone pole and a box&#10;&#10;Description automatically generated">
            <a:extLst>
              <a:ext uri="{FF2B5EF4-FFF2-40B4-BE49-F238E27FC236}">
                <a16:creationId xmlns:a16="http://schemas.microsoft.com/office/drawing/2014/main" id="{76171256-C66F-B36C-2E1F-721ED7480A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7056" y="1176528"/>
            <a:ext cx="4504944" cy="4504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712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4CF7F-7292-BFFF-303C-A106F773F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tx1"/>
                </a:solidFill>
              </a:rPr>
              <a:t>Scenario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90CF6949-E987-F282-BFF3-66102E9D1442}"/>
                  </a:ext>
                </a:extLst>
              </p:cNvPr>
              <p:cNvSpPr>
                <a:spLocks noGrp="1"/>
              </p:cNvSpPr>
              <p:nvPr>
                <p:ph type="body" idx="12"/>
              </p:nvPr>
            </p:nvSpPr>
            <p:spPr>
              <a:xfrm>
                <a:off x="627854" y="1388298"/>
                <a:ext cx="7041930" cy="4081404"/>
              </a:xfrm>
            </p:spPr>
            <p:txBody>
              <a:bodyPr/>
              <a:lstStyle/>
              <a:p>
                <a:r>
                  <a:rPr lang="en-AU" sz="2000" dirty="0"/>
                  <a:t>Value of the house	</a:t>
                </a:r>
                <a14:m>
                  <m:oMath xmlns:m="http://schemas.openxmlformats.org/officeDocument/2006/math"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=$1 000 000</m:t>
                    </m:r>
                  </m:oMath>
                </a14:m>
                <a:endParaRPr lang="en-AU" sz="2000" dirty="0"/>
              </a:p>
              <a:p>
                <a:endParaRPr lang="en-AU" sz="2000" dirty="0"/>
              </a:p>
              <a:p>
                <a:r>
                  <a:rPr lang="en-AU" sz="2000" dirty="0"/>
                  <a:t>Probability of fire	</a:t>
                </a:r>
                <a14:m>
                  <m:oMath xmlns:m="http://schemas.openxmlformats.org/officeDocument/2006/math"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=0.001</m:t>
                    </m:r>
                  </m:oMath>
                </a14:m>
                <a:endParaRPr lang="en-AU" sz="2000" b="0" dirty="0"/>
              </a:p>
              <a:p>
                <a:endParaRPr lang="en-AU" sz="2000" dirty="0"/>
              </a:p>
              <a:p>
                <a:r>
                  <a:rPr lang="en-AU" sz="2000" dirty="0"/>
                  <a:t>Insurance premium	</a:t>
                </a:r>
                <a14:m>
                  <m:oMath xmlns:m="http://schemas.openxmlformats.org/officeDocument/2006/math">
                    <m:r>
                      <a:rPr lang="en-AU" sz="2000" b="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AU" sz="2000" b="0" i="1" dirty="0" smtClean="0">
                        <a:latin typeface="Cambria Math" panose="02040503050406030204" pitchFamily="18" charset="0"/>
                      </a:rPr>
                      <m:t>=$1100</m:t>
                    </m:r>
                  </m:oMath>
                </a14:m>
                <a:endParaRPr lang="en-AU" sz="2000" dirty="0"/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90CF6949-E987-F282-BFF3-66102E9D14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2"/>
              </p:nvPr>
            </p:nvSpPr>
            <p:spPr>
              <a:xfrm>
                <a:off x="627854" y="1388298"/>
                <a:ext cx="7041930" cy="4081404"/>
              </a:xfrm>
              <a:blipFill>
                <a:blip r:embed="rId4"/>
                <a:stretch>
                  <a:fillRect l="-901" t="-6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A house on fire with a telephone pole and a box&#10;&#10;Description automatically generated">
            <a:extLst>
              <a:ext uri="{FF2B5EF4-FFF2-40B4-BE49-F238E27FC236}">
                <a16:creationId xmlns:a16="http://schemas.microsoft.com/office/drawing/2014/main" id="{4BEBD864-0BE5-8704-5EDD-E690B2EC52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7056" y="1176528"/>
            <a:ext cx="4504944" cy="4504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842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00B0DD9-7266-B318-C516-824D18AC7B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538" y="1388298"/>
            <a:ext cx="7657583" cy="5469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5BBF8E0D-E5B3-7247-A32E-EF9E74185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tx1"/>
                </a:solidFill>
              </a:rPr>
              <a:t>Insurance with risk neutral expected utility maximiser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17B0E3D3-F1DC-5A44-805A-DCFD5C7F99D6}"/>
                  </a:ext>
                </a:extLst>
              </p:cNvPr>
              <p:cNvSpPr>
                <a:spLocks noGrp="1"/>
              </p:cNvSpPr>
              <p:nvPr>
                <p:ph type="body" idx="12"/>
              </p:nvPr>
            </p:nvSpPr>
            <p:spPr/>
            <p:txBody>
              <a:bodyPr/>
              <a:lstStyle/>
              <a:p>
                <a:pPr lvl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AU" sz="240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17B0E3D3-F1DC-5A44-805A-DCFD5C7F99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2"/>
              </p:nvPr>
            </p:nvSpPr>
            <p:spPr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7497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BBF8E0D-E5B3-7247-A32E-EF9E74185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tx1"/>
                </a:solidFill>
              </a:rPr>
              <a:t>Insurance with risk neutral expected utility maximiser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17B0E3D3-F1DC-5A44-805A-DCFD5C7F99D6}"/>
                  </a:ext>
                </a:extLst>
              </p:cNvPr>
              <p:cNvSpPr>
                <a:spLocks noGrp="1"/>
              </p:cNvSpPr>
              <p:nvPr>
                <p:ph type="body" idx="12"/>
              </p:nvPr>
            </p:nvSpPr>
            <p:spPr/>
            <p:txBody>
              <a:bodyPr/>
              <a:lstStyle/>
              <a:p>
                <a:pPr lvl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AU" sz="240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endParaRPr lang="en-AU" sz="240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AU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AU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</m:d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AU" sz="2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=−$1100</m:t>
                      </m:r>
                    </m:oMath>
                  </m:oMathPara>
                </a14:m>
                <a:endParaRPr lang="en-AU" sz="2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17B0E3D3-F1DC-5A44-805A-DCFD5C7F99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2"/>
              </p:nvPr>
            </p:nvSpPr>
            <p:spPr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4920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BBF8E0D-E5B3-7247-A32E-EF9E74185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tx1"/>
                </a:solidFill>
              </a:rPr>
              <a:t>Insurance with risk neutral expected utility maximiser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17B0E3D3-F1DC-5A44-805A-DCFD5C7F99D6}"/>
                  </a:ext>
                </a:extLst>
              </p:cNvPr>
              <p:cNvSpPr>
                <a:spLocks noGrp="1"/>
              </p:cNvSpPr>
              <p:nvPr>
                <p:ph type="body" idx="12"/>
              </p:nvPr>
            </p:nvSpPr>
            <p:spPr/>
            <p:txBody>
              <a:bodyPr/>
              <a:lstStyle/>
              <a:p>
                <a:pPr lvl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AU" sz="240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endParaRPr lang="en-AU" sz="2400" dirty="0">
                  <a:solidFill>
                    <a:schemeClr val="tx1"/>
                  </a:solidFill>
                </a:endParaRPr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r>
                            <m:rPr>
                              <m:sty m:val="p"/>
                            </m:rPr>
                            <a:rPr lang="en-AU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</m:d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× </m:t>
                      </m:r>
                      <m:d>
                        <m:dPr>
                          <m:ctrlP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</m:oMath>
                  </m:oMathPara>
                </a14:m>
                <a:endParaRPr lang="en-AU" sz="24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17B0E3D3-F1DC-5A44-805A-DCFD5C7F99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2"/>
              </p:nvPr>
            </p:nvSpPr>
            <p:spPr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9831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211">
      <a:dk1>
        <a:srgbClr val="000000"/>
      </a:dk1>
      <a:lt1>
        <a:srgbClr val="FFFFFF"/>
      </a:lt1>
      <a:dk2>
        <a:srgbClr val="323232"/>
      </a:dk2>
      <a:lt2>
        <a:srgbClr val="B2B2B2"/>
      </a:lt2>
      <a:accent1>
        <a:srgbClr val="0F4BEB"/>
      </a:accent1>
      <a:accent2>
        <a:srgbClr val="FF2305"/>
      </a:accent2>
      <a:accent3>
        <a:srgbClr val="000000"/>
      </a:accent3>
      <a:accent4>
        <a:srgbClr val="FAF528"/>
      </a:accent4>
      <a:accent5>
        <a:srgbClr val="09D369"/>
      </a:accent5>
      <a:accent6>
        <a:srgbClr val="FF9600"/>
      </a:accent6>
      <a:hlink>
        <a:srgbClr val="00B7E0"/>
      </a:hlink>
      <a:folHlink>
        <a:srgbClr val="00B7E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1 UTS Powerpoint template_16x9_C" id="{EA956CE0-7F49-FD41-9C98-C395F5454CD1}" vid="{8DF70025-42FC-C04B-AAEE-317C2426C9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37253</TotalTime>
  <Words>686</Words>
  <Application>Microsoft Macintosh PowerPoint</Application>
  <PresentationFormat>Widescreen</PresentationFormat>
  <Paragraphs>177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Cambria Math</vt:lpstr>
      <vt:lpstr>Helvetica</vt:lpstr>
      <vt:lpstr>Office Theme</vt:lpstr>
      <vt:lpstr>PowerPoint Presentation</vt:lpstr>
      <vt:lpstr>Why buy insurance?</vt:lpstr>
      <vt:lpstr>Why buy insurance?</vt:lpstr>
      <vt:lpstr>Why buy insurance?</vt:lpstr>
      <vt:lpstr>Why buy insurance?</vt:lpstr>
      <vt:lpstr>Scenario</vt:lpstr>
      <vt:lpstr>Insurance with risk neutral expected utility maximiser</vt:lpstr>
      <vt:lpstr>Insurance with risk neutral expected utility maximiser</vt:lpstr>
      <vt:lpstr>Insurance with risk neutral expected utility maximiser</vt:lpstr>
      <vt:lpstr>Insurance with risk neutral expected utility maximiser</vt:lpstr>
      <vt:lpstr>Insurance with risk neutral expected utility maximiser</vt:lpstr>
      <vt:lpstr>Insurance with risk averse expected utility maximiser</vt:lpstr>
      <vt:lpstr>Insurance with risk averse expected utility maximiser</vt:lpstr>
      <vt:lpstr>Insurance with risk averse expected utility maximiser</vt:lpstr>
      <vt:lpstr>Insurance with risk averse expected utility maximiser</vt:lpstr>
      <vt:lpstr>Insurance with risk averse expected utility maximiser</vt:lpstr>
      <vt:lpstr>Insurance with risk averse expected utility maximiser</vt:lpstr>
      <vt:lpstr>Insurance with risk averse expected utility maximiser</vt:lpstr>
      <vt:lpstr>Insurance with risk averse expected utility maximiser</vt:lpstr>
      <vt:lpstr>Insurance with risk averse expected utility maximiser</vt:lpstr>
      <vt:lpstr>Insurance with risk averse expected utility maximiser</vt:lpstr>
      <vt:lpstr>Insurance with the reflection effect</vt:lpstr>
      <vt:lpstr>Insurance with the reflection effect</vt:lpstr>
      <vt:lpstr>Insurance with the reflection effect</vt:lpstr>
      <vt:lpstr>Insurance with the reflection effect</vt:lpstr>
      <vt:lpstr>Insurance with the reflection effect</vt:lpstr>
      <vt:lpstr>Insurance with the reflection effect</vt:lpstr>
      <vt:lpstr>Insurance with the reflection effect</vt:lpstr>
      <vt:lpstr>Insurance with the reflection effect</vt:lpstr>
      <vt:lpstr>Insurance with the reflection effect</vt:lpstr>
      <vt:lpstr>Insurance with probability weighting</vt:lpstr>
      <vt:lpstr>Insurance with probability weighting</vt:lpstr>
      <vt:lpstr>Insurance with probability weighting</vt:lpstr>
      <vt:lpstr>Insurance with probability weighting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Behavioural Economics 23005</dc:title>
  <dc:creator>Jason Collins</dc:creator>
  <cp:lastModifiedBy>Jason Collins</cp:lastModifiedBy>
  <cp:revision>62</cp:revision>
  <dcterms:created xsi:type="dcterms:W3CDTF">2022-02-14T06:08:26Z</dcterms:created>
  <dcterms:modified xsi:type="dcterms:W3CDTF">2025-08-20T00:05:16Z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a4f0713-8a76-46fc-9033-3e1b6c45971d_Enabled">
    <vt:lpwstr>true</vt:lpwstr>
  </property>
  <property fmtid="{D5CDD505-2E9C-101B-9397-08002B2CF9AE}" pid="3" name="MSIP_Label_ba4f0713-8a76-46fc-9033-3e1b6c45971d_SetDate">
    <vt:lpwstr>2021-06-10T03:39:58Z</vt:lpwstr>
  </property>
  <property fmtid="{D5CDD505-2E9C-101B-9397-08002B2CF9AE}" pid="4" name="MSIP_Label_ba4f0713-8a76-46fc-9033-3e1b6c45971d_Method">
    <vt:lpwstr>Privileged</vt:lpwstr>
  </property>
  <property fmtid="{D5CDD505-2E9C-101B-9397-08002B2CF9AE}" pid="5" name="MSIP_Label_ba4f0713-8a76-46fc-9033-3e1b6c45971d_Name">
    <vt:lpwstr>UTS-Public</vt:lpwstr>
  </property>
  <property fmtid="{D5CDD505-2E9C-101B-9397-08002B2CF9AE}" pid="6" name="MSIP_Label_ba4f0713-8a76-46fc-9033-3e1b6c45971d_SiteId">
    <vt:lpwstr>e8911c26-cf9f-4a9c-878e-527807be8791</vt:lpwstr>
  </property>
  <property fmtid="{D5CDD505-2E9C-101B-9397-08002B2CF9AE}" pid="7" name="MSIP_Label_ba4f0713-8a76-46fc-9033-3e1b6c45971d_ActionId">
    <vt:lpwstr>6ab3b3b8-caa6-4a18-863c-f302df8f3726</vt:lpwstr>
  </property>
  <property fmtid="{D5CDD505-2E9C-101B-9397-08002B2CF9AE}" pid="8" name="MSIP_Label_ba4f0713-8a76-46fc-9033-3e1b6c45971d_ContentBits">
    <vt:lpwstr>0</vt:lpwstr>
  </property>
</Properties>
</file>