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77" r:id="rId2"/>
    <p:sldId id="365" r:id="rId3"/>
    <p:sldId id="380" r:id="rId4"/>
    <p:sldId id="379" r:id="rId5"/>
    <p:sldId id="389" r:id="rId6"/>
    <p:sldId id="390" r:id="rId7"/>
    <p:sldId id="402" r:id="rId8"/>
    <p:sldId id="381" r:id="rId9"/>
    <p:sldId id="366" r:id="rId10"/>
    <p:sldId id="388" r:id="rId11"/>
    <p:sldId id="391" r:id="rId12"/>
    <p:sldId id="374" r:id="rId13"/>
    <p:sldId id="403" r:id="rId14"/>
    <p:sldId id="401" r:id="rId15"/>
    <p:sldId id="382" r:id="rId16"/>
    <p:sldId id="383" r:id="rId17"/>
    <p:sldId id="368" r:id="rId18"/>
    <p:sldId id="392" r:id="rId19"/>
    <p:sldId id="369" r:id="rId20"/>
    <p:sldId id="394" r:id="rId21"/>
    <p:sldId id="395" r:id="rId22"/>
    <p:sldId id="396" r:id="rId23"/>
    <p:sldId id="373" r:id="rId24"/>
    <p:sldId id="384" r:id="rId25"/>
    <p:sldId id="385" r:id="rId26"/>
    <p:sldId id="376" r:id="rId27"/>
    <p:sldId id="397" r:id="rId28"/>
    <p:sldId id="399" r:id="rId29"/>
    <p:sldId id="386" r:id="rId30"/>
    <p:sldId id="377" r:id="rId31"/>
    <p:sldId id="398" r:id="rId32"/>
    <p:sldId id="400" r:id="rId33"/>
    <p:sldId id="37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ena Woo" initials="HW" lastIdx="1" clrIdx="0">
    <p:extLst>
      <p:ext uri="{19B8F6BF-5375-455C-9EA6-DF929625EA0E}">
        <p15:presenceInfo xmlns:p15="http://schemas.microsoft.com/office/powerpoint/2012/main" userId="S::helena.woo@uts.edu.au::84ffa4a4-9cb2-4822-a498-72962478cfa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2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955"/>
    <p:restoredTop sz="96327"/>
  </p:normalViewPr>
  <p:slideViewPr>
    <p:cSldViewPr snapToGrid="0" snapToObjects="1">
      <p:cViewPr varScale="1">
        <p:scale>
          <a:sx n="113" d="100"/>
          <a:sy n="113" d="100"/>
        </p:scale>
        <p:origin x="216" y="408"/>
      </p:cViewPr>
      <p:guideLst/>
    </p:cSldViewPr>
  </p:slideViewPr>
  <p:outlineViewPr>
    <p:cViewPr>
      <p:scale>
        <a:sx n="33" d="100"/>
        <a:sy n="33" d="100"/>
      </p:scale>
      <p:origin x="0" y="-136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11" d="100"/>
          <a:sy n="111" d="100"/>
        </p:scale>
        <p:origin x="228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27BE0-8D26-2C46-B592-87513771FDEF}" type="datetimeFigureOut">
              <a:rPr lang="en-US" smtClean="0"/>
              <a:t>8/20/24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364B19-607B-B942-B14B-DB932692D3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148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1E0ADE0A-0058-F840-B5C2-8007274D77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854" y="589218"/>
            <a:ext cx="10326658" cy="467226"/>
          </a:xfrm>
        </p:spPr>
        <p:txBody>
          <a:bodyPr anchor="b"/>
          <a:lstStyle>
            <a:lvl1pPr>
              <a:defRPr sz="2400" b="1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Heading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88A8D42-146D-E24F-BAAC-E035BD58A1AC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627854" y="1388298"/>
            <a:ext cx="10957594" cy="408140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Font typeface="Arial" panose="020B0604020202020204" pitchFamily="34" charset="0"/>
              <a:buNone/>
              <a:defRPr lang="en-AU" sz="1800" smtClean="0">
                <a:effectLst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/>
              <a:t>Pelignis</a:t>
            </a:r>
            <a:endParaRPr lang="en-AU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640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259A-862A-C714-8B37-4C741E001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54404A-6330-1D79-193F-67117B5C9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AEA5DF-5671-B96A-34B9-F2961299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76AAF-4C5E-E547-8420-8ED8389F8055}" type="datetimeFigureOut">
              <a:rPr lang="en-AU" smtClean="0"/>
              <a:t>20/8/2024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3DA8B-42A5-B989-6F4C-19A3AC2D5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59936F-8CF8-4D5D-85A8-22C2D2182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8949E-BB66-2742-87B9-7A31AE9D54A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9756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1063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98E1AB-6A0A-AC44-83B9-9FAC961E3C28}" type="datetimeFigureOut">
              <a:rPr lang="en-US" smtClean="0"/>
              <a:t>8/20/24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1063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1FA37-3D95-DD4F-A79E-5508DFB6D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805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758E506-6248-D58E-EA86-8A56C2A86BE8}"/>
              </a:ext>
            </a:extLst>
          </p:cNvPr>
          <p:cNvSpPr txBox="1"/>
          <p:nvPr/>
        </p:nvSpPr>
        <p:spPr>
          <a:xfrm>
            <a:off x="749695" y="953856"/>
            <a:ext cx="723142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800" dirty="0"/>
              <a:t>Exponential discounting examples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D8F90F-A8DA-E166-40D9-DA72817DF913}"/>
              </a:ext>
            </a:extLst>
          </p:cNvPr>
          <p:cNvSpPr txBox="1"/>
          <p:nvPr/>
        </p:nvSpPr>
        <p:spPr>
          <a:xfrm>
            <a:off x="749694" y="2431183"/>
            <a:ext cx="425238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AU" dirty="0"/>
          </a:p>
          <a:p>
            <a:r>
              <a:rPr lang="en-AU" sz="2400" dirty="0"/>
              <a:t>Notes on Behavioural Economics</a:t>
            </a:r>
          </a:p>
          <a:p>
            <a:endParaRPr lang="en-AU" sz="2400" dirty="0"/>
          </a:p>
          <a:p>
            <a:r>
              <a:rPr lang="en-AU" sz="2400" dirty="0"/>
              <a:t>Jason Collins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E05B01-79FD-0AA0-D92E-CBE692983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555" y="1754966"/>
            <a:ext cx="5103034" cy="510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32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$1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$1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=0.95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=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95</m:t>
                      </m:r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AU" sz="28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$1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0.95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=99.275</m:t>
                      </m:r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b="-7453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6E615228-A018-1C82-BA03-9186783D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$100 next week or $110 in two weeks</a:t>
            </a:r>
          </a:p>
        </p:txBody>
      </p:sp>
    </p:spTree>
    <p:extLst>
      <p:ext uri="{BB962C8B-B14F-4D97-AF65-F5344CB8AC3E}">
        <p14:creationId xmlns:p14="http://schemas.microsoft.com/office/powerpoint/2010/main" val="28263984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 $100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=95&lt;99.275=</m:t>
                      </m:r>
                      <m:sSub>
                        <m:sSub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,$110</m:t>
                          </m:r>
                        </m:e>
                      </m:d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A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6E615228-A018-1C82-BA03-9186783DF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$100 next week or $110 in two weeks</a:t>
            </a:r>
          </a:p>
        </p:txBody>
      </p:sp>
    </p:spTree>
    <p:extLst>
      <p:ext uri="{BB962C8B-B14F-4D97-AF65-F5344CB8AC3E}">
        <p14:creationId xmlns:p14="http://schemas.microsoft.com/office/powerpoint/2010/main" val="3898765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0EBE6FCF-92F2-3FCE-A1CF-71782F19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$100 next week or $110 in two weeks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DF44803-6A38-F352-BFB3-9505D40BD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349" y="1058333"/>
            <a:ext cx="5799667" cy="57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2231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0EBE6FCF-92F2-3FCE-A1CF-71782F19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$100 next week or $110 in two weeks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C600D12-576B-E155-0E4A-90CBFA387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066" y="1056444"/>
            <a:ext cx="5801556" cy="5801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5994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0EBE6FCF-92F2-3FCE-A1CF-71782F19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$100 next week or $110 in two weeks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07F8EFF-C07D-B4FD-D35B-FA0CF5A1F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349" y="1058333"/>
            <a:ext cx="5799667" cy="57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488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AU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  <a:p>
                <a:pPr lvl="1"/>
                <a:endParaRPr lang="en-AU" sz="280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30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4">
            <a:extLst>
              <a:ext uri="{FF2B5EF4-FFF2-40B4-BE49-F238E27FC236}">
                <a16:creationId xmlns:a16="http://schemas.microsoft.com/office/drawing/2014/main" id="{C3533F05-8160-EDC9-BCED-5544DD905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How much for a one-year delay?</a:t>
            </a:r>
          </a:p>
        </p:txBody>
      </p:sp>
    </p:spTree>
    <p:extLst>
      <p:ext uri="{BB962C8B-B14F-4D97-AF65-F5344CB8AC3E}">
        <p14:creationId xmlns:p14="http://schemas.microsoft.com/office/powerpoint/2010/main" val="1545779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627854" y="1388298"/>
                <a:ext cx="10427139" cy="4081404"/>
              </a:xfrm>
            </p:spPr>
            <p:txBody>
              <a:bodyPr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AU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  <a:p>
                <a:pPr lvl="1"/>
                <a:endParaRPr lang="en-AU" sz="280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  <a:p>
                <a:pPr lvl="1"/>
                <a:endParaRPr lang="en-AU" sz="28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AU" sz="2800" dirty="0">
                    <a:solidFill>
                      <a:schemeClr val="tx1"/>
                    </a:solidFill>
                  </a:rPr>
                  <a:t>What sum would she need to be offered in one year </a:t>
                </a:r>
                <a:br>
                  <a:rPr lang="en-AU" sz="2800" dirty="0">
                    <a:solidFill>
                      <a:schemeClr val="tx1"/>
                    </a:solidFill>
                  </a:rPr>
                </a:br>
                <a:r>
                  <a:rPr lang="en-AU" sz="2800" dirty="0">
                    <a:solidFill>
                      <a:schemeClr val="tx1"/>
                    </a:solidFill>
                  </a:rPr>
                  <a:t>(52 weeks) to prefer that later payment to the $100 today?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627854" y="1388298"/>
                <a:ext cx="10427139" cy="408140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4">
            <a:extLst>
              <a:ext uri="{FF2B5EF4-FFF2-40B4-BE49-F238E27FC236}">
                <a16:creationId xmlns:a16="http://schemas.microsoft.com/office/drawing/2014/main" id="{E541CAB0-441C-A080-796D-A7C70C198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How much for a one-year delay?</a:t>
            </a:r>
          </a:p>
        </p:txBody>
      </p:sp>
    </p:spTree>
    <p:extLst>
      <p:ext uri="{BB962C8B-B14F-4D97-AF65-F5344CB8AC3E}">
        <p14:creationId xmlns:p14="http://schemas.microsoft.com/office/powerpoint/2010/main" val="3707552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$100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$100</m:t>
                          </m:r>
                        </m:e>
                      </m:d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=100</m:t>
                      </m:r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1DB24E4F-EDDA-D0A4-D58A-52EF478A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How much for a one-year delay?</a:t>
            </a:r>
          </a:p>
        </p:txBody>
      </p:sp>
    </p:spTree>
    <p:extLst>
      <p:ext uri="{BB962C8B-B14F-4D97-AF65-F5344CB8AC3E}">
        <p14:creationId xmlns:p14="http://schemas.microsoft.com/office/powerpoint/2010/main" val="3775925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$100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$100</m:t>
                          </m:r>
                        </m:e>
                      </m:d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=100</m:t>
                      </m:r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AU" sz="28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52,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=</m:t>
                      </m:r>
                      <m:sSup>
                        <m:sSup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0.95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1DB24E4F-EDDA-D0A4-D58A-52EF478A4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How much for a one-year delay?</a:t>
            </a:r>
          </a:p>
        </p:txBody>
      </p:sp>
    </p:spTree>
    <p:extLst>
      <p:ext uri="{BB962C8B-B14F-4D97-AF65-F5344CB8AC3E}">
        <p14:creationId xmlns:p14="http://schemas.microsoft.com/office/powerpoint/2010/main" val="891447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52,$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&gt;100</m:t>
                      </m:r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01979B8C-7481-0996-851E-98A51CAB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How much for a one-year delay?</a:t>
            </a:r>
          </a:p>
        </p:txBody>
      </p:sp>
    </p:spTree>
    <p:extLst>
      <p:ext uri="{BB962C8B-B14F-4D97-AF65-F5344CB8AC3E}">
        <p14:creationId xmlns:p14="http://schemas.microsoft.com/office/powerpoint/2010/main" val="62886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AU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  <a:p>
                <a:pPr lvl="1"/>
                <a:endParaRPr lang="en-AU" sz="280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30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D2ECFB54-6D86-F3F6-E995-A0918DC14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$100 today or $110 next week</a:t>
            </a:r>
          </a:p>
        </p:txBody>
      </p:sp>
    </p:spTree>
    <p:extLst>
      <p:ext uri="{BB962C8B-B14F-4D97-AF65-F5344CB8AC3E}">
        <p14:creationId xmlns:p14="http://schemas.microsoft.com/office/powerpoint/2010/main" val="4619712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52,$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&gt;100</m:t>
                      </m:r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0.95</m:t>
                          </m:r>
                        </m:e>
                        <m:sup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52</m:t>
                          </m:r>
                        </m:sup>
                      </m:sSup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&gt;100</m:t>
                      </m:r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01979B8C-7481-0996-851E-98A51CAB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How much for a one-year delay?</a:t>
            </a:r>
          </a:p>
        </p:txBody>
      </p:sp>
    </p:spTree>
    <p:extLst>
      <p:ext uri="{BB962C8B-B14F-4D97-AF65-F5344CB8AC3E}">
        <p14:creationId xmlns:p14="http://schemas.microsoft.com/office/powerpoint/2010/main" val="583760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52,$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&gt;100</m:t>
                      </m:r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0.95</m:t>
                          </m:r>
                        </m:e>
                        <m:sup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52</m:t>
                          </m:r>
                        </m:sup>
                      </m:sSup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&gt;100</m:t>
                      </m:r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sSup>
                            <m:sSup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0.95</m:t>
                              </m:r>
                            </m:e>
                            <m:sup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01979B8C-7481-0996-851E-98A51CAB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How much for a one-year delay?</a:t>
            </a:r>
          </a:p>
        </p:txBody>
      </p:sp>
    </p:spTree>
    <p:extLst>
      <p:ext uri="{BB962C8B-B14F-4D97-AF65-F5344CB8AC3E}">
        <p14:creationId xmlns:p14="http://schemas.microsoft.com/office/powerpoint/2010/main" val="446247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52,$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&gt;100</m:t>
                      </m:r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0.95</m:t>
                          </m:r>
                        </m:e>
                        <m:sup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52</m:t>
                          </m:r>
                        </m:sup>
                      </m:sSup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&gt;100</m:t>
                      </m:r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f>
                        <m:fPr>
                          <m:ctrlP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sSup>
                            <m:sSup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0.95</m:t>
                              </m:r>
                            </m:e>
                            <m:sup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3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&gt;$1440.03</m:t>
                      </m:r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AU" sz="2800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01979B8C-7481-0996-851E-98A51CABC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How much for a one-year delay?</a:t>
            </a:r>
          </a:p>
        </p:txBody>
      </p:sp>
    </p:spTree>
    <p:extLst>
      <p:ext uri="{BB962C8B-B14F-4D97-AF65-F5344CB8AC3E}">
        <p14:creationId xmlns:p14="http://schemas.microsoft.com/office/powerpoint/2010/main" val="36319117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55BE09CD-806B-28A7-0A07-FB39DB0C5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How much for a one-year delay?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3BA2E97-4449-2838-C6CB-8477DDFF0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1349" y="1058333"/>
            <a:ext cx="5799667" cy="57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907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AU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A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AU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  <a:p>
                <a:pPr lvl="1"/>
                <a:endParaRPr lang="en-AU" sz="280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30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4861DBCE-60B9-F140-CFC9-D42C4973B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$10 in five days or $20 in 10 days?</a:t>
            </a:r>
          </a:p>
        </p:txBody>
      </p:sp>
    </p:spTree>
    <p:extLst>
      <p:ext uri="{BB962C8B-B14F-4D97-AF65-F5344CB8AC3E}">
        <p14:creationId xmlns:p14="http://schemas.microsoft.com/office/powerpoint/2010/main" val="12661055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627854" y="1388298"/>
                <a:ext cx="10427139" cy="4081404"/>
              </a:xfrm>
            </p:spPr>
            <p:txBody>
              <a:bodyPr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AU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A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AU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  <a:p>
                <a:pPr lvl="1"/>
                <a:endParaRPr lang="en-AU" sz="280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  <a:p>
                <a:pPr lvl="1"/>
                <a:endParaRPr lang="en-AU" sz="28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800" dirty="0">
                    <a:solidFill>
                      <a:schemeClr val="tx1"/>
                    </a:solidFill>
                  </a:rPr>
                  <a:t>$10 in five days (</a:t>
                </a:r>
                <a:r>
                  <a:rPr lang="en-AU" sz="2800" i="1" dirty="0">
                    <a:solidFill>
                      <a:schemeClr val="tx1"/>
                    </a:solidFill>
                  </a:rPr>
                  <a:t>t</a:t>
                </a:r>
                <a:r>
                  <a:rPr lang="en-AU" sz="2800" dirty="0">
                    <a:solidFill>
                      <a:schemeClr val="tx1"/>
                    </a:solidFill>
                  </a:rPr>
                  <a:t> = 5) or $20 in 10 days (</a:t>
                </a:r>
                <a:r>
                  <a:rPr lang="en-AU" sz="2800" i="1" dirty="0">
                    <a:solidFill>
                      <a:schemeClr val="tx1"/>
                    </a:solidFill>
                  </a:rPr>
                  <a:t>t</a:t>
                </a:r>
                <a:r>
                  <a:rPr lang="en-AU" sz="2800" dirty="0">
                    <a:solidFill>
                      <a:schemeClr val="tx1"/>
                    </a:solidFill>
                  </a:rPr>
                  <a:t> = 10)?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627854" y="1388298"/>
                <a:ext cx="10427139" cy="408140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D3447144-67B6-49CF-AEBC-BD39C5849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$10 in five days or $20 in 10 days?</a:t>
            </a:r>
          </a:p>
        </p:txBody>
      </p:sp>
    </p:spTree>
    <p:extLst>
      <p:ext uri="{BB962C8B-B14F-4D97-AF65-F5344CB8AC3E}">
        <p14:creationId xmlns:p14="http://schemas.microsoft.com/office/powerpoint/2010/main" val="412152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5, 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$10</m:t>
                          </m:r>
                        </m:e>
                      </m:d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=2.37</m:t>
                      </m:r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A954A05D-F61F-A813-D1EE-6879AF03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$10 in five days or $20 in 10 days?</a:t>
            </a:r>
          </a:p>
        </p:txBody>
      </p:sp>
    </p:spTree>
    <p:extLst>
      <p:ext uri="{BB962C8B-B14F-4D97-AF65-F5344CB8AC3E}">
        <p14:creationId xmlns:p14="http://schemas.microsoft.com/office/powerpoint/2010/main" val="25157821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5, 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$10</m:t>
                          </m:r>
                        </m:e>
                      </m:d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=2.37</m:t>
                      </m:r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AU" sz="28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10, 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=</m:t>
                      </m:r>
                      <m:sSup>
                        <m:sSupPr>
                          <m:ctrlP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0.75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=1.13</m:t>
                      </m:r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b="-77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A954A05D-F61F-A813-D1EE-6879AF03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$10 in five days or $20 in 10 days?</a:t>
            </a:r>
          </a:p>
        </p:txBody>
      </p:sp>
    </p:spTree>
    <p:extLst>
      <p:ext uri="{BB962C8B-B14F-4D97-AF65-F5344CB8AC3E}">
        <p14:creationId xmlns:p14="http://schemas.microsoft.com/office/powerpoint/2010/main" val="5505311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5, $10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=2.37&gt;1.13=</m:t>
                      </m:r>
                      <m:sSub>
                        <m:sSub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,$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A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A954A05D-F61F-A813-D1EE-6879AF03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$10 in five days or $20 in 10 days?</a:t>
            </a:r>
          </a:p>
        </p:txBody>
      </p:sp>
    </p:spTree>
    <p:extLst>
      <p:ext uri="{BB962C8B-B14F-4D97-AF65-F5344CB8AC3E}">
        <p14:creationId xmlns:p14="http://schemas.microsoft.com/office/powerpoint/2010/main" val="4005809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>
              <a:xfrm>
                <a:off x="627854" y="1388298"/>
                <a:ext cx="10427139" cy="4081404"/>
              </a:xfrm>
            </p:spPr>
            <p:txBody>
              <a:bodyPr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AU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AU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AU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  <a:p>
                <a:pPr lvl="1"/>
                <a:endParaRPr lang="en-AU" sz="280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  <a:p>
                <a:pPr lvl="1"/>
                <a:endParaRPr lang="en-AU" sz="28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Aft>
                    <a:spcPts val="1200"/>
                  </a:spcAft>
                </a:pPr>
                <a:r>
                  <a:rPr lang="en-AU" sz="2800" dirty="0">
                    <a:solidFill>
                      <a:schemeClr val="tx1"/>
                    </a:solidFill>
                  </a:rPr>
                  <a:t>$10 in five days (</a:t>
                </a:r>
                <a:r>
                  <a:rPr lang="en-AU" sz="2800" i="1" dirty="0">
                    <a:solidFill>
                      <a:schemeClr val="tx1"/>
                    </a:solidFill>
                  </a:rPr>
                  <a:t>t</a:t>
                </a:r>
                <a:r>
                  <a:rPr lang="en-AU" sz="2800" dirty="0">
                    <a:solidFill>
                      <a:schemeClr val="tx1"/>
                    </a:solidFill>
                  </a:rPr>
                  <a:t> = 5) or $20 in 10 days (</a:t>
                </a:r>
                <a:r>
                  <a:rPr lang="en-AU" sz="2800" i="1" dirty="0">
                    <a:solidFill>
                      <a:schemeClr val="tx1"/>
                    </a:solidFill>
                  </a:rPr>
                  <a:t>t</a:t>
                </a:r>
                <a:r>
                  <a:rPr lang="en-AU" sz="2800" dirty="0">
                    <a:solidFill>
                      <a:schemeClr val="tx1"/>
                    </a:solidFill>
                  </a:rPr>
                  <a:t> = 10)?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xfrm>
                <a:off x="627854" y="1388298"/>
                <a:ext cx="10427139" cy="408140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22473869-7186-F115-50E8-ED5A38841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$10 in five days or $20 in 10 days?</a:t>
            </a:r>
          </a:p>
        </p:txBody>
      </p:sp>
    </p:spTree>
    <p:extLst>
      <p:ext uri="{BB962C8B-B14F-4D97-AF65-F5344CB8AC3E}">
        <p14:creationId xmlns:p14="http://schemas.microsoft.com/office/powerpoint/2010/main" val="2928454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AU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  <a:p>
                <a:pPr lvl="1"/>
                <a:endParaRPr lang="en-AU" sz="280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  <a:p>
                <a:pPr lvl="1"/>
                <a:endParaRPr lang="en-AU" sz="28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AU" sz="2800" dirty="0">
                    <a:solidFill>
                      <a:schemeClr val="tx1"/>
                    </a:solidFill>
                  </a:rPr>
                  <a:t>Choice 1: $100 today or $110 next week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8F7748AD-3892-41CC-1959-60516299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$100 today or $110 next week</a:t>
            </a:r>
          </a:p>
        </p:txBody>
      </p:sp>
    </p:spTree>
    <p:extLst>
      <p:ext uri="{BB962C8B-B14F-4D97-AF65-F5344CB8AC3E}">
        <p14:creationId xmlns:p14="http://schemas.microsoft.com/office/powerpoint/2010/main" val="19456174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5, 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$10</m:t>
                          </m:r>
                        </m:e>
                      </m:d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AU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=7.74</m:t>
                      </m:r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BF81DBD6-B8FE-18A5-DDEC-BA214407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$10 in five days or $20 in 10 days?</a:t>
            </a:r>
          </a:p>
        </p:txBody>
      </p:sp>
    </p:spTree>
    <p:extLst>
      <p:ext uri="{BB962C8B-B14F-4D97-AF65-F5344CB8AC3E}">
        <p14:creationId xmlns:p14="http://schemas.microsoft.com/office/powerpoint/2010/main" val="3488055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5, 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$10</m:t>
                          </m:r>
                        </m:e>
                      </m:d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AU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=7.74</m:t>
                      </m:r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AU" sz="28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10, 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</m:e>
                        <m:sup>
                          <m:r>
                            <a:rPr lang="en-AU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e>
                      </m:d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=</m:t>
                      </m:r>
                      <m:sSup>
                        <m:sSupPr>
                          <m:ctrlP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0.95</m:t>
                          </m:r>
                        </m:e>
                        <m:sup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en-AU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=11.97</m:t>
                      </m:r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 b="-7764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BF81DBD6-B8FE-18A5-DDEC-BA214407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$10 in five days or $20 in 10 days?</a:t>
            </a:r>
          </a:p>
        </p:txBody>
      </p:sp>
    </p:spTree>
    <p:extLst>
      <p:ext uri="{BB962C8B-B14F-4D97-AF65-F5344CB8AC3E}">
        <p14:creationId xmlns:p14="http://schemas.microsoft.com/office/powerpoint/2010/main" val="3963254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5, $10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=7.74&lt;11.97=</m:t>
                      </m:r>
                      <m:sSub>
                        <m:sSub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,$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BF81DBD6-B8FE-18A5-DDEC-BA214407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$10 in five days or $20 in 10 days?</a:t>
            </a:r>
          </a:p>
        </p:txBody>
      </p:sp>
    </p:spTree>
    <p:extLst>
      <p:ext uri="{BB962C8B-B14F-4D97-AF65-F5344CB8AC3E}">
        <p14:creationId xmlns:p14="http://schemas.microsoft.com/office/powerpoint/2010/main" val="1737877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>
            <a:extLst>
              <a:ext uri="{FF2B5EF4-FFF2-40B4-BE49-F238E27FC236}">
                <a16:creationId xmlns:a16="http://schemas.microsoft.com/office/drawing/2014/main" id="{5266F5B9-03E5-219B-9859-AAD7552ED6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55511"/>
            <a:ext cx="5802489" cy="580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0AC2B2E9-E523-79C3-6ADF-D7C14C35BF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511" y="1055511"/>
            <a:ext cx="5802489" cy="5802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4">
            <a:extLst>
              <a:ext uri="{FF2B5EF4-FFF2-40B4-BE49-F238E27FC236}">
                <a16:creationId xmlns:a16="http://schemas.microsoft.com/office/drawing/2014/main" id="{34C82881-D9E8-BE9A-9040-F4DF8A02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$10 in five days or $20 in 10 days?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425695-A3BF-244B-1F80-CF56AF76434A}"/>
                  </a:ext>
                </a:extLst>
              </p:cNvPr>
              <p:cNvSpPr txBox="1"/>
              <p:nvPr/>
            </p:nvSpPr>
            <p:spPr>
              <a:xfrm>
                <a:off x="2637038" y="1281670"/>
                <a:ext cx="1115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=0.75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9425695-A3BF-244B-1F80-CF56AF764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038" y="1281670"/>
                <a:ext cx="111543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F731C2-E3D2-1EAF-80ED-01BFCCDE2BE3}"/>
                  </a:ext>
                </a:extLst>
              </p:cNvPr>
              <p:cNvSpPr txBox="1"/>
              <p:nvPr/>
            </p:nvSpPr>
            <p:spPr>
              <a:xfrm>
                <a:off x="8439527" y="1281670"/>
                <a:ext cx="11154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AU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AU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F731C2-E3D2-1EAF-80ED-01BFCCDE2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527" y="1281670"/>
                <a:ext cx="111543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3043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 $100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$100</m:t>
                          </m:r>
                        </m:e>
                      </m:d>
                    </m:oMath>
                  </m:oMathPara>
                </a14:m>
                <a:endParaRPr lang="en-AU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=100</m:t>
                      </m:r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3D13B47B-0337-45A3-773C-C27D065D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$100 today or $110 next week</a:t>
            </a:r>
          </a:p>
        </p:txBody>
      </p:sp>
    </p:spTree>
    <p:extLst>
      <p:ext uri="{BB962C8B-B14F-4D97-AF65-F5344CB8AC3E}">
        <p14:creationId xmlns:p14="http://schemas.microsoft.com/office/powerpoint/2010/main" val="560413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 $100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$100</m:t>
                          </m:r>
                        </m:e>
                      </m:d>
                    </m:oMath>
                  </m:oMathPara>
                </a14:m>
                <a:endParaRPr lang="en-AU" sz="28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=100</m:t>
                      </m:r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:endParaRPr lang="en-AU" sz="28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$1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0.95 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 =104.50</m:t>
                      </m:r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  <a:p>
                <a:endParaRPr lang="en-AU" sz="28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3D13B47B-0337-45A3-773C-C27D065D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$100 today or $110 next week</a:t>
            </a:r>
          </a:p>
        </p:txBody>
      </p:sp>
    </p:spTree>
    <p:extLst>
      <p:ext uri="{BB962C8B-B14F-4D97-AF65-F5344CB8AC3E}">
        <p14:creationId xmlns:p14="http://schemas.microsoft.com/office/powerpoint/2010/main" val="1802042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0, $100</m:t>
                          </m:r>
                        </m:e>
                      </m:d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=100&lt;104.50=</m:t>
                      </m:r>
                      <m:sSub>
                        <m:sSub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1,$110</m:t>
                          </m:r>
                        </m:e>
                      </m:d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  <a:p>
                <a:endParaRPr lang="en-AU" sz="28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3D13B47B-0337-45A3-773C-C27D065DA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$100 today or $110 next week</a:t>
            </a:r>
          </a:p>
        </p:txBody>
      </p:sp>
    </p:spTree>
    <p:extLst>
      <p:ext uri="{BB962C8B-B14F-4D97-AF65-F5344CB8AC3E}">
        <p14:creationId xmlns:p14="http://schemas.microsoft.com/office/powerpoint/2010/main" val="2884172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0EBE6FCF-92F2-3FCE-A1CF-71782F194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$100 today or $110 next week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67CB216-572B-B1BB-61A3-B925A93FC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9954" y="1058333"/>
            <a:ext cx="5799667" cy="5799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57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AU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  <a:p>
                <a:pPr lvl="1"/>
                <a:endParaRPr lang="en-AU" sz="280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AU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  <a:p>
                <a:pPr lvl="1"/>
                <a:endParaRPr lang="en-AU" sz="28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AU" sz="2800" dirty="0">
                    <a:solidFill>
                      <a:schemeClr val="tx1"/>
                    </a:solidFill>
                  </a:rPr>
                  <a:t>Choice 2: $100 next week or $110 in two weeks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4">
            <a:extLst>
              <a:ext uri="{FF2B5EF4-FFF2-40B4-BE49-F238E27FC236}">
                <a16:creationId xmlns:a16="http://schemas.microsoft.com/office/drawing/2014/main" id="{1CD53852-9934-4AD5-CD2C-0C55BCE6E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$100 next week or $110 in two weeks</a:t>
            </a:r>
          </a:p>
        </p:txBody>
      </p:sp>
    </p:spTree>
    <p:extLst>
      <p:ext uri="{BB962C8B-B14F-4D97-AF65-F5344CB8AC3E}">
        <p14:creationId xmlns:p14="http://schemas.microsoft.com/office/powerpoint/2010/main" val="677804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/>
              </p:cNvSpPr>
              <p:nvPr>
                <p:ph type="body" idx="12"/>
              </p:nvPr>
            </p:nvSpPr>
            <p:spPr/>
            <p:txBody>
              <a:bodyPr/>
              <a:lstStyle/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AU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$1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$1</m:t>
                          </m:r>
                          <m:r>
                            <a:rPr lang="en-AU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AU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=0.95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AU" sz="28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10000"/>
                  </a:lnSpc>
                  <a:spcBef>
                    <a:spcPts val="0"/>
                  </a:spcBef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A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           =</m:t>
                      </m:r>
                      <m:r>
                        <a:rPr lang="en-A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95</m:t>
                      </m:r>
                    </m:oMath>
                  </m:oMathPara>
                </a14:m>
                <a:endParaRPr lang="en-A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9E87CF8-5346-3E41-8CD0-8C52638BF4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2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4">
            <a:extLst>
              <a:ext uri="{FF2B5EF4-FFF2-40B4-BE49-F238E27FC236}">
                <a16:creationId xmlns:a16="http://schemas.microsoft.com/office/drawing/2014/main" id="{02903026-EB31-DF8D-8CD5-8E3305417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854" y="589218"/>
            <a:ext cx="10326658" cy="467226"/>
          </a:xfrm>
        </p:spPr>
        <p:txBody>
          <a:bodyPr/>
          <a:lstStyle/>
          <a:p>
            <a:r>
              <a:rPr lang="en-AU" dirty="0">
                <a:solidFill>
                  <a:schemeClr val="tx1"/>
                </a:solidFill>
              </a:rPr>
              <a:t>$100 next week or $110 in two weeks</a:t>
            </a:r>
          </a:p>
        </p:txBody>
      </p:sp>
    </p:spTree>
    <p:extLst>
      <p:ext uri="{BB962C8B-B14F-4D97-AF65-F5344CB8AC3E}">
        <p14:creationId xmlns:p14="http://schemas.microsoft.com/office/powerpoint/2010/main" val="1649507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211">
      <a:dk1>
        <a:srgbClr val="000000"/>
      </a:dk1>
      <a:lt1>
        <a:srgbClr val="FFFFFF"/>
      </a:lt1>
      <a:dk2>
        <a:srgbClr val="323232"/>
      </a:dk2>
      <a:lt2>
        <a:srgbClr val="B2B2B2"/>
      </a:lt2>
      <a:accent1>
        <a:srgbClr val="0F4BEB"/>
      </a:accent1>
      <a:accent2>
        <a:srgbClr val="FF2305"/>
      </a:accent2>
      <a:accent3>
        <a:srgbClr val="000000"/>
      </a:accent3>
      <a:accent4>
        <a:srgbClr val="FAF528"/>
      </a:accent4>
      <a:accent5>
        <a:srgbClr val="09D369"/>
      </a:accent5>
      <a:accent6>
        <a:srgbClr val="FF9600"/>
      </a:accent6>
      <a:hlink>
        <a:srgbClr val="00B7E0"/>
      </a:hlink>
      <a:folHlink>
        <a:srgbClr val="00B7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1 UTS Powerpoint template_16x9_C" id="{EA956CE0-7F49-FD41-9C98-C395F5454CD1}" vid="{8DF70025-42FC-C04B-AAEE-317C2426C9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14900</TotalTime>
  <Words>719</Words>
  <Application>Microsoft Macintosh PowerPoint</Application>
  <PresentationFormat>Widescreen</PresentationFormat>
  <Paragraphs>132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Cambria Math</vt:lpstr>
      <vt:lpstr>Helvetica</vt:lpstr>
      <vt:lpstr>Office Theme</vt:lpstr>
      <vt:lpstr>PowerPoint Presentation</vt:lpstr>
      <vt:lpstr>$100 today or $110 next week</vt:lpstr>
      <vt:lpstr>$100 today or $110 next week</vt:lpstr>
      <vt:lpstr>$100 today or $110 next week</vt:lpstr>
      <vt:lpstr>$100 today or $110 next week</vt:lpstr>
      <vt:lpstr>$100 today or $110 next week</vt:lpstr>
      <vt:lpstr>$100 today or $110 next week</vt:lpstr>
      <vt:lpstr>$100 next week or $110 in two weeks</vt:lpstr>
      <vt:lpstr>$100 next week or $110 in two weeks</vt:lpstr>
      <vt:lpstr>$100 next week or $110 in two weeks</vt:lpstr>
      <vt:lpstr>$100 next week or $110 in two weeks</vt:lpstr>
      <vt:lpstr>$100 next week or $110 in two weeks</vt:lpstr>
      <vt:lpstr>$100 next week or $110 in two weeks</vt:lpstr>
      <vt:lpstr>$100 next week or $110 in two weeks</vt:lpstr>
      <vt:lpstr>How much for a one-year delay?</vt:lpstr>
      <vt:lpstr>How much for a one-year delay?</vt:lpstr>
      <vt:lpstr>How much for a one-year delay?</vt:lpstr>
      <vt:lpstr>How much for a one-year delay?</vt:lpstr>
      <vt:lpstr>How much for a one-year delay?</vt:lpstr>
      <vt:lpstr>How much for a one-year delay?</vt:lpstr>
      <vt:lpstr>How much for a one-year delay?</vt:lpstr>
      <vt:lpstr>How much for a one-year delay?</vt:lpstr>
      <vt:lpstr>How much for a one-year delay?</vt:lpstr>
      <vt:lpstr>$10 in five days or $20 in 10 days?</vt:lpstr>
      <vt:lpstr>$10 in five days or $20 in 10 days?</vt:lpstr>
      <vt:lpstr>$10 in five days or $20 in 10 days?</vt:lpstr>
      <vt:lpstr>$10 in five days or $20 in 10 days?</vt:lpstr>
      <vt:lpstr>$10 in five days or $20 in 10 days?</vt:lpstr>
      <vt:lpstr>$10 in five days or $20 in 10 days?</vt:lpstr>
      <vt:lpstr>$10 in five days or $20 in 10 days?</vt:lpstr>
      <vt:lpstr>$10 in five days or $20 in 10 days?</vt:lpstr>
      <vt:lpstr>$10 in five days or $20 in 10 days?</vt:lpstr>
      <vt:lpstr>$10 in five days or $20 in 10 days?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Behavioural Economics 23005</dc:title>
  <dc:creator>Jason Collins</dc:creator>
  <cp:lastModifiedBy>Jason Collins</cp:lastModifiedBy>
  <cp:revision>64</cp:revision>
  <dcterms:created xsi:type="dcterms:W3CDTF">2022-02-14T06:08:26Z</dcterms:created>
  <dcterms:modified xsi:type="dcterms:W3CDTF">2024-08-21T05:41:48Z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a4f0713-8a76-46fc-9033-3e1b6c45971d_Enabled">
    <vt:lpwstr>true</vt:lpwstr>
  </property>
  <property fmtid="{D5CDD505-2E9C-101B-9397-08002B2CF9AE}" pid="3" name="MSIP_Label_ba4f0713-8a76-46fc-9033-3e1b6c45971d_SetDate">
    <vt:lpwstr>2021-06-10T03:39:58Z</vt:lpwstr>
  </property>
  <property fmtid="{D5CDD505-2E9C-101B-9397-08002B2CF9AE}" pid="4" name="MSIP_Label_ba4f0713-8a76-46fc-9033-3e1b6c45971d_Method">
    <vt:lpwstr>Privileged</vt:lpwstr>
  </property>
  <property fmtid="{D5CDD505-2E9C-101B-9397-08002B2CF9AE}" pid="5" name="MSIP_Label_ba4f0713-8a76-46fc-9033-3e1b6c45971d_Name">
    <vt:lpwstr>UTS-Public</vt:lpwstr>
  </property>
  <property fmtid="{D5CDD505-2E9C-101B-9397-08002B2CF9AE}" pid="6" name="MSIP_Label_ba4f0713-8a76-46fc-9033-3e1b6c45971d_SiteId">
    <vt:lpwstr>e8911c26-cf9f-4a9c-878e-527807be8791</vt:lpwstr>
  </property>
  <property fmtid="{D5CDD505-2E9C-101B-9397-08002B2CF9AE}" pid="7" name="MSIP_Label_ba4f0713-8a76-46fc-9033-3e1b6c45971d_ActionId">
    <vt:lpwstr>6ab3b3b8-caa6-4a18-863c-f302df8f3726</vt:lpwstr>
  </property>
  <property fmtid="{D5CDD505-2E9C-101B-9397-08002B2CF9AE}" pid="8" name="MSIP_Label_ba4f0713-8a76-46fc-9033-3e1b6c45971d_ContentBits">
    <vt:lpwstr>0</vt:lpwstr>
  </property>
</Properties>
</file>