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77" r:id="rId2"/>
    <p:sldId id="384" r:id="rId3"/>
    <p:sldId id="379" r:id="rId4"/>
    <p:sldId id="381" r:id="rId5"/>
    <p:sldId id="380" r:id="rId6"/>
    <p:sldId id="382" r:id="rId7"/>
    <p:sldId id="383" r:id="rId8"/>
    <p:sldId id="345" r:id="rId9"/>
    <p:sldId id="385" r:id="rId10"/>
    <p:sldId id="386" r:id="rId11"/>
    <p:sldId id="387" r:id="rId12"/>
    <p:sldId id="388" r:id="rId13"/>
    <p:sldId id="38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lena Woo" initials="HW" lastIdx="1" clrIdx="0">
    <p:extLst>
      <p:ext uri="{19B8F6BF-5375-455C-9EA6-DF929625EA0E}">
        <p15:presenceInfo xmlns:p15="http://schemas.microsoft.com/office/powerpoint/2012/main" userId="S::helena.woo@uts.edu.au::84ffa4a4-9cb2-4822-a498-72962478cfa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2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9"/>
    <p:restoredTop sz="96327"/>
  </p:normalViewPr>
  <p:slideViewPr>
    <p:cSldViewPr snapToGrid="0" snapToObjects="1">
      <p:cViewPr varScale="1">
        <p:scale>
          <a:sx n="124" d="100"/>
          <a:sy n="124" d="100"/>
        </p:scale>
        <p:origin x="192" y="168"/>
      </p:cViewPr>
      <p:guideLst/>
    </p:cSldViewPr>
  </p:slideViewPr>
  <p:outlineViewPr>
    <p:cViewPr>
      <p:scale>
        <a:sx n="33" d="100"/>
        <a:sy n="33" d="100"/>
      </p:scale>
      <p:origin x="0" y="-1360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111" d="100"/>
          <a:sy n="111" d="100"/>
        </p:scale>
        <p:origin x="228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227BE0-8D26-2C46-B592-87513771FDEF}" type="datetimeFigureOut">
              <a:rPr lang="en-US" smtClean="0"/>
              <a:t>3/17/23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364B19-607B-B942-B14B-DB932692D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148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ayout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854" y="589218"/>
            <a:ext cx="10326658" cy="467226"/>
          </a:xfrm>
        </p:spPr>
        <p:txBody>
          <a:bodyPr anchor="b"/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627854" y="1388298"/>
            <a:ext cx="10957594" cy="408140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Arial" panose="020B0604020202020204" pitchFamily="34" charset="0"/>
              <a:buNone/>
              <a:defRPr lang="en-AU" sz="18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Pelignis</a:t>
            </a:r>
            <a:endParaRPr lang="en-AU" dirty="0"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6400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C259A-862A-C714-8B37-4C741E0015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54404A-6330-1D79-193F-67117B5C9C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EA5DF-5671-B96A-34B9-F29612996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76AAF-4C5E-E547-8420-8ED8389F8055}" type="datetimeFigureOut">
              <a:rPr lang="en-AU" smtClean="0"/>
              <a:t>17/3/2023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3DA8B-42A5-B989-6F4C-19A3AC2D5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9936F-8CF8-4D5D-85A8-22C2D218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8949E-BB66-2742-87B9-7A31AE9D54A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526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71063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8E1AB-6A0A-AC44-83B9-9FAC961E3C28}" type="datetimeFigureOut">
              <a:rPr lang="en-US" smtClean="0"/>
              <a:t>3/17/23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71063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1FA37-3D95-DD4F-A79E-5508DFB6D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8758E506-6248-D58E-EA86-8A56C2A86BE8}"/>
              </a:ext>
            </a:extLst>
          </p:cNvPr>
          <p:cNvSpPr txBox="1"/>
          <p:nvPr/>
        </p:nvSpPr>
        <p:spPr>
          <a:xfrm>
            <a:off x="749696" y="953856"/>
            <a:ext cx="63702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800" dirty="0"/>
              <a:t>Exponential discounting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D8F90F-A8DA-E166-40D9-DA72817DF913}"/>
              </a:ext>
            </a:extLst>
          </p:cNvPr>
          <p:cNvSpPr txBox="1"/>
          <p:nvPr/>
        </p:nvSpPr>
        <p:spPr>
          <a:xfrm>
            <a:off x="749694" y="2431183"/>
            <a:ext cx="425238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AU" dirty="0"/>
          </a:p>
          <a:p>
            <a:r>
              <a:rPr lang="en-AU" sz="2400" dirty="0"/>
              <a:t>Notes on Behavioural Economics</a:t>
            </a:r>
          </a:p>
          <a:p>
            <a:endParaRPr lang="en-AU" sz="2400" dirty="0"/>
          </a:p>
          <a:p>
            <a:r>
              <a:rPr lang="en-AU" sz="2400" dirty="0"/>
              <a:t>Jason Collins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E05B01-79FD-0AA0-D92E-CBE692983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6555" y="1754966"/>
            <a:ext cx="5103034" cy="5103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832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85CD352-CC89-36F4-6C61-E25B077E88F2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627854" y="1388298"/>
            <a:ext cx="10957594" cy="4081404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ts val="188"/>
              </a:spcBef>
              <a:buClr>
                <a:srgbClr val="0000FF"/>
              </a:buClr>
              <a:tabLst>
                <a:tab pos="269293" algn="l"/>
              </a:tabLst>
            </a:pPr>
            <a:r>
              <a:rPr lang="en-AU" sz="4800" dirty="0">
                <a:cs typeface="Palatino Linotype"/>
              </a:rPr>
              <a:t>Time-consistency</a:t>
            </a:r>
          </a:p>
          <a:p>
            <a:pPr lvl="1"/>
            <a:r>
              <a:rPr lang="en-AU" sz="3600" b="0" i="0" dirty="0">
                <a:solidFill>
                  <a:srgbClr val="000000"/>
                </a:solidFill>
                <a:effectLst/>
              </a:rPr>
              <a:t>Would you like $100 today or $110 next week?</a:t>
            </a:r>
          </a:p>
          <a:p>
            <a:pPr lvl="1"/>
            <a:endParaRPr lang="en-AU" sz="3600" b="0" i="0" dirty="0">
              <a:solidFill>
                <a:srgbClr val="000000"/>
              </a:solidFill>
              <a:effectLst/>
            </a:endParaRPr>
          </a:p>
          <a:p>
            <a:pPr lvl="1"/>
            <a:r>
              <a:rPr lang="en-AU" sz="3600" b="0" i="0" dirty="0">
                <a:solidFill>
                  <a:srgbClr val="000000"/>
                </a:solidFill>
                <a:effectLst/>
              </a:rPr>
              <a:t>Would you like $100 next week or $110 in two weeks?</a:t>
            </a:r>
          </a:p>
        </p:txBody>
      </p:sp>
    </p:spTree>
    <p:extLst>
      <p:ext uri="{BB962C8B-B14F-4D97-AF65-F5344CB8AC3E}">
        <p14:creationId xmlns:p14="http://schemas.microsoft.com/office/powerpoint/2010/main" val="133323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4">
                <a:extLst>
                  <a:ext uri="{FF2B5EF4-FFF2-40B4-BE49-F238E27FC236}">
                    <a16:creationId xmlns:a16="http://schemas.microsoft.com/office/drawing/2014/main" id="{185CD352-CC89-36F4-6C61-E25B077E88F2}"/>
                  </a:ext>
                </a:extLst>
              </p:cNvPr>
              <p:cNvSpPr>
                <a:spLocks noGrp="1"/>
              </p:cNvSpPr>
              <p:nvPr>
                <p:ph type="body" idx="12"/>
              </p:nvPr>
            </p:nvSpPr>
            <p:spPr>
              <a:xfrm>
                <a:off x="627854" y="1388298"/>
                <a:ext cx="10957594" cy="4081404"/>
              </a:xfrm>
            </p:spPr>
            <p:txBody>
              <a:bodyPr/>
              <a:lstStyle/>
              <a:p>
                <a:pPr>
                  <a:lnSpc>
                    <a:spcPct val="110000"/>
                  </a:lnSpc>
                  <a:spcBef>
                    <a:spcPts val="188"/>
                  </a:spcBef>
                  <a:buClr>
                    <a:srgbClr val="0000FF"/>
                  </a:buClr>
                  <a:tabLst>
                    <a:tab pos="269293" algn="l"/>
                  </a:tabLst>
                </a:pPr>
                <a:r>
                  <a:rPr lang="en-AU" sz="4800" dirty="0">
                    <a:cs typeface="Palatino Linotype"/>
                  </a:rPr>
                  <a:t>Consumption independence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3600" b="0" i="1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3600" b="0" i="1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AU" sz="3600" b="0" i="1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3600" b="0" i="1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AU" sz="3600" b="0" i="1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AU" sz="3600" b="0" i="1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AU" sz="36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36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AU" sz="36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AU" sz="3600" b="0" i="1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​</m:t>
                      </m:r>
                      <m:r>
                        <a:rPr lang="en-AU" sz="3600" b="0" i="1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AU" sz="36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36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AU" sz="36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AU" sz="3600" b="0" i="1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​</m:t>
                      </m:r>
                      <m:r>
                        <a:rPr lang="en-AU" sz="3600" b="0" i="1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AU" sz="36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36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AU" sz="36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br>
                  <a:rPr lang="en-AU" sz="3600" dirty="0"/>
                </a:br>
                <a:endParaRPr lang="en-AU" sz="3800" b="0" i="0" dirty="0">
                  <a:solidFill>
                    <a:srgbClr val="000000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6" name="Text Placeholder 4">
                <a:extLst>
                  <a:ext uri="{FF2B5EF4-FFF2-40B4-BE49-F238E27FC236}">
                    <a16:creationId xmlns:a16="http://schemas.microsoft.com/office/drawing/2014/main" id="{185CD352-CC89-36F4-6C61-E25B077E88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2"/>
              </p:nvPr>
            </p:nvSpPr>
            <p:spPr>
              <a:xfrm>
                <a:off x="627854" y="1388298"/>
                <a:ext cx="10957594" cy="4081404"/>
              </a:xfrm>
              <a:blipFill>
                <a:blip r:embed="rId2"/>
                <a:stretch>
                  <a:fillRect l="-2546" t="-310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892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4">
                <a:extLst>
                  <a:ext uri="{FF2B5EF4-FFF2-40B4-BE49-F238E27FC236}">
                    <a16:creationId xmlns:a16="http://schemas.microsoft.com/office/drawing/2014/main" id="{185CD352-CC89-36F4-6C61-E25B077E88F2}"/>
                  </a:ext>
                </a:extLst>
              </p:cNvPr>
              <p:cNvSpPr>
                <a:spLocks noGrp="1"/>
              </p:cNvSpPr>
              <p:nvPr>
                <p:ph type="body" idx="12"/>
              </p:nvPr>
            </p:nvSpPr>
            <p:spPr>
              <a:xfrm>
                <a:off x="627854" y="1388298"/>
                <a:ext cx="10957594" cy="4081404"/>
              </a:xfrm>
            </p:spPr>
            <p:txBody>
              <a:bodyPr/>
              <a:lstStyle/>
              <a:p>
                <a:pPr>
                  <a:lnSpc>
                    <a:spcPct val="110000"/>
                  </a:lnSpc>
                  <a:spcBef>
                    <a:spcPts val="188"/>
                  </a:spcBef>
                  <a:buClr>
                    <a:srgbClr val="0000FF"/>
                  </a:buClr>
                  <a:tabLst>
                    <a:tab pos="269293" algn="l"/>
                  </a:tabLst>
                </a:pPr>
                <a:r>
                  <a:rPr lang="en-AU" sz="4800" dirty="0">
                    <a:cs typeface="Palatino Linotype"/>
                  </a:rPr>
                  <a:t>Stationary preferences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600" b="0" i="1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3600" b="0" i="1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AU" sz="3600" b="0" i="1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AU" sz="3600" b="0" i="1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AU" sz="36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36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AU" sz="36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AU" sz="36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AU" sz="36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AU" sz="3600" b="0" i="1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​</m:t>
                      </m:r>
                    </m:oMath>
                  </m:oMathPara>
                </a14:m>
                <a:br>
                  <a:rPr lang="en-AU" sz="3600" dirty="0"/>
                </a:br>
                <a:endParaRPr lang="en-AU" sz="3800" b="0" i="0" dirty="0">
                  <a:solidFill>
                    <a:srgbClr val="000000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6" name="Text Placeholder 4">
                <a:extLst>
                  <a:ext uri="{FF2B5EF4-FFF2-40B4-BE49-F238E27FC236}">
                    <a16:creationId xmlns:a16="http://schemas.microsoft.com/office/drawing/2014/main" id="{185CD352-CC89-36F4-6C61-E25B077E88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2"/>
              </p:nvPr>
            </p:nvSpPr>
            <p:spPr>
              <a:xfrm>
                <a:off x="627854" y="1388298"/>
                <a:ext cx="10957594" cy="4081404"/>
              </a:xfrm>
              <a:blipFill>
                <a:blip r:embed="rId2"/>
                <a:stretch>
                  <a:fillRect l="-2546" t="-310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2310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85CD352-CC89-36F4-6C61-E25B077E88F2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627854" y="1388298"/>
            <a:ext cx="10957594" cy="4081404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ts val="188"/>
              </a:spcBef>
              <a:buClr>
                <a:srgbClr val="0000FF"/>
              </a:buClr>
              <a:tabLst>
                <a:tab pos="269293" algn="l"/>
              </a:tabLst>
            </a:pPr>
            <a:r>
              <a:rPr lang="en-AU" sz="4800" dirty="0">
                <a:cs typeface="Palatino Linotype"/>
              </a:rPr>
              <a:t>Assumptions</a:t>
            </a:r>
            <a:endParaRPr lang="en-AU" sz="3600" i="1" dirty="0">
              <a:solidFill>
                <a:schemeClr val="tx1"/>
              </a:solidFill>
            </a:endParaRPr>
          </a:p>
          <a:p>
            <a:pPr marL="1028700" lvl="1" indent="-57150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AU" sz="3600" dirty="0">
                <a:solidFill>
                  <a:schemeClr val="tx1"/>
                </a:solidFill>
                <a:cs typeface="Arial"/>
              </a:rPr>
              <a:t>Time−consistency</a:t>
            </a:r>
          </a:p>
          <a:p>
            <a:pPr marL="1028700" lvl="1" indent="-57150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AU" sz="3600" dirty="0">
                <a:solidFill>
                  <a:schemeClr val="tx1"/>
                </a:solidFill>
                <a:cs typeface="Arial"/>
              </a:rPr>
              <a:t>Consumption independence</a:t>
            </a:r>
          </a:p>
          <a:p>
            <a:pPr marL="1028700" lvl="1" indent="-57150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AU" sz="3600" dirty="0">
                <a:solidFill>
                  <a:schemeClr val="tx1"/>
                </a:solidFill>
                <a:cs typeface="Arial"/>
              </a:rPr>
              <a:t>Stationary preferences</a:t>
            </a:r>
          </a:p>
          <a:p>
            <a:pPr marL="1028700" lvl="1" indent="-57150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AU" sz="3600" spc="-10" dirty="0">
                <a:solidFill>
                  <a:schemeClr val="tx1"/>
                </a:solidFill>
                <a:cs typeface="Arial"/>
              </a:rPr>
              <a:t>Utility</a:t>
            </a:r>
            <a:r>
              <a:rPr lang="en-AU" sz="3600" spc="10" dirty="0">
                <a:solidFill>
                  <a:schemeClr val="tx1"/>
                </a:solidFill>
                <a:cs typeface="Arial"/>
              </a:rPr>
              <a:t> </a:t>
            </a:r>
            <a:r>
              <a:rPr lang="en-AU" sz="3600" spc="-10" dirty="0">
                <a:solidFill>
                  <a:schemeClr val="tx1"/>
                </a:solidFill>
                <a:cs typeface="Arial"/>
              </a:rPr>
              <a:t>Independence</a:t>
            </a:r>
            <a:endParaRPr lang="en-AU" sz="36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784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4">
                <a:extLst>
                  <a:ext uri="{FF2B5EF4-FFF2-40B4-BE49-F238E27FC236}">
                    <a16:creationId xmlns:a16="http://schemas.microsoft.com/office/drawing/2014/main" id="{185CD352-CC89-36F4-6C61-E25B077E88F2}"/>
                  </a:ext>
                </a:extLst>
              </p:cNvPr>
              <p:cNvSpPr>
                <a:spLocks noGrp="1"/>
              </p:cNvSpPr>
              <p:nvPr>
                <p:ph type="body" idx="12"/>
              </p:nvPr>
            </p:nvSpPr>
            <p:spPr>
              <a:xfrm>
                <a:off x="627854" y="1388298"/>
                <a:ext cx="10957594" cy="4081404"/>
              </a:xfrm>
            </p:spPr>
            <p:txBody>
              <a:bodyPr/>
              <a:lstStyle/>
              <a:p>
                <a:pPr>
                  <a:lnSpc>
                    <a:spcPct val="110000"/>
                  </a:lnSpc>
                  <a:spcBef>
                    <a:spcPts val="188"/>
                  </a:spcBef>
                  <a:buClr>
                    <a:srgbClr val="0000FF"/>
                  </a:buClr>
                  <a:tabLst>
                    <a:tab pos="269293" algn="l"/>
                  </a:tabLst>
                </a:pPr>
                <a:r>
                  <a:rPr lang="en-AU" sz="4800" dirty="0">
                    <a:cs typeface="Palatino Linotype"/>
                  </a:rPr>
                  <a:t>Discount factor</a:t>
                </a:r>
                <a:r>
                  <a:rPr lang="en-AU" sz="4800" dirty="0"/>
                  <a:t>:</a:t>
                </a:r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4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AU" sz="4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 Placeholder 4">
                <a:extLst>
                  <a:ext uri="{FF2B5EF4-FFF2-40B4-BE49-F238E27FC236}">
                    <a16:creationId xmlns:a16="http://schemas.microsoft.com/office/drawing/2014/main" id="{185CD352-CC89-36F4-6C61-E25B077E88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2"/>
              </p:nvPr>
            </p:nvSpPr>
            <p:spPr>
              <a:xfrm>
                <a:off x="627854" y="1388298"/>
                <a:ext cx="10957594" cy="4081404"/>
              </a:xfrm>
              <a:blipFill>
                <a:blip r:embed="rId2"/>
                <a:stretch>
                  <a:fillRect l="-2546" t="-310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6410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4">
                <a:extLst>
                  <a:ext uri="{FF2B5EF4-FFF2-40B4-BE49-F238E27FC236}">
                    <a16:creationId xmlns:a16="http://schemas.microsoft.com/office/drawing/2014/main" id="{185CD352-CC89-36F4-6C61-E25B077E88F2}"/>
                  </a:ext>
                </a:extLst>
              </p:cNvPr>
              <p:cNvSpPr>
                <a:spLocks noGrp="1"/>
              </p:cNvSpPr>
              <p:nvPr>
                <p:ph type="body" idx="12"/>
              </p:nvPr>
            </p:nvSpPr>
            <p:spPr>
              <a:xfrm>
                <a:off x="627854" y="1388298"/>
                <a:ext cx="10957594" cy="4081404"/>
              </a:xfrm>
            </p:spPr>
            <p:txBody>
              <a:bodyPr/>
              <a:lstStyle/>
              <a:p>
                <a:pPr>
                  <a:lnSpc>
                    <a:spcPct val="110000"/>
                  </a:lnSpc>
                  <a:spcBef>
                    <a:spcPts val="188"/>
                  </a:spcBef>
                  <a:buClr>
                    <a:srgbClr val="0000FF"/>
                  </a:buClr>
                  <a:tabLst>
                    <a:tab pos="269293" algn="l"/>
                  </a:tabLst>
                </a:pPr>
                <a:r>
                  <a:rPr lang="en-AU" sz="4800" dirty="0">
                    <a:cs typeface="Palatino Linotype"/>
                  </a:rPr>
                  <a:t>Discount factor</a:t>
                </a:r>
                <a:r>
                  <a:rPr lang="en-AU" sz="4800" dirty="0"/>
                  <a:t>:</a:t>
                </a:r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4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AU" sz="4800" i="1" dirty="0">
                  <a:solidFill>
                    <a:schemeClr val="tx1"/>
                  </a:solidFill>
                </a:endParaRPr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0≤</m:t>
                      </m:r>
                      <m:r>
                        <a:rPr lang="en-AU" sz="4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AU" sz="4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AU" sz="4800" i="1" dirty="0">
                  <a:solidFill>
                    <a:schemeClr val="tx1"/>
                  </a:solidFill>
                </a:endParaRPr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endParaRPr lang="en-AU" sz="4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 Placeholder 4">
                <a:extLst>
                  <a:ext uri="{FF2B5EF4-FFF2-40B4-BE49-F238E27FC236}">
                    <a16:creationId xmlns:a16="http://schemas.microsoft.com/office/drawing/2014/main" id="{185CD352-CC89-36F4-6C61-E25B077E88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2"/>
              </p:nvPr>
            </p:nvSpPr>
            <p:spPr>
              <a:xfrm>
                <a:off x="627854" y="1388298"/>
                <a:ext cx="10957594" cy="4081404"/>
              </a:xfrm>
              <a:blipFill>
                <a:blip r:embed="rId2"/>
                <a:stretch>
                  <a:fillRect l="-2546" t="-310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6218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4">
                <a:extLst>
                  <a:ext uri="{FF2B5EF4-FFF2-40B4-BE49-F238E27FC236}">
                    <a16:creationId xmlns:a16="http://schemas.microsoft.com/office/drawing/2014/main" id="{185CD352-CC89-36F4-6C61-E25B077E88F2}"/>
                  </a:ext>
                </a:extLst>
              </p:cNvPr>
              <p:cNvSpPr>
                <a:spLocks noGrp="1"/>
              </p:cNvSpPr>
              <p:nvPr>
                <p:ph type="body" idx="12"/>
              </p:nvPr>
            </p:nvSpPr>
            <p:spPr>
              <a:xfrm>
                <a:off x="627854" y="1388298"/>
                <a:ext cx="10957594" cy="4081404"/>
              </a:xfrm>
            </p:spPr>
            <p:txBody>
              <a:bodyPr/>
              <a:lstStyle/>
              <a:p>
                <a:pPr>
                  <a:lnSpc>
                    <a:spcPct val="110000"/>
                  </a:lnSpc>
                  <a:spcBef>
                    <a:spcPts val="188"/>
                  </a:spcBef>
                  <a:buClr>
                    <a:srgbClr val="0000FF"/>
                  </a:buClr>
                  <a:tabLst>
                    <a:tab pos="269293" algn="l"/>
                  </a:tabLst>
                </a:pPr>
                <a:r>
                  <a:rPr lang="en-AU" sz="4800" dirty="0">
                    <a:cs typeface="Palatino Linotype"/>
                  </a:rPr>
                  <a:t>Discount rate</a:t>
                </a:r>
                <a:r>
                  <a:rPr lang="en-AU" sz="4800" dirty="0"/>
                  <a:t>:</a:t>
                </a:r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AU" sz="4800" i="1" dirty="0">
                  <a:solidFill>
                    <a:schemeClr val="tx1"/>
                  </a:solidFill>
                </a:endParaRPr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endParaRPr lang="en-AU" sz="4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 Placeholder 4">
                <a:extLst>
                  <a:ext uri="{FF2B5EF4-FFF2-40B4-BE49-F238E27FC236}">
                    <a16:creationId xmlns:a16="http://schemas.microsoft.com/office/drawing/2014/main" id="{185CD352-CC89-36F4-6C61-E25B077E88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2"/>
              </p:nvPr>
            </p:nvSpPr>
            <p:spPr>
              <a:xfrm>
                <a:off x="627854" y="1388298"/>
                <a:ext cx="10957594" cy="4081404"/>
              </a:xfrm>
              <a:blipFill>
                <a:blip r:embed="rId2"/>
                <a:stretch>
                  <a:fillRect l="-2546" t="-310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7068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4">
                <a:extLst>
                  <a:ext uri="{FF2B5EF4-FFF2-40B4-BE49-F238E27FC236}">
                    <a16:creationId xmlns:a16="http://schemas.microsoft.com/office/drawing/2014/main" id="{185CD352-CC89-36F4-6C61-E25B077E88F2}"/>
                  </a:ext>
                </a:extLst>
              </p:cNvPr>
              <p:cNvSpPr>
                <a:spLocks noGrp="1"/>
              </p:cNvSpPr>
              <p:nvPr>
                <p:ph type="body" idx="12"/>
              </p:nvPr>
            </p:nvSpPr>
            <p:spPr>
              <a:xfrm>
                <a:off x="627854" y="1388298"/>
                <a:ext cx="10957594" cy="4081404"/>
              </a:xfrm>
            </p:spPr>
            <p:txBody>
              <a:bodyPr/>
              <a:lstStyle/>
              <a:p>
                <a:pPr>
                  <a:lnSpc>
                    <a:spcPct val="110000"/>
                  </a:lnSpc>
                  <a:spcBef>
                    <a:spcPts val="188"/>
                  </a:spcBef>
                  <a:buClr>
                    <a:srgbClr val="0000FF"/>
                  </a:buClr>
                  <a:tabLst>
                    <a:tab pos="269293" algn="l"/>
                  </a:tabLst>
                </a:pPr>
                <a:r>
                  <a:rPr lang="en-AU" sz="4800" dirty="0">
                    <a:cs typeface="Palatino Linotype"/>
                  </a:rPr>
                  <a:t>Discount rate</a:t>
                </a:r>
                <a:r>
                  <a:rPr lang="en-AU" sz="4800" dirty="0"/>
                  <a:t>:</a:t>
                </a:r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AU" sz="4800" i="1" dirty="0">
                  <a:solidFill>
                    <a:schemeClr val="tx1"/>
                  </a:solidFill>
                </a:endParaRPr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4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AU" sz="4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r>
                            <a:rPr lang="en-AU" sz="4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en-AU" sz="4800" i="1" dirty="0">
                  <a:solidFill>
                    <a:schemeClr val="tx1"/>
                  </a:solidFill>
                </a:endParaRPr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endParaRPr lang="en-AU" sz="4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 Placeholder 4">
                <a:extLst>
                  <a:ext uri="{FF2B5EF4-FFF2-40B4-BE49-F238E27FC236}">
                    <a16:creationId xmlns:a16="http://schemas.microsoft.com/office/drawing/2014/main" id="{185CD352-CC89-36F4-6C61-E25B077E88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2"/>
              </p:nvPr>
            </p:nvSpPr>
            <p:spPr>
              <a:xfrm>
                <a:off x="627854" y="1388298"/>
                <a:ext cx="10957594" cy="4081404"/>
              </a:xfrm>
              <a:blipFill>
                <a:blip r:embed="rId2"/>
                <a:stretch>
                  <a:fillRect l="-2546" t="-310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1318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 Placeholder 28">
                <a:extLst>
                  <a:ext uri="{FF2B5EF4-FFF2-40B4-BE49-F238E27FC236}">
                    <a16:creationId xmlns:a16="http://schemas.microsoft.com/office/drawing/2014/main" id="{0F669A2B-6622-804D-A19C-7046007AAB61}"/>
                  </a:ext>
                </a:extLst>
              </p:cNvPr>
              <p:cNvSpPr>
                <a:spLocks noGrp="1"/>
              </p:cNvSpPr>
              <p:nvPr>
                <p:ph type="body" idx="12"/>
              </p:nvPr>
            </p:nvSpPr>
            <p:spPr/>
            <p:txBody>
              <a:bodyPr/>
              <a:lstStyle/>
              <a:p>
                <a:pPr lvl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AU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AU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AU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AU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AU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AU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AU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AU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AU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AU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AU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AU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en-AU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AU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AU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AU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AU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AU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en-AU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AU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AU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AU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AU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AU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sSup>
                        <m:sSupPr>
                          <m:ctrlPr>
                            <a:rPr lang="en-AU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en-AU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AU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AU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AU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AU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AU" sz="32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=</m:t>
                      </m:r>
                      <m:nary>
                        <m:naryPr>
                          <m:chr m:val="∑"/>
                          <m:ctrlPr>
                            <a:rPr lang="en-AU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AU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AU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AU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AU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AU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sSup>
                            <m:sSupPr>
                              <m:ctrlPr>
                                <a:rPr lang="en-AU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p>
                              <m:r>
                                <a:rPr lang="en-AU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AU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AU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AU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AU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AU" sz="3200" dirty="0">
                  <a:solidFill>
                    <a:schemeClr val="tx1"/>
                  </a:solidFill>
                </a:endParaRPr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endParaRPr lang="en-AU" sz="3200" dirty="0">
                  <a:solidFill>
                    <a:schemeClr val="tx1"/>
                  </a:solidFill>
                </a:endParaRPr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AU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AU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AU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AU" sz="32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9" name="Text Placeholder 28">
                <a:extLst>
                  <a:ext uri="{FF2B5EF4-FFF2-40B4-BE49-F238E27FC236}">
                    <a16:creationId xmlns:a16="http://schemas.microsoft.com/office/drawing/2014/main" id="{0F669A2B-6622-804D-A19C-7046007AAB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2"/>
              </p:nvPr>
            </p:nvSpPr>
            <p:spPr>
              <a:blipFill>
                <a:blip r:embed="rId2"/>
                <a:stretch>
                  <a:fillRect l="-463" t="-17702" b="-1552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4809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 Placeholder 28">
                <a:extLst>
                  <a:ext uri="{FF2B5EF4-FFF2-40B4-BE49-F238E27FC236}">
                    <a16:creationId xmlns:a16="http://schemas.microsoft.com/office/drawing/2014/main" id="{0F669A2B-6622-804D-A19C-7046007AAB61}"/>
                  </a:ext>
                </a:extLst>
              </p:cNvPr>
              <p:cNvSpPr>
                <a:spLocks noGrp="1"/>
              </p:cNvSpPr>
              <p:nvPr>
                <p:ph type="body" idx="12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10000"/>
                  </a:lnSpc>
                  <a:spcBef>
                    <a:spcPts val="188"/>
                  </a:spcBef>
                  <a:spcAft>
                    <a:spcPts val="1500"/>
                  </a:spcAft>
                  <a:buClr>
                    <a:srgbClr val="0000FF"/>
                  </a:buClr>
                  <a:buSzTx/>
                  <a:buFont typeface="Arial" panose="020B0604020202020204" pitchFamily="34" charset="0"/>
                  <a:buNone/>
                  <a:tabLst>
                    <a:tab pos="269293" algn="l"/>
                  </a:tabLst>
                  <a:defRPr/>
                </a:pPr>
                <a:r>
                  <a:rPr kumimoji="0" lang="en-AU" sz="4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Palatino Linotype"/>
                  </a:rPr>
                  <a:t>Discount progression</a:t>
                </a:r>
                <a:r>
                  <a:rPr kumimoji="0" lang="en-AU" sz="4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:</a:t>
                </a:r>
                <a:endParaRPr lang="en-AU" sz="4800" dirty="0"/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AU" sz="4800" dirty="0">
                    <a:solidFill>
                      <a:schemeClr val="tx1"/>
                    </a:solidFill>
                  </a:rPr>
                  <a:t>1, </a:t>
                </a:r>
                <a14:m>
                  <m:oMath xmlns:m="http://schemas.openxmlformats.org/officeDocument/2006/math">
                    <m:r>
                      <a:rPr lang="el-GR" sz="4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l-GR" sz="4800" dirty="0">
                    <a:solidFill>
                      <a:schemeClr val="tx1"/>
                    </a:solidFill>
                  </a:rPr>
                  <a:t>,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sz="4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sz="4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AU" sz="4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l-GR" sz="48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sz="4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sz="4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AU" sz="4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l-GR" sz="48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sz="4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sz="4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AU" sz="4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AU" sz="4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AU" sz="4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Text Placeholder 28">
                <a:extLst>
                  <a:ext uri="{FF2B5EF4-FFF2-40B4-BE49-F238E27FC236}">
                    <a16:creationId xmlns:a16="http://schemas.microsoft.com/office/drawing/2014/main" id="{0F669A2B-6622-804D-A19C-7046007AAB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2"/>
              </p:nvPr>
            </p:nvSpPr>
            <p:spPr>
              <a:blipFill>
                <a:blip r:embed="rId2"/>
                <a:stretch>
                  <a:fillRect l="-2546" t="-310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1157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1FFF36C-83F7-7A53-E575-66D193A623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0"/>
            <a:ext cx="96012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8661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85CD352-CC89-36F4-6C61-E25B077E88F2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627854" y="1388298"/>
            <a:ext cx="10957594" cy="4081404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ts val="188"/>
              </a:spcBef>
              <a:buClr>
                <a:srgbClr val="0000FF"/>
              </a:buClr>
              <a:tabLst>
                <a:tab pos="269293" algn="l"/>
              </a:tabLst>
            </a:pPr>
            <a:r>
              <a:rPr lang="en-AU" sz="4800" dirty="0">
                <a:cs typeface="Palatino Linotype"/>
              </a:rPr>
              <a:t>Assumptions</a:t>
            </a:r>
            <a:endParaRPr lang="en-AU" sz="3600" i="1" dirty="0">
              <a:solidFill>
                <a:schemeClr val="tx1"/>
              </a:solidFill>
            </a:endParaRPr>
          </a:p>
          <a:p>
            <a:pPr marL="1028700" lvl="1" indent="-57150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AU" sz="3600" dirty="0">
                <a:solidFill>
                  <a:schemeClr val="tx1"/>
                </a:solidFill>
                <a:cs typeface="Arial"/>
              </a:rPr>
              <a:t>Time−consistency</a:t>
            </a:r>
          </a:p>
          <a:p>
            <a:pPr marL="1028700" lvl="1" indent="-57150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AU" sz="3600" dirty="0">
                <a:solidFill>
                  <a:schemeClr val="tx1"/>
                </a:solidFill>
                <a:cs typeface="Arial"/>
              </a:rPr>
              <a:t>Consumption independence</a:t>
            </a:r>
          </a:p>
          <a:p>
            <a:pPr marL="1028700" lvl="1" indent="-57150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AU" sz="3600" dirty="0">
                <a:solidFill>
                  <a:schemeClr val="tx1"/>
                </a:solidFill>
                <a:cs typeface="Arial"/>
              </a:rPr>
              <a:t>Stationary preferences</a:t>
            </a:r>
          </a:p>
          <a:p>
            <a:pPr marL="1028700" lvl="1" indent="-57150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AU" sz="3600" spc="-10" dirty="0">
                <a:solidFill>
                  <a:schemeClr val="tx1"/>
                </a:solidFill>
                <a:cs typeface="Arial"/>
              </a:rPr>
              <a:t>Utility</a:t>
            </a:r>
            <a:r>
              <a:rPr lang="en-AU" sz="3600" spc="10" dirty="0">
                <a:solidFill>
                  <a:schemeClr val="tx1"/>
                </a:solidFill>
                <a:cs typeface="Arial"/>
              </a:rPr>
              <a:t> </a:t>
            </a:r>
            <a:r>
              <a:rPr lang="en-AU" sz="3600" spc="-10" dirty="0">
                <a:solidFill>
                  <a:schemeClr val="tx1"/>
                </a:solidFill>
                <a:cs typeface="Arial"/>
              </a:rPr>
              <a:t>Independence</a:t>
            </a:r>
            <a:endParaRPr lang="en-AU" sz="36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420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211">
      <a:dk1>
        <a:srgbClr val="000000"/>
      </a:dk1>
      <a:lt1>
        <a:srgbClr val="FFFFFF"/>
      </a:lt1>
      <a:dk2>
        <a:srgbClr val="323232"/>
      </a:dk2>
      <a:lt2>
        <a:srgbClr val="B2B2B2"/>
      </a:lt2>
      <a:accent1>
        <a:srgbClr val="0F4BEB"/>
      </a:accent1>
      <a:accent2>
        <a:srgbClr val="FF2305"/>
      </a:accent2>
      <a:accent3>
        <a:srgbClr val="000000"/>
      </a:accent3>
      <a:accent4>
        <a:srgbClr val="FAF528"/>
      </a:accent4>
      <a:accent5>
        <a:srgbClr val="09D369"/>
      </a:accent5>
      <a:accent6>
        <a:srgbClr val="FF9600"/>
      </a:accent6>
      <a:hlink>
        <a:srgbClr val="00B7E0"/>
      </a:hlink>
      <a:folHlink>
        <a:srgbClr val="00B7E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1 UTS Powerpoint template_16x9_C" id="{EA956CE0-7F49-FD41-9C98-C395F5454CD1}" vid="{8DF70025-42FC-C04B-AAEE-317C2426C9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11562</TotalTime>
  <Words>136</Words>
  <Application>Microsoft Macintosh PowerPoint</Application>
  <PresentationFormat>Widescreen</PresentationFormat>
  <Paragraphs>39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Cambria Math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Behavioural Economics 23005</dc:title>
  <dc:creator>Jason Collins</dc:creator>
  <cp:lastModifiedBy>Jason Collins</cp:lastModifiedBy>
  <cp:revision>54</cp:revision>
  <dcterms:created xsi:type="dcterms:W3CDTF">2022-02-14T06:08:26Z</dcterms:created>
  <dcterms:modified xsi:type="dcterms:W3CDTF">2023-03-17T03:03:45Z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a4f0713-8a76-46fc-9033-3e1b6c45971d_Enabled">
    <vt:lpwstr>true</vt:lpwstr>
  </property>
  <property fmtid="{D5CDD505-2E9C-101B-9397-08002B2CF9AE}" pid="3" name="MSIP_Label_ba4f0713-8a76-46fc-9033-3e1b6c45971d_SetDate">
    <vt:lpwstr>2021-06-10T03:39:58Z</vt:lpwstr>
  </property>
  <property fmtid="{D5CDD505-2E9C-101B-9397-08002B2CF9AE}" pid="4" name="MSIP_Label_ba4f0713-8a76-46fc-9033-3e1b6c45971d_Method">
    <vt:lpwstr>Privileged</vt:lpwstr>
  </property>
  <property fmtid="{D5CDD505-2E9C-101B-9397-08002B2CF9AE}" pid="5" name="MSIP_Label_ba4f0713-8a76-46fc-9033-3e1b6c45971d_Name">
    <vt:lpwstr>UTS-Public</vt:lpwstr>
  </property>
  <property fmtid="{D5CDD505-2E9C-101B-9397-08002B2CF9AE}" pid="6" name="MSIP_Label_ba4f0713-8a76-46fc-9033-3e1b6c45971d_SiteId">
    <vt:lpwstr>e8911c26-cf9f-4a9c-878e-527807be8791</vt:lpwstr>
  </property>
  <property fmtid="{D5CDD505-2E9C-101B-9397-08002B2CF9AE}" pid="7" name="MSIP_Label_ba4f0713-8a76-46fc-9033-3e1b6c45971d_ActionId">
    <vt:lpwstr>6ab3b3b8-caa6-4a18-863c-f302df8f3726</vt:lpwstr>
  </property>
  <property fmtid="{D5CDD505-2E9C-101B-9397-08002B2CF9AE}" pid="8" name="MSIP_Label_ba4f0713-8a76-46fc-9033-3e1b6c45971d_ContentBits">
    <vt:lpwstr>0</vt:lpwstr>
  </property>
</Properties>
</file>