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77" r:id="rId2"/>
    <p:sldId id="319" r:id="rId3"/>
    <p:sldId id="387" r:id="rId4"/>
    <p:sldId id="391" r:id="rId5"/>
    <p:sldId id="379" r:id="rId6"/>
    <p:sldId id="393" r:id="rId7"/>
    <p:sldId id="411" r:id="rId8"/>
    <p:sldId id="388" r:id="rId9"/>
    <p:sldId id="389" r:id="rId10"/>
    <p:sldId id="323" r:id="rId11"/>
    <p:sldId id="407" r:id="rId12"/>
    <p:sldId id="396" r:id="rId13"/>
    <p:sldId id="397" r:id="rId14"/>
    <p:sldId id="324" r:id="rId15"/>
    <p:sldId id="408" r:id="rId16"/>
    <p:sldId id="398" r:id="rId17"/>
    <p:sldId id="400" r:id="rId18"/>
    <p:sldId id="399" r:id="rId19"/>
    <p:sldId id="374" r:id="rId20"/>
    <p:sldId id="401" r:id="rId21"/>
    <p:sldId id="376" r:id="rId22"/>
    <p:sldId id="409" r:id="rId23"/>
    <p:sldId id="402" r:id="rId24"/>
    <p:sldId id="404" r:id="rId25"/>
    <p:sldId id="377" r:id="rId26"/>
    <p:sldId id="410" r:id="rId27"/>
    <p:sldId id="403" r:id="rId28"/>
    <p:sldId id="405" r:id="rId29"/>
    <p:sldId id="406" r:id="rId30"/>
    <p:sldId id="3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4"/>
    <p:restoredTop sz="96327"/>
  </p:normalViewPr>
  <p:slideViewPr>
    <p:cSldViewPr snapToGrid="0" snapToObjects="1">
      <p:cViewPr varScale="1">
        <p:scale>
          <a:sx n="51" d="100"/>
          <a:sy n="51" d="100"/>
        </p:scale>
        <p:origin x="200" y="1760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dPt>
            <c:idx val="5"/>
            <c:invertIfNegative val="0"/>
            <c:bubble3D val="0"/>
            <c:spPr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331-D141-926C-9349117A1243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4-7A47-BB5E-990CB65FAA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2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98-AC41-88EA-A9F4CD7AA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128015632"/>
        <c:axId val="14428816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$100 </c:v>
                </c:pt>
              </c:strCache>
            </c:strRef>
          </c:tx>
          <c:spPr>
            <a:ln w="2540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90.25</c:v>
                </c:pt>
                <c:pt idx="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34-E84E-9D5B-BEFBA5D40F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$110 </c:v>
                </c:pt>
              </c:strCache>
            </c:strRef>
          </c:tx>
          <c:spPr>
            <a:ln w="2540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94.311249999999987</c:v>
                </c:pt>
                <c:pt idx="1">
                  <c:v>99.274999999999991</c:v>
                </c:pt>
                <c:pt idx="2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34-E84E-9D5B-BEFBA5D40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015632"/>
        <c:axId val="1442881696"/>
      </c:lineChart>
      <c:catAx>
        <c:axId val="212801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881696"/>
        <c:crosses val="autoZero"/>
        <c:auto val="0"/>
        <c:lblAlgn val="ctr"/>
        <c:lblOffset val="100"/>
        <c:noMultiLvlLbl val="0"/>
      </c:catAx>
      <c:valAx>
        <c:axId val="1442881696"/>
        <c:scaling>
          <c:orientation val="minMax"/>
          <c:max val="11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015632"/>
        <c:crosses val="autoZero"/>
        <c:crossBetween val="midCat"/>
      </c:valAx>
      <c:spPr>
        <a:noFill/>
        <a:ln w="1905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331-D141-926C-9349117A1243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4-7A47-BB5E-990CB65FAA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1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98-AC41-88EA-A9F4CD7AA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128015632"/>
        <c:axId val="14428816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$4 </c:v>
                </c:pt>
              </c:strCache>
            </c:strRef>
          </c:tx>
          <c:spPr>
            <a:ln w="2540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4.428675000000001</c:v>
                </c:pt>
                <c:pt idx="1">
                  <c:v>4.9207500000000008</c:v>
                </c:pt>
                <c:pt idx="2">
                  <c:v>5.4675000000000011</c:v>
                </c:pt>
                <c:pt idx="3">
                  <c:v>6.0750000000000002</c:v>
                </c:pt>
                <c:pt idx="4">
                  <c:v>6.75</c:v>
                </c:pt>
                <c:pt idx="5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34-E84E-9D5B-BEFBA5D40F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$7 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5.230176601500002</c:v>
                </c:pt>
                <c:pt idx="1">
                  <c:v>5.8113073350000022</c:v>
                </c:pt>
                <c:pt idx="2">
                  <c:v>6.4570081500000027</c:v>
                </c:pt>
                <c:pt idx="3">
                  <c:v>7.174453500000002</c:v>
                </c:pt>
                <c:pt idx="4">
                  <c:v>7.9716150000000026</c:v>
                </c:pt>
                <c:pt idx="5">
                  <c:v>8.8573500000000021</c:v>
                </c:pt>
                <c:pt idx="6">
                  <c:v>9.8415000000000017</c:v>
                </c:pt>
                <c:pt idx="7">
                  <c:v>10.935000000000002</c:v>
                </c:pt>
                <c:pt idx="8">
                  <c:v>12.15</c:v>
                </c:pt>
                <c:pt idx="9">
                  <c:v>13.5</c:v>
                </c:pt>
                <c:pt idx="1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34-E84E-9D5B-BEFBA5D40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015632"/>
        <c:axId val="1442881696"/>
      </c:lineChart>
      <c:catAx>
        <c:axId val="212801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881696"/>
        <c:crosses val="autoZero"/>
        <c:auto val="0"/>
        <c:lblAlgn val="ctr"/>
        <c:lblOffset val="100"/>
        <c:noMultiLvlLbl val="0"/>
      </c:catAx>
      <c:valAx>
        <c:axId val="1442881696"/>
        <c:scaling>
          <c:orientation val="minMax"/>
          <c:max val="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015632"/>
        <c:crosses val="autoZero"/>
        <c:crossBetween val="midCat"/>
      </c:valAx>
      <c:spPr>
        <a:noFill/>
        <a:ln w="1905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21/3/2023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42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47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Present bias examples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05B01-79FD-0AA0-D92E-CBE69298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87CF8-5346-3E41-8CD0-8C52638BF4B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AU" sz="2800" dirty="0">
                <a:solidFill>
                  <a:schemeClr val="tx1"/>
                </a:solidFill>
              </a:rPr>
              <a:t>$100 today or $110 next week?</a:t>
            </a:r>
          </a:p>
        </p:txBody>
      </p:sp>
    </p:spTree>
    <p:extLst>
      <p:ext uri="{BB962C8B-B14F-4D97-AF65-F5344CB8AC3E}">
        <p14:creationId xmlns:p14="http://schemas.microsoft.com/office/powerpoint/2010/main" val="301056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$100 today or $110 next week?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0,$100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$100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=100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96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$100 today or $110 next week?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1,$110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𝛽𝛿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=</m:t>
                      </m:r>
                      <m:r>
                        <a:rPr lang="el-GR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𝛽𝛿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$110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=0.95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0.95 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=99.275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98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$100 today or $110 next week?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=100&gt;99.275=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,$110</m:t>
                          </m:r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25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87CF8-5346-3E41-8CD0-8C52638BF4B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AU" sz="2800" dirty="0">
                <a:solidFill>
                  <a:schemeClr val="tx1"/>
                </a:solidFill>
              </a:rPr>
              <a:t>$100 next week or $110 in two weeks?</a:t>
            </a:r>
          </a:p>
        </p:txBody>
      </p:sp>
    </p:spTree>
    <p:extLst>
      <p:ext uri="{BB962C8B-B14F-4D97-AF65-F5344CB8AC3E}">
        <p14:creationId xmlns:p14="http://schemas.microsoft.com/office/powerpoint/2010/main" val="235829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$100 next week or $110 in two weeks?</a:t>
                </a:r>
              </a:p>
              <a:p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𝛽𝛿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=</m:t>
                      </m:r>
                      <m:r>
                        <a:rPr lang="el-GR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l-GR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0.95 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0.95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90.25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79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$100 next week or $110 in two weeks?</a:t>
                </a:r>
              </a:p>
              <a:p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𝛽𝛿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𝛽𝛿</m:t>
                          </m:r>
                        </m:e>
                        <m:sup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0.95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=94.32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53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$100 next week or $110 in two weeks?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=90.25&lt;94.32=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,$110</m:t>
                          </m:r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01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=100&gt;99.275=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,$110</m:t>
                          </m:r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1,$100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=90.25&lt;94.32=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,$110</m:t>
                          </m:r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47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C84228-968A-F04C-E178-20753217A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260097"/>
              </p:ext>
            </p:extLst>
          </p:nvPr>
        </p:nvGraphicFramePr>
        <p:xfrm>
          <a:off x="2032001" y="719666"/>
          <a:ext cx="586629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CCF300-0F6E-730A-3AD3-2D9D46488A99}"/>
                  </a:ext>
                </a:extLst>
              </p:cNvPr>
              <p:cNvSpPr txBox="1"/>
              <p:nvPr/>
            </p:nvSpPr>
            <p:spPr>
              <a:xfrm>
                <a:off x="1550844" y="3059667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CCF300-0F6E-730A-3AD3-2D9D46488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44" y="3059667"/>
                <a:ext cx="48115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982E5B-32BC-655A-0798-1AACE5AD2654}"/>
                  </a:ext>
                </a:extLst>
              </p:cNvPr>
              <p:cNvSpPr txBox="1"/>
              <p:nvPr/>
            </p:nvSpPr>
            <p:spPr>
              <a:xfrm>
                <a:off x="4872385" y="6045569"/>
                <a:ext cx="345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982E5B-32BC-655A-0798-1AACE5AD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385" y="6045569"/>
                <a:ext cx="345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23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87CF8-5346-3E41-8CD0-8C52638BF4B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r>
              <a:rPr lang="en-AU" sz="2800" dirty="0">
                <a:solidFill>
                  <a:schemeClr val="tx1"/>
                </a:solidFill>
              </a:rPr>
              <a:t>$100 today or $110 next week?</a:t>
            </a:r>
          </a:p>
          <a:p>
            <a:pPr>
              <a:lnSpc>
                <a:spcPct val="110000"/>
              </a:lnSpc>
            </a:pPr>
            <a:endParaRPr lang="en-AU" sz="2800" dirty="0"/>
          </a:p>
          <a:p>
            <a:pPr lvl="1">
              <a:lnSpc>
                <a:spcPct val="110000"/>
              </a:lnSpc>
            </a:pPr>
            <a:r>
              <a:rPr lang="en-AU" sz="2800" dirty="0">
                <a:solidFill>
                  <a:schemeClr val="tx1"/>
                </a:solidFill>
              </a:rPr>
              <a:t>$100 next week or $110 in two weeks? </a:t>
            </a:r>
          </a:p>
          <a:p>
            <a:pPr>
              <a:lnSpc>
                <a:spcPct val="110000"/>
              </a:lnSpc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281971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numCol="1"/>
              <a:lstStyle/>
              <a:p>
                <a:pPr lvl="1"/>
                <a:r>
                  <a:rPr lang="en-AU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Present biased agent</a:t>
                </a:r>
              </a:p>
              <a:p>
                <a:pPr lvl="1"/>
                <a:endParaRPr lang="en-AU" sz="2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AU" sz="28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24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805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87CF8-5346-3E41-8CD0-8C52638BF4B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AU" sz="2800" dirty="0">
                <a:solidFill>
                  <a:schemeClr val="tx1"/>
                </a:solidFill>
              </a:rPr>
              <a:t>$10 in five days (</a:t>
            </a:r>
            <a:r>
              <a:rPr lang="en-AU" sz="2800" i="1" dirty="0">
                <a:solidFill>
                  <a:schemeClr val="tx1"/>
                </a:solidFill>
              </a:rPr>
              <a:t>t</a:t>
            </a:r>
            <a:r>
              <a:rPr lang="en-AU" sz="2800" dirty="0">
                <a:solidFill>
                  <a:schemeClr val="tx1"/>
                </a:solidFill>
              </a:rPr>
              <a:t> = 5) or $20 in 10 days (</a:t>
            </a:r>
            <a:r>
              <a:rPr lang="en-AU" sz="2800" i="1" dirty="0">
                <a:solidFill>
                  <a:schemeClr val="tx1"/>
                </a:solidFill>
              </a:rPr>
              <a:t>t</a:t>
            </a:r>
            <a:r>
              <a:rPr lang="en-AU" sz="2800" dirty="0">
                <a:solidFill>
                  <a:schemeClr val="tx1"/>
                </a:solidFill>
              </a:rPr>
              <a:t> = 10)?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AU" sz="2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5782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$10 in five days (</a:t>
                </a:r>
                <a:r>
                  <a:rPr lang="en-AU" sz="2800" i="1" dirty="0">
                    <a:solidFill>
                      <a:schemeClr val="tx1"/>
                    </a:solidFill>
                  </a:rPr>
                  <a:t>t</a:t>
                </a:r>
                <a:r>
                  <a:rPr lang="en-AU" sz="2800" dirty="0">
                    <a:solidFill>
                      <a:schemeClr val="tx1"/>
                    </a:solidFill>
                  </a:rPr>
                  <a:t> = 5) or $20 in 10 days (</a:t>
                </a:r>
                <a:r>
                  <a:rPr lang="en-AU" sz="2800" i="1" dirty="0">
                    <a:solidFill>
                      <a:schemeClr val="tx1"/>
                    </a:solidFill>
                  </a:rPr>
                  <a:t>t</a:t>
                </a:r>
                <a:r>
                  <a:rPr lang="en-AU" sz="2800" dirty="0">
                    <a:solidFill>
                      <a:schemeClr val="tx1"/>
                    </a:solidFill>
                  </a:rPr>
                  <a:t> = 10)?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0.75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=4.43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107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$10 in five days (</a:t>
                </a:r>
                <a:r>
                  <a:rPr lang="en-AU" sz="2800" i="1" dirty="0">
                    <a:solidFill>
                      <a:schemeClr val="tx1"/>
                    </a:solidFill>
                  </a:rPr>
                  <a:t>t</a:t>
                </a:r>
                <a:r>
                  <a:rPr lang="en-AU" sz="2800" dirty="0">
                    <a:solidFill>
                      <a:schemeClr val="tx1"/>
                    </a:solidFill>
                  </a:rPr>
                  <a:t> = 5) or $20 in 10 days (</a:t>
                </a:r>
                <a:r>
                  <a:rPr lang="en-AU" sz="2800" i="1" dirty="0">
                    <a:solidFill>
                      <a:schemeClr val="tx1"/>
                    </a:solidFill>
                  </a:rPr>
                  <a:t>t</a:t>
                </a:r>
                <a:r>
                  <a:rPr lang="en-AU" sz="2800" dirty="0">
                    <a:solidFill>
                      <a:schemeClr val="tx1"/>
                    </a:solidFill>
                  </a:rPr>
                  <a:t> = 10)?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10, 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m:rPr>
                              <m:sty m:val="p"/>
                            </m:rPr>
                            <a:rPr lang="el-GR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=0.75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=5.23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629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$10 in five days (</a:t>
                </a:r>
                <a:r>
                  <a:rPr lang="en-AU" sz="2800" i="1" dirty="0">
                    <a:solidFill>
                      <a:schemeClr val="tx1"/>
                    </a:solidFill>
                  </a:rPr>
                  <a:t>t</a:t>
                </a:r>
                <a:r>
                  <a:rPr lang="en-AU" sz="2800" dirty="0">
                    <a:solidFill>
                      <a:schemeClr val="tx1"/>
                    </a:solidFill>
                  </a:rPr>
                  <a:t> = 5) or $20 in 10 days (</a:t>
                </a:r>
                <a:r>
                  <a:rPr lang="en-AU" sz="2800" i="1" dirty="0">
                    <a:solidFill>
                      <a:schemeClr val="tx1"/>
                    </a:solidFill>
                  </a:rPr>
                  <a:t>t</a:t>
                </a:r>
                <a:r>
                  <a:rPr lang="en-AU" sz="2800" dirty="0">
                    <a:solidFill>
                      <a:schemeClr val="tx1"/>
                    </a:solidFill>
                  </a:rPr>
                  <a:t> = 10)?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 $10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=4.43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5.23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10, 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07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87CF8-5346-3E41-8CD0-8C52638BF4B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1"/>
            <a:r>
              <a:rPr lang="en-AU" sz="2800" dirty="0">
                <a:solidFill>
                  <a:schemeClr val="tx1"/>
                </a:solidFill>
              </a:rPr>
              <a:t>Five days pass and the agent is now asked if they would like to change their mind.</a:t>
            </a:r>
          </a:p>
        </p:txBody>
      </p:sp>
    </p:spTree>
    <p:extLst>
      <p:ext uri="{BB962C8B-B14F-4D97-AF65-F5344CB8AC3E}">
        <p14:creationId xmlns:p14="http://schemas.microsoft.com/office/powerpoint/2010/main" val="2632464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/>
                <a:r>
                  <a:rPr lang="en-AU" sz="2800" dirty="0">
                    <a:solidFill>
                      <a:schemeClr val="tx1"/>
                    </a:solidFill>
                  </a:rPr>
                  <a:t>Five days pass and the agent is now asked if they would like to change their mind.</a:t>
                </a:r>
              </a:p>
              <a:p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24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321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/>
                <a:r>
                  <a:rPr lang="en-AU" sz="2800" dirty="0">
                    <a:solidFill>
                      <a:schemeClr val="tx1"/>
                    </a:solidFill>
                  </a:rPr>
                  <a:t>Five days pass and the agent is now asked if they would like to change their mind.</a:t>
                </a:r>
              </a:p>
              <a:p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10, 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m:rPr>
                              <m:sty m:val="p"/>
                            </m:rPr>
                            <a:rPr lang="el-GR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=0.75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=8.86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24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499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/>
                <a:r>
                  <a:rPr lang="en-AU" sz="2800" dirty="0">
                    <a:solidFill>
                      <a:schemeClr val="tx1"/>
                    </a:solidFill>
                  </a:rPr>
                  <a:t>Five days pass and the agent is now asked if they would like to change their mind.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 $10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10&gt;8.86=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10, 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24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459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 $10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=4.43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5.23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10, 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28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 $10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10&gt;8.86=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10, 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numCol="1"/>
              <a:lstStyle/>
              <a:p>
                <a:pPr lvl="1"/>
                <a:r>
                  <a:rPr lang="en-AU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Exponential discounter</a:t>
                </a:r>
              </a:p>
              <a:p>
                <a:pPr lvl="1"/>
                <a:endParaRPr lang="en-AU" sz="28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24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340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C84228-968A-F04C-E178-20753217A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45352"/>
              </p:ext>
            </p:extLst>
          </p:nvPr>
        </p:nvGraphicFramePr>
        <p:xfrm>
          <a:off x="2032001" y="719666"/>
          <a:ext cx="586629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CCF300-0F6E-730A-3AD3-2D9D46488A99}"/>
                  </a:ext>
                </a:extLst>
              </p:cNvPr>
              <p:cNvSpPr txBox="1"/>
              <p:nvPr/>
            </p:nvSpPr>
            <p:spPr>
              <a:xfrm>
                <a:off x="1550844" y="3059667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CCF300-0F6E-730A-3AD3-2D9D46488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44" y="3059667"/>
                <a:ext cx="48115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982E5B-32BC-655A-0798-1AACE5AD2654}"/>
                  </a:ext>
                </a:extLst>
              </p:cNvPr>
              <p:cNvSpPr txBox="1"/>
              <p:nvPr/>
            </p:nvSpPr>
            <p:spPr>
              <a:xfrm>
                <a:off x="4872385" y="6045569"/>
                <a:ext cx="345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982E5B-32BC-655A-0798-1AACE5AD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385" y="6045569"/>
                <a:ext cx="345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62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87CF8-5346-3E41-8CD0-8C52638BF4B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AU" sz="2800" dirty="0">
                <a:solidFill>
                  <a:schemeClr val="tx1"/>
                </a:solidFill>
              </a:rPr>
              <a:t>$100 today or $110 next week?</a:t>
            </a:r>
          </a:p>
        </p:txBody>
      </p:sp>
    </p:spTree>
    <p:extLst>
      <p:ext uri="{BB962C8B-B14F-4D97-AF65-F5344CB8AC3E}">
        <p14:creationId xmlns:p14="http://schemas.microsoft.com/office/powerpoint/2010/main" val="344901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$100 today or $110 next week?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$100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=100&lt;104.5&lt;</m:t>
                      </m:r>
                      <m:sSub>
                        <m:sSubPr>
                          <m:ctrl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1,$110</m:t>
                          </m:r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41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87CF8-5346-3E41-8CD0-8C52638BF4B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AU" sz="2800" dirty="0">
                <a:solidFill>
                  <a:schemeClr val="tx1"/>
                </a:solidFill>
              </a:rPr>
              <a:t>$100 next week or $110 in two weeks?</a:t>
            </a:r>
          </a:p>
        </p:txBody>
      </p:sp>
    </p:spTree>
    <p:extLst>
      <p:ext uri="{BB962C8B-B14F-4D97-AF65-F5344CB8AC3E}">
        <p14:creationId xmlns:p14="http://schemas.microsoft.com/office/powerpoint/2010/main" val="402799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87CF8-5346-3E41-8CD0-8C52638BF4B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AU" sz="2800" dirty="0">
                <a:solidFill>
                  <a:schemeClr val="tx1"/>
                </a:solidFill>
              </a:rPr>
              <a:t>$100 next week or $110 in two weeks?</a:t>
            </a:r>
          </a:p>
        </p:txBody>
      </p:sp>
    </p:spTree>
    <p:extLst>
      <p:ext uri="{BB962C8B-B14F-4D97-AF65-F5344CB8AC3E}">
        <p14:creationId xmlns:p14="http://schemas.microsoft.com/office/powerpoint/2010/main" val="374520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$100 next week or $110 in two weeks? 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=95&lt;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99.275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2,$110</m:t>
                          </m:r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39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numCol="1"/>
              <a:lstStyle/>
              <a:p>
                <a:pPr lvl="1"/>
                <a:r>
                  <a:rPr lang="en-AU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Present biased agent</a:t>
                </a:r>
              </a:p>
              <a:p>
                <a:pPr lvl="1"/>
                <a:endParaRPr lang="en-AU" sz="2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AU" sz="28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24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69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14229</TotalTime>
  <Words>577</Words>
  <Application>Microsoft Macintosh PowerPoint</Application>
  <PresentationFormat>Widescreen</PresentationFormat>
  <Paragraphs>104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62</cp:revision>
  <dcterms:created xsi:type="dcterms:W3CDTF">2022-02-14T06:08:26Z</dcterms:created>
  <dcterms:modified xsi:type="dcterms:W3CDTF">2023-03-21T04:52:03Z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