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77" r:id="rId2"/>
    <p:sldId id="362" r:id="rId3"/>
    <p:sldId id="343" r:id="rId4"/>
    <p:sldId id="363" r:id="rId5"/>
    <p:sldId id="359" r:id="rId6"/>
    <p:sldId id="360" r:id="rId7"/>
    <p:sldId id="361" r:id="rId8"/>
    <p:sldId id="364" r:id="rId9"/>
    <p:sldId id="389" r:id="rId10"/>
    <p:sldId id="3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36"/>
    <p:restoredTop sz="96327"/>
  </p:normalViewPr>
  <p:slideViewPr>
    <p:cSldViewPr snapToGrid="0" snapToObjects="1">
      <p:cViewPr varScale="1">
        <p:scale>
          <a:sx n="156" d="100"/>
          <a:sy n="156" d="100"/>
        </p:scale>
        <p:origin x="184" y="200"/>
      </p:cViewPr>
      <p:guideLst/>
    </p:cSldViewPr>
  </p:slideViewPr>
  <p:outlineViewPr>
    <p:cViewPr>
      <p:scale>
        <a:sx n="33" d="100"/>
        <a:sy n="33" d="100"/>
      </p:scale>
      <p:origin x="0" y="-13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Quasi-hyperbolic2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0.67500000000000004</c:v>
                </c:pt>
                <c:pt idx="2">
                  <c:v>0.60750000000000004</c:v>
                </c:pt>
                <c:pt idx="3">
                  <c:v>0.54675000000000007</c:v>
                </c:pt>
                <c:pt idx="4">
                  <c:v>0.4920750000000001</c:v>
                </c:pt>
                <c:pt idx="5">
                  <c:v>0.44286750000000014</c:v>
                </c:pt>
                <c:pt idx="6">
                  <c:v>0.39858075000000015</c:v>
                </c:pt>
                <c:pt idx="7">
                  <c:v>0.3587226750000001</c:v>
                </c:pt>
                <c:pt idx="8">
                  <c:v>0.3228504075000001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34-E84E-9D5B-BEFBA5D40F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Exponential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</c:v>
                </c:pt>
                <c:pt idx="1">
                  <c:v>0.9</c:v>
                </c:pt>
                <c:pt idx="2">
                  <c:v>0.81</c:v>
                </c:pt>
                <c:pt idx="3">
                  <c:v>0.72900000000000009</c:v>
                </c:pt>
                <c:pt idx="4">
                  <c:v>0.65610000000000013</c:v>
                </c:pt>
                <c:pt idx="5">
                  <c:v>0.59049000000000018</c:v>
                </c:pt>
                <c:pt idx="6">
                  <c:v>0.53144100000000016</c:v>
                </c:pt>
                <c:pt idx="7">
                  <c:v>0.47829690000000014</c:v>
                </c:pt>
                <c:pt idx="8">
                  <c:v>0.43046721000000016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B534-E84E-9D5B-BEFBA5D40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8015632"/>
        <c:axId val="1442881696"/>
      </c:lineChart>
      <c:catAx>
        <c:axId val="212801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881696"/>
        <c:crosses val="autoZero"/>
        <c:auto val="0"/>
        <c:lblAlgn val="ctr"/>
        <c:lblOffset val="100"/>
        <c:tickLblSkip val="1"/>
        <c:noMultiLvlLbl val="0"/>
      </c:catAx>
      <c:valAx>
        <c:axId val="144288169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015632"/>
        <c:crosses val="autoZero"/>
        <c:crossBetween val="midCat"/>
      </c:valAx>
      <c:spPr>
        <a:noFill/>
        <a:ln w="1905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Quasi-hyperbolic2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0.5625</c:v>
                </c:pt>
                <c:pt idx="2">
                  <c:v>0.421875</c:v>
                </c:pt>
                <c:pt idx="3">
                  <c:v>0.31640625</c:v>
                </c:pt>
                <c:pt idx="4">
                  <c:v>0.2373046875</c:v>
                </c:pt>
                <c:pt idx="5">
                  <c:v>0.177978515625</c:v>
                </c:pt>
                <c:pt idx="6">
                  <c:v>0.13348388671875</c:v>
                </c:pt>
                <c:pt idx="7">
                  <c:v>0.1001129150390625</c:v>
                </c:pt>
                <c:pt idx="8">
                  <c:v>7.5084686279296875E-2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34-E84E-9D5B-BEFBA5D40F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Exponential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</c:v>
                </c:pt>
                <c:pt idx="1">
                  <c:v>0.75</c:v>
                </c:pt>
                <c:pt idx="2">
                  <c:v>0.5625</c:v>
                </c:pt>
                <c:pt idx="3">
                  <c:v>0.421875</c:v>
                </c:pt>
                <c:pt idx="4">
                  <c:v>0.31640625</c:v>
                </c:pt>
                <c:pt idx="5">
                  <c:v>0.2373046875</c:v>
                </c:pt>
                <c:pt idx="6">
                  <c:v>0.177978515625</c:v>
                </c:pt>
                <c:pt idx="7">
                  <c:v>0.13348388671875</c:v>
                </c:pt>
                <c:pt idx="8">
                  <c:v>0.1001129150390625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B534-E84E-9D5B-BEFBA5D40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8015632"/>
        <c:axId val="1442881696"/>
      </c:lineChart>
      <c:catAx>
        <c:axId val="212801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881696"/>
        <c:crosses val="autoZero"/>
        <c:auto val="0"/>
        <c:lblAlgn val="ctr"/>
        <c:lblOffset val="100"/>
        <c:tickLblSkip val="1"/>
        <c:noMultiLvlLbl val="0"/>
      </c:catAx>
      <c:valAx>
        <c:axId val="144288169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015632"/>
        <c:crosses val="autoZero"/>
        <c:crossBetween val="midCat"/>
      </c:valAx>
      <c:spPr>
        <a:noFill/>
        <a:ln w="1905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Quasi-hyperbolic2</c:v>
                </c:pt>
              </c:strCache>
            </c:strRef>
          </c:tx>
          <c:spPr>
            <a:ln w="28575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</c:v>
                </c:pt>
                <c:pt idx="1">
                  <c:v>0.45</c:v>
                </c:pt>
                <c:pt idx="2">
                  <c:v>0.40500000000000003</c:v>
                </c:pt>
                <c:pt idx="3">
                  <c:v>0.36450000000000005</c:v>
                </c:pt>
                <c:pt idx="4">
                  <c:v>0.32805000000000006</c:v>
                </c:pt>
                <c:pt idx="5">
                  <c:v>0.29524500000000009</c:v>
                </c:pt>
                <c:pt idx="6">
                  <c:v>0.26572050000000008</c:v>
                </c:pt>
                <c:pt idx="7">
                  <c:v>0.23914845000000007</c:v>
                </c:pt>
                <c:pt idx="8">
                  <c:v>0.21523360500000008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34-E84E-9D5B-BEFBA5D40F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Exponential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</c:v>
                </c:pt>
                <c:pt idx="1">
                  <c:v>0.75</c:v>
                </c:pt>
                <c:pt idx="2">
                  <c:v>0.5625</c:v>
                </c:pt>
                <c:pt idx="3">
                  <c:v>0.421875</c:v>
                </c:pt>
                <c:pt idx="4">
                  <c:v>0.31640625</c:v>
                </c:pt>
                <c:pt idx="5">
                  <c:v>0.2373046875</c:v>
                </c:pt>
                <c:pt idx="6">
                  <c:v>0.177978515625</c:v>
                </c:pt>
                <c:pt idx="7">
                  <c:v>0.13348388671875</c:v>
                </c:pt>
                <c:pt idx="8">
                  <c:v>0.1001129150390625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B534-E84E-9D5B-BEFBA5D40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28015632"/>
        <c:axId val="1442881696"/>
      </c:lineChart>
      <c:catAx>
        <c:axId val="212801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881696"/>
        <c:crosses val="autoZero"/>
        <c:auto val="0"/>
        <c:lblAlgn val="ctr"/>
        <c:lblOffset val="100"/>
        <c:tickLblSkip val="1"/>
        <c:noMultiLvlLbl val="0"/>
      </c:catAx>
      <c:valAx>
        <c:axId val="1442881696"/>
        <c:scaling>
          <c:orientation val="minMax"/>
          <c:max val="1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54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8015632"/>
        <c:crosses val="autoZero"/>
        <c:crossBetween val="midCat"/>
      </c:valAx>
      <c:spPr>
        <a:noFill/>
        <a:ln w="1905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3/17/23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17/3/2023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308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5" y="953856"/>
            <a:ext cx="72314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dirty="0"/>
              <a:t>Present bias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252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05B01-79FD-0AA0-D92E-CBE69298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555" y="1754966"/>
            <a:ext cx="5103034" cy="51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85CD352-CC89-36F4-6C61-E25B077E88F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4" y="1388298"/>
            <a:ext cx="10957594" cy="4081404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88"/>
              </a:spcBef>
              <a:buClr>
                <a:srgbClr val="0000FF"/>
              </a:buClr>
              <a:tabLst>
                <a:tab pos="269293" algn="l"/>
              </a:tabLst>
            </a:pPr>
            <a:r>
              <a:rPr lang="en-AU" sz="4800" dirty="0">
                <a:cs typeface="Palatino Linotype"/>
              </a:rPr>
              <a:t>Assumptions</a:t>
            </a:r>
            <a:endParaRPr lang="en-AU" sz="3600" i="1" dirty="0">
              <a:solidFill>
                <a:schemeClr val="tx1"/>
              </a:solidFill>
            </a:endParaRPr>
          </a:p>
          <a:p>
            <a:pPr marL="1028700" lvl="1" indent="-5715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3600" strike="sngStrike" dirty="0">
                <a:solidFill>
                  <a:schemeClr val="tx1"/>
                </a:solidFill>
                <a:cs typeface="Arial"/>
              </a:rPr>
              <a:t>Time−consistency</a:t>
            </a:r>
          </a:p>
          <a:p>
            <a:pPr marL="1028700" lvl="1" indent="-5715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tx1"/>
                </a:solidFill>
                <a:cs typeface="Arial"/>
              </a:rPr>
              <a:t>Consumption independence</a:t>
            </a:r>
          </a:p>
          <a:p>
            <a:pPr marL="1028700" lvl="1" indent="-5715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tx1"/>
                </a:solidFill>
                <a:cs typeface="Arial"/>
              </a:rPr>
              <a:t>Stationary preferences</a:t>
            </a:r>
          </a:p>
          <a:p>
            <a:pPr marL="1028700" lvl="1" indent="-5715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3600" spc="-10" dirty="0">
                <a:solidFill>
                  <a:schemeClr val="tx1"/>
                </a:solidFill>
                <a:cs typeface="Arial"/>
              </a:rPr>
              <a:t>Utility</a:t>
            </a:r>
            <a:r>
              <a:rPr lang="en-AU" sz="3600" spc="10" dirty="0">
                <a:solidFill>
                  <a:schemeClr val="tx1"/>
                </a:solidFill>
                <a:cs typeface="Arial"/>
              </a:rPr>
              <a:t> </a:t>
            </a:r>
            <a:r>
              <a:rPr lang="en-AU" sz="3600" spc="-10" dirty="0">
                <a:solidFill>
                  <a:schemeClr val="tx1"/>
                </a:solidFill>
                <a:cs typeface="Arial"/>
              </a:rPr>
              <a:t>Independence</a:t>
            </a:r>
            <a:endParaRPr lang="en-AU" sz="3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56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4">
                <a:extLst>
                  <a:ext uri="{FF2B5EF4-FFF2-40B4-BE49-F238E27FC236}">
                    <a16:creationId xmlns:a16="http://schemas.microsoft.com/office/drawing/2014/main" id="{729DE74E-745D-7437-8B1F-1D105156FC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7227" y="3189665"/>
                <a:ext cx="10957594" cy="11747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lang="en-AU" sz="180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l-GR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: Short term discount factor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l-GR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: Usual discount factor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4">
                <a:extLst>
                  <a:ext uri="{FF2B5EF4-FFF2-40B4-BE49-F238E27FC236}">
                    <a16:creationId xmlns:a16="http://schemas.microsoft.com/office/drawing/2014/main" id="{729DE74E-745D-7437-8B1F-1D105156F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27" y="3189665"/>
                <a:ext cx="10957594" cy="1174794"/>
              </a:xfrm>
              <a:prstGeom prst="rect">
                <a:avLst/>
              </a:prstGeom>
              <a:blipFill>
                <a:blip r:embed="rId2"/>
                <a:stretch>
                  <a:fillRect t="-4301" b="-655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C41354-5855-1085-E169-2CD8A9F10829}"/>
                  </a:ext>
                </a:extLst>
              </p:cNvPr>
              <p:cNvSpPr txBox="1"/>
              <p:nvPr/>
            </p:nvSpPr>
            <p:spPr>
              <a:xfrm>
                <a:off x="1287227" y="1662545"/>
                <a:ext cx="399660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4800" dirty="0"/>
                  <a:t>The </a:t>
                </a:r>
                <a14:m>
                  <m:oMath xmlns:m="http://schemas.openxmlformats.org/officeDocument/2006/math">
                    <m:r>
                      <a:rPr lang="en-AU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𝛽𝛿</m:t>
                    </m:r>
                  </m:oMath>
                </a14:m>
                <a:r>
                  <a:rPr lang="en-AU" sz="4800" dirty="0"/>
                  <a:t> model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C41354-5855-1085-E169-2CD8A9F10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27" y="1662545"/>
                <a:ext cx="3996607" cy="830997"/>
              </a:xfrm>
              <a:prstGeom prst="rect">
                <a:avLst/>
              </a:prstGeom>
              <a:blipFill>
                <a:blip r:embed="rId3"/>
                <a:stretch>
                  <a:fillRect l="-6962" t="-16667" r="-5696" b="-378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93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4">
                <a:extLst>
                  <a:ext uri="{FF2B5EF4-FFF2-40B4-BE49-F238E27FC236}">
                    <a16:creationId xmlns:a16="http://schemas.microsoft.com/office/drawing/2014/main" id="{729DE74E-745D-7437-8B1F-1D105156FC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7227" y="3189665"/>
                <a:ext cx="10957594" cy="11747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lang="en-AU" sz="180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𝛽𝛿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𝛽𝛿</m:t>
                          </m:r>
                        </m:e>
                        <m:sup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𝛽𝛿</m:t>
                          </m:r>
                        </m:e>
                        <m:sup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…+</m:t>
                      </m:r>
                      <m:sSup>
                        <m:sSup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𝛽𝛿</m:t>
                          </m:r>
                        </m:e>
                        <m:sup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=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nary>
                        <m:naryPr>
                          <m:chr m:val="∑"/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p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        0≤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3200" dirty="0"/>
              </a:p>
            </p:txBody>
          </p:sp>
        </mc:Choice>
        <mc:Fallback xmlns="">
          <p:sp>
            <p:nvSpPr>
              <p:cNvPr id="3" name="Text Placeholder 24">
                <a:extLst>
                  <a:ext uri="{FF2B5EF4-FFF2-40B4-BE49-F238E27FC236}">
                    <a16:creationId xmlns:a16="http://schemas.microsoft.com/office/drawing/2014/main" id="{729DE74E-745D-7437-8B1F-1D105156F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27" y="3189665"/>
                <a:ext cx="10957594" cy="1174794"/>
              </a:xfrm>
              <a:prstGeom prst="rect">
                <a:avLst/>
              </a:prstGeom>
              <a:blipFill>
                <a:blip r:embed="rId2"/>
                <a:stretch>
                  <a:fillRect t="-50538" b="-249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C41354-5855-1085-E169-2CD8A9F10829}"/>
                  </a:ext>
                </a:extLst>
              </p:cNvPr>
              <p:cNvSpPr txBox="1"/>
              <p:nvPr/>
            </p:nvSpPr>
            <p:spPr>
              <a:xfrm>
                <a:off x="1287227" y="1662545"/>
                <a:ext cx="399660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4800" dirty="0"/>
                  <a:t>The </a:t>
                </a:r>
                <a14:m>
                  <m:oMath xmlns:m="http://schemas.openxmlformats.org/officeDocument/2006/math">
                    <m:r>
                      <a:rPr lang="en-AU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𝛽𝛿</m:t>
                    </m:r>
                  </m:oMath>
                </a14:m>
                <a:r>
                  <a:rPr lang="en-AU" sz="4800" dirty="0"/>
                  <a:t> model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C41354-5855-1085-E169-2CD8A9F10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27" y="1662545"/>
                <a:ext cx="3996607" cy="830997"/>
              </a:xfrm>
              <a:prstGeom prst="rect">
                <a:avLst/>
              </a:prstGeom>
              <a:blipFill>
                <a:blip r:embed="rId3"/>
                <a:stretch>
                  <a:fillRect l="-6962" t="-16667" r="-5696" b="-378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01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4">
                <a:extLst>
                  <a:ext uri="{FF2B5EF4-FFF2-40B4-BE49-F238E27FC236}">
                    <a16:creationId xmlns:a16="http://schemas.microsoft.com/office/drawing/2014/main" id="{729DE74E-745D-7437-8B1F-1D105156FC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7227" y="3189665"/>
                <a:ext cx="10957594" cy="11747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lang="en-AU" sz="180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AU" sz="2800" dirty="0">
                    <a:solidFill>
                      <a:schemeClr val="tx1"/>
                    </a:solidFill>
                  </a:rPr>
                  <a:t>1,</a:t>
                </a:r>
                <a:r>
                  <a:rPr lang="en-AU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𝛽𝛿</m:t>
                    </m:r>
                  </m:oMath>
                </a14:m>
                <a:r>
                  <a:rPr lang="el-GR" sz="2800" dirty="0">
                    <a:solidFill>
                      <a:schemeClr val="tx1"/>
                    </a:solidFill>
                  </a:rPr>
                  <a:t>,</a:t>
                </a:r>
                <a:r>
                  <a:rPr lang="en-AU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A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A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sz="2800" dirty="0">
                    <a:solidFill>
                      <a:schemeClr val="tx1"/>
                    </a:solidFill>
                  </a:rPr>
                  <a:t>,</a:t>
                </a:r>
                <a:r>
                  <a:rPr lang="en-AU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A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A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l-GR" sz="2800" dirty="0">
                    <a:solidFill>
                      <a:schemeClr val="tx1"/>
                    </a:solidFill>
                  </a:rPr>
                  <a:t>,</a:t>
                </a:r>
                <a:r>
                  <a:rPr lang="en-AU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A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A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, …</a:t>
                </a:r>
              </a:p>
            </p:txBody>
          </p:sp>
        </mc:Choice>
        <mc:Fallback xmlns="">
          <p:sp>
            <p:nvSpPr>
              <p:cNvPr id="3" name="Text Placeholder 24">
                <a:extLst>
                  <a:ext uri="{FF2B5EF4-FFF2-40B4-BE49-F238E27FC236}">
                    <a16:creationId xmlns:a16="http://schemas.microsoft.com/office/drawing/2014/main" id="{729DE74E-745D-7437-8B1F-1D105156F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27" y="3189665"/>
                <a:ext cx="10957594" cy="1174794"/>
              </a:xfrm>
              <a:prstGeom prst="rect">
                <a:avLst/>
              </a:prstGeom>
              <a:blipFill>
                <a:blip r:embed="rId2"/>
                <a:stretch>
                  <a:fillRect t="-43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C41354-5855-1085-E169-2CD8A9F10829}"/>
                  </a:ext>
                </a:extLst>
              </p:cNvPr>
              <p:cNvSpPr txBox="1"/>
              <p:nvPr/>
            </p:nvSpPr>
            <p:spPr>
              <a:xfrm>
                <a:off x="1287227" y="1662545"/>
                <a:ext cx="399660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4800" dirty="0"/>
                  <a:t>The </a:t>
                </a:r>
                <a14:m>
                  <m:oMath xmlns:m="http://schemas.openxmlformats.org/officeDocument/2006/math">
                    <m:r>
                      <a:rPr lang="en-AU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𝛽𝛿</m:t>
                    </m:r>
                  </m:oMath>
                </a14:m>
                <a:r>
                  <a:rPr lang="en-AU" sz="4800" dirty="0"/>
                  <a:t> model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C41354-5855-1085-E169-2CD8A9F10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27" y="1662545"/>
                <a:ext cx="3996607" cy="830997"/>
              </a:xfrm>
              <a:prstGeom prst="rect">
                <a:avLst/>
              </a:prstGeom>
              <a:blipFill>
                <a:blip r:embed="rId3"/>
                <a:stretch>
                  <a:fillRect l="-6962" t="-16667" r="-5696" b="-378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26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2C84228-968A-F04C-E178-20753217A8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291309"/>
              </p:ext>
            </p:extLst>
          </p:nvPr>
        </p:nvGraphicFramePr>
        <p:xfrm>
          <a:off x="2032001" y="719666"/>
          <a:ext cx="5866296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7CCF300-0F6E-730A-3AD3-2D9D46488A99}"/>
              </a:ext>
            </a:extLst>
          </p:cNvPr>
          <p:cNvSpPr txBox="1"/>
          <p:nvPr/>
        </p:nvSpPr>
        <p:spPr>
          <a:xfrm>
            <a:off x="1180304" y="2905779"/>
            <a:ext cx="851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Total discount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982E5B-32BC-655A-0798-1AACE5AD2654}"/>
                  </a:ext>
                </a:extLst>
              </p:cNvPr>
              <p:cNvSpPr txBox="1"/>
              <p:nvPr/>
            </p:nvSpPr>
            <p:spPr>
              <a:xfrm>
                <a:off x="4872385" y="6045569"/>
                <a:ext cx="345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982E5B-32BC-655A-0798-1AACE5AD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385" y="6045569"/>
                <a:ext cx="345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01AC2A-A81B-69CC-99DE-59A5B6052A98}"/>
                  </a:ext>
                </a:extLst>
              </p:cNvPr>
              <p:cNvSpPr txBox="1"/>
              <p:nvPr/>
            </p:nvSpPr>
            <p:spPr>
              <a:xfrm>
                <a:off x="7799764" y="4326696"/>
                <a:ext cx="304442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>
                    <a:ea typeface="Cambria Math" panose="02040503050406030204" pitchFamily="18" charset="0"/>
                  </a:rPr>
                  <a:t>Quasi-hyperbolic discounter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A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01AC2A-A81B-69CC-99DE-59A5B6052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764" y="4326696"/>
                <a:ext cx="3044423" cy="923330"/>
              </a:xfrm>
              <a:prstGeom prst="rect">
                <a:avLst/>
              </a:prstGeom>
              <a:blipFill>
                <a:blip r:embed="rId4"/>
                <a:stretch>
                  <a:fillRect l="-830" t="-2703" r="-12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A6C623-9932-736F-F84D-6D11B727FCF4}"/>
                  </a:ext>
                </a:extLst>
              </p:cNvPr>
              <p:cNvSpPr txBox="1"/>
              <p:nvPr/>
            </p:nvSpPr>
            <p:spPr>
              <a:xfrm>
                <a:off x="7799764" y="3428999"/>
                <a:ext cx="25186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/>
                  <a:t>Exponential discounter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A6C623-9932-736F-F84D-6D11B727F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764" y="3428999"/>
                <a:ext cx="2518638" cy="646331"/>
              </a:xfrm>
              <a:prstGeom prst="rect">
                <a:avLst/>
              </a:prstGeom>
              <a:blipFill>
                <a:blip r:embed="rId5"/>
                <a:stretch>
                  <a:fillRect l="-1000" t="-3774" r="-1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71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2C84228-968A-F04C-E178-20753217A8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030503"/>
              </p:ext>
            </p:extLst>
          </p:nvPr>
        </p:nvGraphicFramePr>
        <p:xfrm>
          <a:off x="2032001" y="719666"/>
          <a:ext cx="5866296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982E5B-32BC-655A-0798-1AACE5AD2654}"/>
                  </a:ext>
                </a:extLst>
              </p:cNvPr>
              <p:cNvSpPr txBox="1"/>
              <p:nvPr/>
            </p:nvSpPr>
            <p:spPr>
              <a:xfrm>
                <a:off x="4872385" y="6045569"/>
                <a:ext cx="345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982E5B-32BC-655A-0798-1AACE5AD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385" y="6045569"/>
                <a:ext cx="345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81A9C5-BD38-91CB-E12B-5A3A0E01C618}"/>
                  </a:ext>
                </a:extLst>
              </p:cNvPr>
              <p:cNvSpPr txBox="1"/>
              <p:nvPr/>
            </p:nvSpPr>
            <p:spPr>
              <a:xfrm>
                <a:off x="7799764" y="4966853"/>
                <a:ext cx="25186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/>
                  <a:t>Exponential discounter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81A9C5-BD38-91CB-E12B-5A3A0E01C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764" y="4966853"/>
                <a:ext cx="2518638" cy="646331"/>
              </a:xfrm>
              <a:prstGeom prst="rect">
                <a:avLst/>
              </a:prstGeom>
              <a:blipFill>
                <a:blip r:embed="rId4"/>
                <a:stretch>
                  <a:fillRect l="-1000" t="-5769" r="-1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55AC6B-3010-E2F2-8487-212727896EEF}"/>
                  </a:ext>
                </a:extLst>
              </p:cNvPr>
              <p:cNvSpPr txBox="1"/>
              <p:nvPr/>
            </p:nvSpPr>
            <p:spPr>
              <a:xfrm>
                <a:off x="2896479" y="4568672"/>
                <a:ext cx="232170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>
                    <a:ea typeface="Cambria Math" panose="02040503050406030204" pitchFamily="18" charset="0"/>
                  </a:rPr>
                  <a:t>Quasi-hyperbolic discounter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A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55AC6B-3010-E2F2-8487-212727896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479" y="4568672"/>
                <a:ext cx="2321706" cy="1200329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24EFC14-15D8-B8BC-837A-D275B9A44D04}"/>
              </a:ext>
            </a:extLst>
          </p:cNvPr>
          <p:cNvSpPr txBox="1"/>
          <p:nvPr/>
        </p:nvSpPr>
        <p:spPr>
          <a:xfrm>
            <a:off x="1180304" y="2905779"/>
            <a:ext cx="851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Total discount</a:t>
            </a:r>
          </a:p>
        </p:txBody>
      </p:sp>
    </p:spTree>
    <p:extLst>
      <p:ext uri="{BB962C8B-B14F-4D97-AF65-F5344CB8AC3E}">
        <p14:creationId xmlns:p14="http://schemas.microsoft.com/office/powerpoint/2010/main" val="302815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2C84228-968A-F04C-E178-20753217A8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5325178"/>
              </p:ext>
            </p:extLst>
          </p:nvPr>
        </p:nvGraphicFramePr>
        <p:xfrm>
          <a:off x="2032001" y="719666"/>
          <a:ext cx="5866296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982E5B-32BC-655A-0798-1AACE5AD2654}"/>
                  </a:ext>
                </a:extLst>
              </p:cNvPr>
              <p:cNvSpPr txBox="1"/>
              <p:nvPr/>
            </p:nvSpPr>
            <p:spPr>
              <a:xfrm>
                <a:off x="4872385" y="6045569"/>
                <a:ext cx="345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982E5B-32BC-655A-0798-1AACE5AD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385" y="6045569"/>
                <a:ext cx="345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AB06B7-D649-1F53-EEAA-DAC43386C9EA}"/>
                  </a:ext>
                </a:extLst>
              </p:cNvPr>
              <p:cNvSpPr txBox="1"/>
              <p:nvPr/>
            </p:nvSpPr>
            <p:spPr>
              <a:xfrm>
                <a:off x="7799764" y="4966853"/>
                <a:ext cx="25186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dirty="0"/>
                  <a:t>Exponential discounter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A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AB06B7-D649-1F53-EEAA-DAC43386C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764" y="4966853"/>
                <a:ext cx="2518638" cy="646331"/>
              </a:xfrm>
              <a:prstGeom prst="rect">
                <a:avLst/>
              </a:prstGeom>
              <a:blipFill>
                <a:blip r:embed="rId4"/>
                <a:stretch>
                  <a:fillRect l="-1000" t="-5769" r="-15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0BD040-9722-75B5-8C88-8B1892D5EF6D}"/>
                  </a:ext>
                </a:extLst>
              </p:cNvPr>
              <p:cNvSpPr txBox="1"/>
              <p:nvPr/>
            </p:nvSpPr>
            <p:spPr>
              <a:xfrm>
                <a:off x="7447084" y="4043523"/>
                <a:ext cx="322399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dirty="0">
                    <a:ea typeface="Cambria Math" panose="02040503050406030204" pitchFamily="18" charset="0"/>
                  </a:rPr>
                  <a:t>Quasi-hyperbolic discounter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A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0BD040-9722-75B5-8C88-8B1892D5E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084" y="4043523"/>
                <a:ext cx="3223997" cy="923330"/>
              </a:xfrm>
              <a:prstGeom prst="rect">
                <a:avLst/>
              </a:prstGeom>
              <a:blipFill>
                <a:blip r:embed="rId5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986AD0D-37A1-CC64-782C-91DAC6DBF681}"/>
              </a:ext>
            </a:extLst>
          </p:cNvPr>
          <p:cNvSpPr txBox="1"/>
          <p:nvPr/>
        </p:nvSpPr>
        <p:spPr>
          <a:xfrm>
            <a:off x="1180304" y="2905779"/>
            <a:ext cx="851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Total discount</a:t>
            </a:r>
          </a:p>
        </p:txBody>
      </p:sp>
    </p:spTree>
    <p:extLst>
      <p:ext uri="{BB962C8B-B14F-4D97-AF65-F5344CB8AC3E}">
        <p14:creationId xmlns:p14="http://schemas.microsoft.com/office/powerpoint/2010/main" val="394855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4">
                <a:extLst>
                  <a:ext uri="{FF2B5EF4-FFF2-40B4-BE49-F238E27FC236}">
                    <a16:creationId xmlns:a16="http://schemas.microsoft.com/office/drawing/2014/main" id="{729DE74E-745D-7437-8B1F-1D105156FC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7227" y="3189665"/>
                <a:ext cx="10957594" cy="11747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lang="en-AU" sz="180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AU" sz="2800" dirty="0">
                    <a:solidFill>
                      <a:schemeClr val="tx1"/>
                    </a:solidFill>
                  </a:rPr>
                  <a:t>1,</a:t>
                </a:r>
                <a:r>
                  <a:rPr lang="en-AU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𝛽𝛿</m:t>
                    </m:r>
                  </m:oMath>
                </a14:m>
                <a:r>
                  <a:rPr lang="el-GR" sz="2800" dirty="0">
                    <a:solidFill>
                      <a:schemeClr val="tx1"/>
                    </a:solidFill>
                  </a:rPr>
                  <a:t>,</a:t>
                </a:r>
                <a:r>
                  <a:rPr lang="en-AU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A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A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sz="2800" dirty="0">
                    <a:solidFill>
                      <a:schemeClr val="tx1"/>
                    </a:solidFill>
                  </a:rPr>
                  <a:t>,</a:t>
                </a:r>
                <a:r>
                  <a:rPr lang="en-AU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A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A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l-GR" sz="2800" dirty="0">
                    <a:solidFill>
                      <a:schemeClr val="tx1"/>
                    </a:solidFill>
                  </a:rPr>
                  <a:t>,</a:t>
                </a:r>
                <a:r>
                  <a:rPr lang="en-AU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A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A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AU" sz="2800" dirty="0">
                    <a:solidFill>
                      <a:schemeClr val="tx1"/>
                    </a:solidFill>
                  </a:rPr>
                  <a:t>, …</a:t>
                </a:r>
              </a:p>
            </p:txBody>
          </p:sp>
        </mc:Choice>
        <mc:Fallback xmlns="">
          <p:sp>
            <p:nvSpPr>
              <p:cNvPr id="3" name="Text Placeholder 24">
                <a:extLst>
                  <a:ext uri="{FF2B5EF4-FFF2-40B4-BE49-F238E27FC236}">
                    <a16:creationId xmlns:a16="http://schemas.microsoft.com/office/drawing/2014/main" id="{729DE74E-745D-7437-8B1F-1D105156F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27" y="3189665"/>
                <a:ext cx="10957594" cy="1174794"/>
              </a:xfrm>
              <a:prstGeom prst="rect">
                <a:avLst/>
              </a:prstGeom>
              <a:blipFill>
                <a:blip r:embed="rId2"/>
                <a:stretch>
                  <a:fillRect t="-43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C41354-5855-1085-E169-2CD8A9F10829}"/>
                  </a:ext>
                </a:extLst>
              </p:cNvPr>
              <p:cNvSpPr txBox="1"/>
              <p:nvPr/>
            </p:nvSpPr>
            <p:spPr>
              <a:xfrm>
                <a:off x="1287227" y="1662545"/>
                <a:ext cx="399660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4800" dirty="0"/>
                  <a:t>The </a:t>
                </a:r>
                <a14:m>
                  <m:oMath xmlns:m="http://schemas.openxmlformats.org/officeDocument/2006/math">
                    <m:r>
                      <a:rPr lang="en-AU" sz="4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𝛽𝛿</m:t>
                    </m:r>
                  </m:oMath>
                </a14:m>
                <a:r>
                  <a:rPr lang="en-AU" sz="4800" dirty="0"/>
                  <a:t> model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C41354-5855-1085-E169-2CD8A9F10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27" y="1662545"/>
                <a:ext cx="3996607" cy="830997"/>
              </a:xfrm>
              <a:prstGeom prst="rect">
                <a:avLst/>
              </a:prstGeom>
              <a:blipFill>
                <a:blip r:embed="rId3"/>
                <a:stretch>
                  <a:fillRect l="-6962" t="-16667" r="-5696" b="-378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745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85CD352-CC89-36F4-6C61-E25B077E88F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627854" y="1388298"/>
            <a:ext cx="10957594" cy="4081404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188"/>
              </a:spcBef>
              <a:buClr>
                <a:srgbClr val="0000FF"/>
              </a:buClr>
              <a:tabLst>
                <a:tab pos="269293" algn="l"/>
              </a:tabLst>
            </a:pPr>
            <a:r>
              <a:rPr lang="en-AU" sz="4800" dirty="0">
                <a:cs typeface="Palatino Linotype"/>
              </a:rPr>
              <a:t>Assumptions</a:t>
            </a:r>
            <a:endParaRPr lang="en-AU" sz="3600" i="1" dirty="0">
              <a:solidFill>
                <a:schemeClr val="tx1"/>
              </a:solidFill>
            </a:endParaRPr>
          </a:p>
          <a:p>
            <a:pPr marL="1028700" lvl="1" indent="-5715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tx1"/>
                </a:solidFill>
                <a:cs typeface="Arial"/>
              </a:rPr>
              <a:t>Time−consistency</a:t>
            </a:r>
          </a:p>
          <a:p>
            <a:pPr marL="1028700" lvl="1" indent="-5715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tx1"/>
                </a:solidFill>
                <a:cs typeface="Arial"/>
              </a:rPr>
              <a:t>Consumption independence</a:t>
            </a:r>
          </a:p>
          <a:p>
            <a:pPr marL="1028700" lvl="1" indent="-5715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3600" dirty="0">
                <a:solidFill>
                  <a:schemeClr val="tx1"/>
                </a:solidFill>
                <a:cs typeface="Arial"/>
              </a:rPr>
              <a:t>Stationary preferences</a:t>
            </a:r>
          </a:p>
          <a:p>
            <a:pPr marL="1028700" lvl="1" indent="-5715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3600" spc="-10" dirty="0">
                <a:solidFill>
                  <a:schemeClr val="tx1"/>
                </a:solidFill>
                <a:cs typeface="Arial"/>
              </a:rPr>
              <a:t>Utility</a:t>
            </a:r>
            <a:r>
              <a:rPr lang="en-AU" sz="3600" spc="10" dirty="0">
                <a:solidFill>
                  <a:schemeClr val="tx1"/>
                </a:solidFill>
                <a:cs typeface="Arial"/>
              </a:rPr>
              <a:t> </a:t>
            </a:r>
            <a:r>
              <a:rPr lang="en-AU" sz="3600" spc="-10" dirty="0">
                <a:solidFill>
                  <a:schemeClr val="tx1"/>
                </a:solidFill>
                <a:cs typeface="Arial"/>
              </a:rPr>
              <a:t>Independence</a:t>
            </a:r>
            <a:endParaRPr lang="en-AU" sz="3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784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13142</TotalTime>
  <Words>163</Words>
  <Application>Microsoft Macintosh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58</cp:revision>
  <dcterms:created xsi:type="dcterms:W3CDTF">2022-02-14T06:08:26Z</dcterms:created>
  <dcterms:modified xsi:type="dcterms:W3CDTF">2023-03-17T00:50:38Z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