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454" r:id="rId2"/>
    <p:sldId id="455" r:id="rId3"/>
    <p:sldId id="311" r:id="rId4"/>
    <p:sldId id="309" r:id="rId5"/>
    <p:sldId id="457" r:id="rId6"/>
    <p:sldId id="461" r:id="rId7"/>
    <p:sldId id="462" r:id="rId8"/>
    <p:sldId id="463" r:id="rId9"/>
    <p:sldId id="458" r:id="rId10"/>
    <p:sldId id="459" r:id="rId11"/>
    <p:sldId id="460" r:id="rId12"/>
    <p:sldId id="464" r:id="rId13"/>
    <p:sldId id="465" r:id="rId14"/>
    <p:sldId id="466" r:id="rId15"/>
    <p:sldId id="383" r:id="rId16"/>
    <p:sldId id="477" r:id="rId17"/>
    <p:sldId id="475" r:id="rId18"/>
    <p:sldId id="476" r:id="rId19"/>
    <p:sldId id="440" r:id="rId20"/>
    <p:sldId id="470" r:id="rId21"/>
    <p:sldId id="471" r:id="rId22"/>
    <p:sldId id="473" r:id="rId23"/>
    <p:sldId id="472" r:id="rId24"/>
    <p:sldId id="474" r:id="rId25"/>
    <p:sldId id="478" r:id="rId26"/>
    <p:sldId id="479" r:id="rId27"/>
    <p:sldId id="4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9"/>
    <p:restoredTop sz="96327"/>
  </p:normalViewPr>
  <p:slideViewPr>
    <p:cSldViewPr snapToGrid="0" snapToObjects="1">
      <p:cViewPr varScale="1">
        <p:scale>
          <a:sx n="124" d="100"/>
          <a:sy n="124" d="100"/>
        </p:scale>
        <p:origin x="520" y="168"/>
      </p:cViewPr>
      <p:guideLst/>
    </p:cSldViewPr>
  </p:slideViewPr>
  <p:outlineViewPr>
    <p:cViewPr>
      <p:scale>
        <a:sx n="33" d="100"/>
        <a:sy n="33" d="100"/>
      </p:scale>
      <p:origin x="0" y="-136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bg>
      <p:bgRef idx="1001">
        <a:schemeClr val="bg1"/>
      </p:bgRef>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1E1ED748-4D69-8E47-8745-96A1DB414755}"/>
              </a:ext>
            </a:extLst>
          </p:cNvPr>
          <p:cNvSpPr>
            <a:spLocks noGrp="1"/>
          </p:cNvSpPr>
          <p:nvPr>
            <p:ph type="pic" idx="10" hasCustomPrompt="1"/>
          </p:nvPr>
        </p:nvSpPr>
        <p:spPr>
          <a:xfrm>
            <a:off x="-1" y="1711104"/>
            <a:ext cx="10483912" cy="5146896"/>
          </a:xfrm>
        </p:spPr>
        <p:txBody>
          <a:bodyPr anchor="b"/>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5669145" y="2674620"/>
            <a:ext cx="6522855" cy="1000635"/>
          </a:xfrm>
        </p:spPr>
        <p:txBody>
          <a:bodyPr anchor="b">
            <a:noAutofit/>
          </a:bodyPr>
          <a:lstStyle>
            <a:lvl1pPr algn="l">
              <a:defRPr lang="en-AU" sz="3400" b="1" spc="-30" baseline="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5657570" y="3943226"/>
            <a:ext cx="6534430" cy="1190089"/>
          </a:xfrm>
        </p:spPr>
        <p:txBody>
          <a:bodyPr>
            <a:noAutofit/>
          </a:bodyPr>
          <a:lstStyle>
            <a:lvl1pPr marL="0" indent="0" algn="l">
              <a:lnSpc>
                <a:spcPct val="100000"/>
              </a:lnSpc>
              <a:spcBef>
                <a:spcPts val="0"/>
              </a:spcBef>
              <a:buNone/>
              <a:defRPr lang="en-AU" sz="20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err="1"/>
              <a:t>Ligenimus</a:t>
            </a:r>
            <a:endParaRPr lang="en-US" dirty="0"/>
          </a:p>
        </p:txBody>
      </p:sp>
    </p:spTree>
    <p:extLst>
      <p:ext uri="{BB962C8B-B14F-4D97-AF65-F5344CB8AC3E}">
        <p14:creationId xmlns:p14="http://schemas.microsoft.com/office/powerpoint/2010/main" val="467279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ver 7">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4D88D99-EB51-FD47-95CE-4A69A947C0B4}"/>
              </a:ext>
            </a:extLst>
          </p:cNvPr>
          <p:cNvSpPr>
            <a:spLocks noGrp="1"/>
          </p:cNvSpPr>
          <p:nvPr>
            <p:ph type="pic" idx="10" hasCustomPrompt="1"/>
          </p:nvPr>
        </p:nvSpPr>
        <p:spPr>
          <a:xfrm>
            <a:off x="231008" y="1271452"/>
            <a:ext cx="5226518" cy="5033558"/>
          </a:xfrm>
        </p:spPr>
        <p:txBody>
          <a:bodyPr anchor="t"/>
          <a:lstStyle>
            <a:lvl1pPr marL="0" indent="0" algn="ctr">
              <a:buNone/>
              <a:defRPr sz="18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3139072"/>
            <a:ext cx="5001987" cy="1201854"/>
          </a:xfrm>
        </p:spPr>
        <p:txBody>
          <a:bodyPr anchor="b">
            <a:noAutofit/>
          </a:bodyPr>
          <a:lstStyle>
            <a:lvl1pPr algn="l">
              <a:defRPr lang="en-AU" sz="2800" b="1" spc="-20" baseline="0" smtClean="0">
                <a:solidFill>
                  <a:schemeClr val="accent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4359214"/>
            <a:ext cx="5001987" cy="1483672"/>
          </a:xfrm>
        </p:spPr>
        <p:txBody>
          <a:bodyPr>
            <a:noAutofit/>
          </a:bodyPr>
          <a:lstStyle>
            <a:lvl1pPr marL="0" indent="0" algn="l">
              <a:lnSpc>
                <a:spcPct val="100000"/>
              </a:lnSpc>
              <a:spcBef>
                <a:spcPts val="0"/>
              </a:spcBef>
              <a:buNone/>
              <a:defRPr lang="en-AU" sz="2000" smtClean="0">
                <a:solidFill>
                  <a:schemeClr val="tx1">
                    <a:lumMod val="95000"/>
                    <a:lumOff val="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248104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10957594"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Tree>
    <p:extLst>
      <p:ext uri="{BB962C8B-B14F-4D97-AF65-F5344CB8AC3E}">
        <p14:creationId xmlns:p14="http://schemas.microsoft.com/office/powerpoint/2010/main" val="296920877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388298"/>
            <a:ext cx="10957594" cy="4081404"/>
          </a:xfrm>
        </p:spPr>
        <p:txBody>
          <a:bodyPr/>
          <a:lstStyle>
            <a:lvl1pPr marL="0" indent="0">
              <a:lnSpc>
                <a:spcPct val="110000"/>
              </a:lnSpc>
              <a:spcBef>
                <a:spcPts val="0"/>
              </a:spcBef>
              <a:spcAft>
                <a:spcPts val="12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Tree>
    <p:extLst>
      <p:ext uri="{BB962C8B-B14F-4D97-AF65-F5344CB8AC3E}">
        <p14:creationId xmlns:p14="http://schemas.microsoft.com/office/powerpoint/2010/main" val="50164004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4769769"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AU" dirty="0" err="1">
                <a:effectLst/>
                <a:latin typeface="Helvetica" pitchFamily="2" charset="0"/>
              </a:rPr>
              <a:t>Tiunt</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
        <p:nvSpPr>
          <p:cNvPr id="10" name="Text Placeholder 2">
            <a:extLst>
              <a:ext uri="{FF2B5EF4-FFF2-40B4-BE49-F238E27FC236}">
                <a16:creationId xmlns:a16="http://schemas.microsoft.com/office/drawing/2014/main" id="{3959C1BB-5DB3-4545-BC15-9C1CC6D87E17}"/>
              </a:ext>
            </a:extLst>
          </p:cNvPr>
          <p:cNvSpPr>
            <a:spLocks noGrp="1"/>
          </p:cNvSpPr>
          <p:nvPr>
            <p:ph type="body" idx="16" hasCustomPrompt="1"/>
          </p:nvPr>
        </p:nvSpPr>
        <p:spPr>
          <a:xfrm>
            <a:off x="5544393" y="3847315"/>
            <a:ext cx="3945836" cy="1976435"/>
          </a:xfrm>
          <a:solidFill>
            <a:schemeClr val="tx2"/>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1" name="Text Placeholder 2">
            <a:extLst>
              <a:ext uri="{FF2B5EF4-FFF2-40B4-BE49-F238E27FC236}">
                <a16:creationId xmlns:a16="http://schemas.microsoft.com/office/drawing/2014/main" id="{C1F96B60-C3E6-1E43-A1EF-B695A728B08B}"/>
              </a:ext>
            </a:extLst>
          </p:cNvPr>
          <p:cNvSpPr>
            <a:spLocks noGrp="1"/>
          </p:cNvSpPr>
          <p:nvPr>
            <p:ph type="body" idx="17" hasCustomPrompt="1"/>
          </p:nvPr>
        </p:nvSpPr>
        <p:spPr>
          <a:xfrm>
            <a:off x="9490229" y="3842720"/>
            <a:ext cx="1991767" cy="1976435"/>
          </a:xfrm>
          <a:solidFill>
            <a:schemeClr val="accent1"/>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5" name="Text Placeholder 2">
            <a:extLst>
              <a:ext uri="{FF2B5EF4-FFF2-40B4-BE49-F238E27FC236}">
                <a16:creationId xmlns:a16="http://schemas.microsoft.com/office/drawing/2014/main" id="{7424C1E3-128E-1F4F-A796-DB00C9C8B749}"/>
              </a:ext>
            </a:extLst>
          </p:cNvPr>
          <p:cNvSpPr>
            <a:spLocks noGrp="1"/>
          </p:cNvSpPr>
          <p:nvPr>
            <p:ph type="body" idx="18" hasCustomPrompt="1"/>
          </p:nvPr>
        </p:nvSpPr>
        <p:spPr>
          <a:xfrm>
            <a:off x="5544393" y="1882718"/>
            <a:ext cx="1980337" cy="1976435"/>
          </a:xfrm>
          <a:solidFill>
            <a:schemeClr val="bg2"/>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tx1">
                    <a:lumMod val="95000"/>
                    <a:lumOff val="5000"/>
                  </a:schemeClr>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6" name="Text Placeholder 2">
            <a:extLst>
              <a:ext uri="{FF2B5EF4-FFF2-40B4-BE49-F238E27FC236}">
                <a16:creationId xmlns:a16="http://schemas.microsoft.com/office/drawing/2014/main" id="{8F9D2F31-417C-334D-B0FD-273964A68049}"/>
              </a:ext>
            </a:extLst>
          </p:cNvPr>
          <p:cNvSpPr>
            <a:spLocks noGrp="1"/>
          </p:cNvSpPr>
          <p:nvPr>
            <p:ph type="body" idx="19" hasCustomPrompt="1"/>
          </p:nvPr>
        </p:nvSpPr>
        <p:spPr>
          <a:xfrm>
            <a:off x="7524730" y="1878123"/>
            <a:ext cx="3957267" cy="1976435"/>
          </a:xfrm>
          <a:solidFill>
            <a:schemeClr val="tx2">
              <a:lumMod val="10000"/>
              <a:lumOff val="90000"/>
            </a:schemeClr>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tx1">
                    <a:lumMod val="95000"/>
                    <a:lumOff val="5000"/>
                  </a:schemeClr>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Tree>
    <p:extLst>
      <p:ext uri="{BB962C8B-B14F-4D97-AF65-F5344CB8AC3E}">
        <p14:creationId xmlns:p14="http://schemas.microsoft.com/office/powerpoint/2010/main" val="284705396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10335070" cy="726268"/>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
        <p:nvSpPr>
          <p:cNvPr id="10" name="Content Placeholder 2">
            <a:extLst>
              <a:ext uri="{FF2B5EF4-FFF2-40B4-BE49-F238E27FC236}">
                <a16:creationId xmlns:a16="http://schemas.microsoft.com/office/drawing/2014/main" id="{680FFF11-A66E-3743-A5B6-B27679EAC2F4}"/>
              </a:ext>
            </a:extLst>
          </p:cNvPr>
          <p:cNvSpPr>
            <a:spLocks noGrp="1"/>
          </p:cNvSpPr>
          <p:nvPr>
            <p:ph idx="13" hasCustomPrompt="1"/>
          </p:nvPr>
        </p:nvSpPr>
        <p:spPr>
          <a:xfrm>
            <a:off x="716479" y="2507743"/>
            <a:ext cx="10756142" cy="3123623"/>
          </a:xfrm>
          <a:noFill/>
        </p:spPr>
        <p:txBody>
          <a:bodyPr tIns="90000" bIns="46800"/>
          <a:lstStyle>
            <a:lvl1pPr marL="0" indent="0">
              <a:lnSpc>
                <a:spcPct val="100000"/>
              </a:lnSpc>
              <a:spcBef>
                <a:spcPts val="0"/>
              </a:spcBef>
              <a:spcAft>
                <a:spcPts val="1600"/>
              </a:spcAft>
              <a:buFont typeface="Arial" panose="020B0604020202020204" pitchFamily="34" charset="0"/>
              <a:buNone/>
              <a:defRPr lang="en-AU" sz="1500" smtClean="0">
                <a:effectLst/>
              </a:defRPr>
            </a:lvl1pPr>
            <a:lvl2pPr>
              <a:defRPr sz="1500"/>
            </a:lvl2pPr>
            <a:lvl3pPr>
              <a:defRPr sz="1500"/>
            </a:lvl3pPr>
            <a:lvl4pPr>
              <a:defRPr sz="1500"/>
            </a:lvl4pPr>
            <a:lvl5pPr>
              <a:defRPr sz="1500"/>
            </a:lvl5pPr>
          </a:lstStyle>
          <a:p>
            <a:r>
              <a:rPr lang="en-US" dirty="0"/>
              <a:t>Click to insert table</a:t>
            </a:r>
            <a:endParaRPr lang="en-AU" dirty="0">
              <a:effectLst/>
              <a:latin typeface="Helvetica" pitchFamily="2" charset="0"/>
            </a:endParaRPr>
          </a:p>
        </p:txBody>
      </p:sp>
    </p:spTree>
    <p:extLst>
      <p:ext uri="{BB962C8B-B14F-4D97-AF65-F5344CB8AC3E}">
        <p14:creationId xmlns:p14="http://schemas.microsoft.com/office/powerpoint/2010/main" val="106464896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1478598" y="2182197"/>
            <a:ext cx="4213990" cy="3359257"/>
          </a:xfrm>
        </p:spPr>
        <p:txBody>
          <a:bodyPr tIns="0"/>
          <a:lstStyle>
            <a:lvl1pPr marL="0" indent="0">
              <a:lnSpc>
                <a:spcPct val="100000"/>
              </a:lnSpc>
              <a:spcBef>
                <a:spcPts val="500"/>
              </a:spcBef>
              <a:spcAft>
                <a:spcPts val="15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Ro </a:t>
            </a:r>
            <a:r>
              <a:rPr lang="en-US" dirty="0" err="1"/>
              <a:t>consed</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5101147"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
        <p:nvSpPr>
          <p:cNvPr id="10" name="Content Placeholder 2">
            <a:extLst>
              <a:ext uri="{FF2B5EF4-FFF2-40B4-BE49-F238E27FC236}">
                <a16:creationId xmlns:a16="http://schemas.microsoft.com/office/drawing/2014/main" id="{680FFF11-A66E-3743-A5B6-B27679EAC2F4}"/>
              </a:ext>
            </a:extLst>
          </p:cNvPr>
          <p:cNvSpPr>
            <a:spLocks noGrp="1"/>
          </p:cNvSpPr>
          <p:nvPr>
            <p:ph idx="13" hasCustomPrompt="1"/>
          </p:nvPr>
        </p:nvSpPr>
        <p:spPr>
          <a:xfrm>
            <a:off x="6947646" y="2182197"/>
            <a:ext cx="4213990" cy="3515695"/>
          </a:xfrm>
          <a:noFill/>
        </p:spPr>
        <p:txBody>
          <a:bodyPr tIns="0" bIns="46800"/>
          <a:lstStyle>
            <a:lvl1pPr marL="0" marR="0" indent="0" algn="l" defTabSz="914400" rtl="0" eaLnBrk="1" fontAlgn="auto" latinLnBrk="0" hangingPunct="1">
              <a:lnSpc>
                <a:spcPct val="100000"/>
              </a:lnSpc>
              <a:spcBef>
                <a:spcPts val="500"/>
              </a:spcBef>
              <a:spcAft>
                <a:spcPts val="1500"/>
              </a:spcAft>
              <a:buClrTx/>
              <a:buSzTx/>
              <a:buFont typeface="Arial" panose="020B0604020202020204" pitchFamily="34" charset="0"/>
              <a:buNone/>
              <a:tabLst/>
              <a:defRPr lang="en-AU" sz="1500" smtClean="0">
                <a:effectLst/>
              </a:defRPr>
            </a:lvl1pPr>
            <a:lvl2pPr>
              <a:defRPr sz="1500"/>
            </a:lvl2pPr>
            <a:lvl3pPr>
              <a:defRPr sz="1500"/>
            </a:lvl3pPr>
            <a:lvl4pPr>
              <a:defRPr sz="1500"/>
            </a:lvl4pPr>
            <a:lvl5pPr>
              <a:defRPr sz="1500"/>
            </a:lvl5pPr>
          </a:lstStyle>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lang="en-US" dirty="0"/>
              <a:t>Ro </a:t>
            </a:r>
            <a:r>
              <a:rPr lang="en-US" dirty="0" err="1"/>
              <a:t>consed</a:t>
            </a:r>
            <a:endParaRPr lang="en-AU" dirty="0">
              <a:effectLst/>
              <a:latin typeface="Helvetica" pitchFamily="2" charset="0"/>
            </a:endParaRPr>
          </a:p>
        </p:txBody>
      </p:sp>
      <p:sp>
        <p:nvSpPr>
          <p:cNvPr id="15" name="Text Placeholder 2">
            <a:extLst>
              <a:ext uri="{FF2B5EF4-FFF2-40B4-BE49-F238E27FC236}">
                <a16:creationId xmlns:a16="http://schemas.microsoft.com/office/drawing/2014/main" id="{6F96D124-1F00-DC4C-9384-D7CA80EA6C5A}"/>
              </a:ext>
            </a:extLst>
          </p:cNvPr>
          <p:cNvSpPr>
            <a:spLocks noGrp="1"/>
          </p:cNvSpPr>
          <p:nvPr>
            <p:ph type="body" idx="14" hasCustomPrompt="1"/>
          </p:nvPr>
        </p:nvSpPr>
        <p:spPr>
          <a:xfrm>
            <a:off x="5916478" y="1137921"/>
            <a:ext cx="5101147"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Tree>
    <p:extLst>
      <p:ext uri="{BB962C8B-B14F-4D97-AF65-F5344CB8AC3E}">
        <p14:creationId xmlns:p14="http://schemas.microsoft.com/office/powerpoint/2010/main" val="85059647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Layout 4">
    <p:bg>
      <p:bgRef idx="1001">
        <a:schemeClr val="bg1"/>
      </p:bgRef>
    </p:bg>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9475705F-056C-E84F-941D-51846364E08B}"/>
              </a:ext>
            </a:extLst>
          </p:cNvPr>
          <p:cNvSpPr>
            <a:spLocks noGrp="1"/>
          </p:cNvSpPr>
          <p:nvPr>
            <p:ph type="pic" idx="13"/>
          </p:nvPr>
        </p:nvSpPr>
        <p:spPr>
          <a:xfrm>
            <a:off x="6008966" y="1846729"/>
            <a:ext cx="5463655" cy="3953434"/>
          </a:xfrm>
        </p:spPr>
        <p:txBody>
          <a:bodyPr anchor="t"/>
          <a:lstStyle>
            <a:lvl1pPr marL="0" indent="0" algn="ctr">
              <a:buNone/>
              <a:defRPr sz="1800">
                <a:solidFill>
                  <a:schemeClr val="tx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1478598" y="2182197"/>
            <a:ext cx="4213990" cy="3359257"/>
          </a:xfrm>
        </p:spPr>
        <p:txBody>
          <a:bodyPr tIns="0"/>
          <a:lstStyle>
            <a:lvl1pPr marL="0" indent="0">
              <a:lnSpc>
                <a:spcPct val="100000"/>
              </a:lnSpc>
              <a:spcBef>
                <a:spcPts val="500"/>
              </a:spcBef>
              <a:spcAft>
                <a:spcPts val="15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text</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7569"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Tree>
    <p:extLst>
      <p:ext uri="{BB962C8B-B14F-4D97-AF65-F5344CB8AC3E}">
        <p14:creationId xmlns:p14="http://schemas.microsoft.com/office/powerpoint/2010/main" val="76331095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Tree>
    <p:extLst>
      <p:ext uri="{BB962C8B-B14F-4D97-AF65-F5344CB8AC3E}">
        <p14:creationId xmlns:p14="http://schemas.microsoft.com/office/powerpoint/2010/main" val="83484698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82"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lnSpc>
                <a:spcPct val="110000"/>
              </a:lnSpc>
              <a:spcBef>
                <a:spcPts val="0"/>
              </a:spcBef>
              <a:spcAft>
                <a:spcPts val="1200"/>
              </a:spcAft>
              <a:defRPr sz="1585"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8/20/25</a:t>
            </a:fld>
            <a:endParaRPr lang="en-US"/>
          </a:p>
        </p:txBody>
      </p:sp>
      <p:sp>
        <p:nvSpPr>
          <p:cNvPr id="6" name="Holder 6"/>
          <p:cNvSpPr>
            <a:spLocks noGrp="1"/>
          </p:cNvSpPr>
          <p:nvPr>
            <p:ph type="sldNum" sz="quarter" idx="7"/>
          </p:nvPr>
        </p:nvSpPr>
        <p:spPr/>
        <p:txBody>
          <a:bodyPr lIns="0" tIns="0" rIns="0" bIns="0"/>
          <a:lstStyle>
            <a:lvl1pPr>
              <a:defRPr sz="1189" b="0" i="0">
                <a:solidFill>
                  <a:srgbClr val="999999"/>
                </a:solidFill>
                <a:latin typeface="Arial"/>
                <a:cs typeface="Arial"/>
              </a:defRPr>
            </a:lvl1pPr>
          </a:lstStyle>
          <a:p>
            <a:pPr marL="75503">
              <a:spcBef>
                <a:spcPts val="139"/>
              </a:spcBef>
            </a:pPr>
            <a:fld id="{81D60167-4931-47E6-BA6A-407CBD079E47}" type="slidenum">
              <a:rPr lang="en-AU" spc="-10" smtClean="0"/>
              <a:pPr marL="75503">
                <a:spcBef>
                  <a:spcPts val="139"/>
                </a:spcBef>
              </a:pPr>
              <a:t>‹#›</a:t>
            </a:fld>
            <a:r>
              <a:rPr lang="en-AU" spc="-10"/>
              <a:t>/1</a:t>
            </a:r>
            <a:endParaRPr lang="en-AU" spc="-10" dirty="0"/>
          </a:p>
        </p:txBody>
      </p:sp>
    </p:spTree>
    <p:extLst>
      <p:ext uri="{BB962C8B-B14F-4D97-AF65-F5344CB8AC3E}">
        <p14:creationId xmlns:p14="http://schemas.microsoft.com/office/powerpoint/2010/main" val="2710509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20/8/2025</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102700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8520DE-9604-514D-9A44-1CC3729B9F8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5658416" y="2272421"/>
            <a:ext cx="5113662" cy="1186004"/>
          </a:xfrm>
        </p:spPr>
        <p:txBody>
          <a:bodyPr anchor="b"/>
          <a:lstStyle>
            <a:lvl1pPr>
              <a:defRPr sz="3400" b="1" spc="-30" baseline="0">
                <a:solidFill>
                  <a:schemeClr val="accent2"/>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5658416" y="3745828"/>
            <a:ext cx="5113662" cy="1328416"/>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20" name="Picture Placeholder 2">
            <a:extLst>
              <a:ext uri="{FF2B5EF4-FFF2-40B4-BE49-F238E27FC236}">
                <a16:creationId xmlns:a16="http://schemas.microsoft.com/office/drawing/2014/main" id="{6DC7C851-CFFF-5142-B698-9A19B56DBC1A}"/>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Tree>
    <p:extLst>
      <p:ext uri="{BB962C8B-B14F-4D97-AF65-F5344CB8AC3E}">
        <p14:creationId xmlns:p14="http://schemas.microsoft.com/office/powerpoint/2010/main" val="1674321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bg>
      <p:bgRef idx="1001">
        <a:schemeClr val="bg1"/>
      </p:bgRef>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1CDC8335-2624-9446-A90D-6DDFCA9AC2FF}"/>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7535118" y="2181652"/>
            <a:ext cx="4232797" cy="1247348"/>
          </a:xfrm>
        </p:spPr>
        <p:txBody>
          <a:bodyPr anchor="t"/>
          <a:lstStyle>
            <a:lvl1pPr>
              <a:defRPr sz="3400" b="1" spc="-30" baseline="0">
                <a:solidFill>
                  <a:schemeClr val="tx1">
                    <a:lumMod val="85000"/>
                    <a:lumOff val="15000"/>
                  </a:schemeClr>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7535118" y="3429000"/>
            <a:ext cx="4232797" cy="2185163"/>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6" name="TextBox 5">
            <a:extLst>
              <a:ext uri="{FF2B5EF4-FFF2-40B4-BE49-F238E27FC236}">
                <a16:creationId xmlns:a16="http://schemas.microsoft.com/office/drawing/2014/main" id="{5D0D74A7-5BDD-6A4F-B249-910440AD9E9A}"/>
              </a:ext>
            </a:extLst>
          </p:cNvPr>
          <p:cNvSpPr txBox="1"/>
          <p:nvPr userDrawn="1"/>
        </p:nvSpPr>
        <p:spPr>
          <a:xfrm>
            <a:off x="619685" y="6420897"/>
            <a:ext cx="1748412" cy="246221"/>
          </a:xfrm>
          <a:prstGeom prst="rect">
            <a:avLst/>
          </a:prstGeom>
          <a:noFill/>
        </p:spPr>
        <p:txBody>
          <a:bodyPr wrap="square" rtlCol="0">
            <a:spAutoFit/>
          </a:bodyPr>
          <a:lstStyle/>
          <a:p>
            <a:pPr algn="l"/>
            <a:r>
              <a:rPr lang="en-US" sz="1000" dirty="0">
                <a:solidFill>
                  <a:schemeClr val="bg1"/>
                </a:solidFill>
              </a:rPr>
              <a:t>UTS CRICOS 00099F</a:t>
            </a:r>
          </a:p>
        </p:txBody>
      </p:sp>
      <p:pic>
        <p:nvPicPr>
          <p:cNvPr id="8" name="Picture 7">
            <a:extLst>
              <a:ext uri="{FF2B5EF4-FFF2-40B4-BE49-F238E27FC236}">
                <a16:creationId xmlns:a16="http://schemas.microsoft.com/office/drawing/2014/main" id="{D9A5829D-0D3F-904D-9EA2-9538BC4D257E}"/>
              </a:ext>
            </a:extLst>
          </p:cNvPr>
          <p:cNvPicPr>
            <a:picLocks noChangeAspect="1"/>
          </p:cNvPicPr>
          <p:nvPr userDrawn="1"/>
        </p:nvPicPr>
        <p:blipFill>
          <a:blip r:embed="rId2"/>
          <a:stretch>
            <a:fillRect/>
          </a:stretch>
        </p:blipFill>
        <p:spPr>
          <a:xfrm>
            <a:off x="630670" y="634393"/>
            <a:ext cx="714116" cy="682518"/>
          </a:xfrm>
          <a:prstGeom prst="rect">
            <a:avLst/>
          </a:prstGeom>
        </p:spPr>
      </p:pic>
    </p:spTree>
    <p:extLst>
      <p:ext uri="{BB962C8B-B14F-4D97-AF65-F5344CB8AC3E}">
        <p14:creationId xmlns:p14="http://schemas.microsoft.com/office/powerpoint/2010/main" val="5991237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4">
    <p:bg>
      <p:bgRef idx="1001">
        <a:schemeClr val="bg1"/>
      </p:bgRef>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A3F461D9-7978-1349-866D-E5697B7D998A}"/>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6" name="TextBox 5">
            <a:extLst>
              <a:ext uri="{FF2B5EF4-FFF2-40B4-BE49-F238E27FC236}">
                <a16:creationId xmlns:a16="http://schemas.microsoft.com/office/drawing/2014/main" id="{02A1FD67-3299-CA49-B972-E63A734FFB5E}"/>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9" name="Picture 8">
            <a:extLst>
              <a:ext uri="{FF2B5EF4-FFF2-40B4-BE49-F238E27FC236}">
                <a16:creationId xmlns:a16="http://schemas.microsoft.com/office/drawing/2014/main" id="{A3F084B7-6B12-EB47-8096-902B752E3ABC}"/>
              </a:ext>
            </a:extLst>
          </p:cNvPr>
          <p:cNvPicPr>
            <a:picLocks noChangeAspect="1"/>
          </p:cNvPicPr>
          <p:nvPr userDrawn="1"/>
        </p:nvPicPr>
        <p:blipFill>
          <a:blip r:embed="rId2"/>
          <a:stretch>
            <a:fillRect/>
          </a:stretch>
        </p:blipFill>
        <p:spPr>
          <a:xfrm>
            <a:off x="630670" y="634393"/>
            <a:ext cx="714116" cy="682518"/>
          </a:xfrm>
          <a:prstGeom prst="rect">
            <a:avLst/>
          </a:prstGeom>
        </p:spPr>
      </p:pic>
      <p:sp>
        <p:nvSpPr>
          <p:cNvPr id="2" name="Title 1"/>
          <p:cNvSpPr>
            <a:spLocks noGrp="1"/>
          </p:cNvSpPr>
          <p:nvPr>
            <p:ph type="ctrTitle" hasCustomPrompt="1"/>
          </p:nvPr>
        </p:nvSpPr>
        <p:spPr>
          <a:xfrm>
            <a:off x="6112788" y="2382129"/>
            <a:ext cx="4814292" cy="1157029"/>
          </a:xfrm>
        </p:spPr>
        <p:txBody>
          <a:bodyPr anchor="ctr">
            <a:noAutofit/>
          </a:bodyPr>
          <a:lstStyle>
            <a:lvl1pPr algn="l">
              <a:defRPr lang="en-AU" sz="3400" b="1" spc="-30" baseline="0" smtClean="0">
                <a:solidFill>
                  <a:schemeClr val="accent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13" name="Text Placeholder 2">
            <a:extLst>
              <a:ext uri="{FF2B5EF4-FFF2-40B4-BE49-F238E27FC236}">
                <a16:creationId xmlns:a16="http://schemas.microsoft.com/office/drawing/2014/main" id="{DF3B029A-70EF-BD40-862C-C1426A0C7BDF}"/>
              </a:ext>
            </a:extLst>
          </p:cNvPr>
          <p:cNvSpPr>
            <a:spLocks noGrp="1"/>
          </p:cNvSpPr>
          <p:nvPr>
            <p:ph type="body" idx="12" hasCustomPrompt="1"/>
          </p:nvPr>
        </p:nvSpPr>
        <p:spPr>
          <a:xfrm>
            <a:off x="7308489" y="3494333"/>
            <a:ext cx="4018641" cy="1329128"/>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Tree>
    <p:extLst>
      <p:ext uri="{BB962C8B-B14F-4D97-AF65-F5344CB8AC3E}">
        <p14:creationId xmlns:p14="http://schemas.microsoft.com/office/powerpoint/2010/main" val="399370129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5">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85B35B0-7E16-6347-9ABB-1E71DBC12D5C}"/>
              </a:ext>
            </a:extLst>
          </p:cNvPr>
          <p:cNvSpPr>
            <a:spLocks noGrp="1"/>
          </p:cNvSpPr>
          <p:nvPr>
            <p:ph type="pic" idx="10" hasCustomPrompt="1"/>
          </p:nvPr>
        </p:nvSpPr>
        <p:spPr>
          <a:xfrm>
            <a:off x="-1" y="0"/>
            <a:ext cx="6391175" cy="6858000"/>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6" name="TextBox 5">
            <a:extLst>
              <a:ext uri="{FF2B5EF4-FFF2-40B4-BE49-F238E27FC236}">
                <a16:creationId xmlns:a16="http://schemas.microsoft.com/office/drawing/2014/main" id="{D33B5CED-F544-F742-9789-3164A6A500D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2"/>
                </a:solidFill>
              </a:rPr>
              <a:t>UTS CRICOS 00099F</a:t>
            </a:r>
          </a:p>
        </p:txBody>
      </p:sp>
      <p:sp>
        <p:nvSpPr>
          <p:cNvPr id="2" name="Title 1"/>
          <p:cNvSpPr>
            <a:spLocks noGrp="1"/>
          </p:cNvSpPr>
          <p:nvPr>
            <p:ph type="ctrTitle" hasCustomPrompt="1"/>
          </p:nvPr>
        </p:nvSpPr>
        <p:spPr>
          <a:xfrm>
            <a:off x="7120890" y="3301566"/>
            <a:ext cx="5071110" cy="1201854"/>
          </a:xfrm>
        </p:spPr>
        <p:txBody>
          <a:bodyPr anchor="b">
            <a:noAutofit/>
          </a:bodyPr>
          <a:lstStyle>
            <a:lvl1pPr algn="l">
              <a:defRPr lang="en-AU" sz="3400" b="1" spc="-30" baseline="0" smtClean="0">
                <a:solidFill>
                  <a:schemeClr val="tx1">
                    <a:lumMod val="85000"/>
                    <a:lumOff val="15000"/>
                  </a:schemeClr>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7120890" y="4670298"/>
            <a:ext cx="5071110" cy="1483672"/>
          </a:xfrm>
        </p:spPr>
        <p:txBody>
          <a:bodyPr>
            <a:noAutofit/>
          </a:bodyPr>
          <a:lstStyle>
            <a:lvl1pPr marL="0" indent="0" algn="l">
              <a:lnSpc>
                <a:spcPct val="100000"/>
              </a:lnSpc>
              <a:spcBef>
                <a:spcPts val="0"/>
              </a:spcBef>
              <a:buNone/>
              <a:defRPr lang="en-AU" sz="2000" smtClean="0">
                <a:solidFill>
                  <a:schemeClr val="tx1">
                    <a:lumMod val="85000"/>
                    <a:lumOff val="15000"/>
                  </a:schemeClr>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err="1"/>
              <a:t>Ligenimus</a:t>
            </a:r>
            <a:endParaRPr lang="en-US" dirty="0"/>
          </a:p>
        </p:txBody>
      </p:sp>
    </p:spTree>
    <p:extLst>
      <p:ext uri="{BB962C8B-B14F-4D97-AF65-F5344CB8AC3E}">
        <p14:creationId xmlns:p14="http://schemas.microsoft.com/office/powerpoint/2010/main" val="25888520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6">
    <p:bg>
      <p:bgRef idx="1001">
        <a:schemeClr val="bg2"/>
      </p:bgRef>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EA0ED4D8-6F83-E64C-B78D-18D8732B4209}"/>
              </a:ext>
            </a:extLst>
          </p:cNvPr>
          <p:cNvSpPr>
            <a:spLocks noGrp="1"/>
          </p:cNvSpPr>
          <p:nvPr>
            <p:ph type="pic" idx="10" hasCustomPrompt="1"/>
          </p:nvPr>
        </p:nvSpPr>
        <p:spPr>
          <a:xfrm>
            <a:off x="-1191188" y="-766482"/>
            <a:ext cx="6561492" cy="6561492"/>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146999" y="3036761"/>
            <a:ext cx="5592436" cy="1220142"/>
          </a:xfrm>
        </p:spPr>
        <p:txBody>
          <a:bodyPr anchor="b"/>
          <a:lstStyle>
            <a:lvl1pPr>
              <a:defRPr sz="3400" b="1" spc="-30" baseline="0">
                <a:solidFill>
                  <a:schemeClr val="accent2"/>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158429" y="4663440"/>
            <a:ext cx="5592436" cy="1762622"/>
          </a:xfrm>
        </p:spPr>
        <p:txBody>
          <a:bodyPr/>
          <a:lstStyle>
            <a:lvl1pPr marL="0" indent="0">
              <a:lnSpc>
                <a:spcPct val="100000"/>
              </a:lnSpc>
              <a:spcBef>
                <a:spcPts val="0"/>
              </a:spcBef>
              <a:buNone/>
              <a:defRPr lang="en-AU" sz="2000" smtClean="0">
                <a:solidFill>
                  <a:schemeClr val="tx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9" name="TextBox 8">
            <a:extLst>
              <a:ext uri="{FF2B5EF4-FFF2-40B4-BE49-F238E27FC236}">
                <a16:creationId xmlns:a16="http://schemas.microsoft.com/office/drawing/2014/main" id="{8CF341A3-F22A-8F43-98A2-33A1DF177A0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2">
                    <a:lumMod val="50000"/>
                  </a:schemeClr>
                </a:solidFill>
              </a:rPr>
              <a:t>UTS CRICOS 00099F</a:t>
            </a:r>
          </a:p>
        </p:txBody>
      </p:sp>
    </p:spTree>
    <p:extLst>
      <p:ext uri="{BB962C8B-B14F-4D97-AF65-F5344CB8AC3E}">
        <p14:creationId xmlns:p14="http://schemas.microsoft.com/office/powerpoint/2010/main" val="31142842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6">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146999" y="3036761"/>
            <a:ext cx="5592436" cy="1220142"/>
          </a:xfrm>
        </p:spPr>
        <p:txBody>
          <a:bodyPr anchor="b"/>
          <a:lstStyle>
            <a:lvl1pPr>
              <a:defRPr sz="3400" b="1" spc="-30" baseline="0">
                <a:solidFill>
                  <a:schemeClr val="tx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158429" y="4663440"/>
            <a:ext cx="5592436" cy="1762622"/>
          </a:xfrm>
        </p:spPr>
        <p:txBody>
          <a:bodyPr/>
          <a:lstStyle>
            <a:lvl1pPr marL="0" indent="0">
              <a:lnSpc>
                <a:spcPct val="100000"/>
              </a:lnSpc>
              <a:spcBef>
                <a:spcPts val="0"/>
              </a:spcBef>
              <a:buNone/>
              <a:defRPr lang="en-AU" sz="2000" smtClean="0">
                <a:solidFill>
                  <a:schemeClr val="tx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9" name="TextBox 8">
            <a:extLst>
              <a:ext uri="{FF2B5EF4-FFF2-40B4-BE49-F238E27FC236}">
                <a16:creationId xmlns:a16="http://schemas.microsoft.com/office/drawing/2014/main" id="{8CF341A3-F22A-8F43-98A2-33A1DF177A0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lumMod val="85000"/>
                    <a:lumOff val="15000"/>
                  </a:schemeClr>
                </a:solidFill>
              </a:rPr>
              <a:t>UTS CRICOS 00099F</a:t>
            </a:r>
          </a:p>
        </p:txBody>
      </p:sp>
      <p:sp>
        <p:nvSpPr>
          <p:cNvPr id="7" name="Picture Placeholder 2">
            <a:extLst>
              <a:ext uri="{FF2B5EF4-FFF2-40B4-BE49-F238E27FC236}">
                <a16:creationId xmlns:a16="http://schemas.microsoft.com/office/drawing/2014/main" id="{B070798B-3B0A-5948-B421-23D8843BB416}"/>
              </a:ext>
            </a:extLst>
          </p:cNvPr>
          <p:cNvSpPr>
            <a:spLocks noGrp="1"/>
          </p:cNvSpPr>
          <p:nvPr>
            <p:ph type="pic" idx="10" hasCustomPrompt="1"/>
          </p:nvPr>
        </p:nvSpPr>
        <p:spPr>
          <a:xfrm>
            <a:off x="-1191188" y="-766482"/>
            <a:ext cx="6561492" cy="6561492"/>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Tree>
    <p:extLst>
      <p:ext uri="{BB962C8B-B14F-4D97-AF65-F5344CB8AC3E}">
        <p14:creationId xmlns:p14="http://schemas.microsoft.com/office/powerpoint/2010/main" val="260135401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7">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895C320-85D8-7946-80F1-AF205B05ECDC}"/>
              </a:ext>
            </a:extLst>
          </p:cNvPr>
          <p:cNvSpPr>
            <a:spLocks noGrp="1"/>
          </p:cNvSpPr>
          <p:nvPr>
            <p:ph type="pic" idx="10" hasCustomPrompt="1"/>
          </p:nvPr>
        </p:nvSpPr>
        <p:spPr>
          <a:xfrm>
            <a:off x="1476397" y="1714500"/>
            <a:ext cx="4117985" cy="4105255"/>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2441842"/>
            <a:ext cx="5001987" cy="1201854"/>
          </a:xfrm>
        </p:spPr>
        <p:txBody>
          <a:bodyPr anchor="b">
            <a:noAutofit/>
          </a:bodyPr>
          <a:lstStyle>
            <a:lvl1pPr algn="l">
              <a:defRPr lang="en-AU" sz="2800" b="1" spc="-20" baseline="0" smtClean="0">
                <a:solidFill>
                  <a:schemeClr val="accent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3661984"/>
            <a:ext cx="5001987" cy="1483672"/>
          </a:xfrm>
        </p:spPr>
        <p:txBody>
          <a:bodyPr>
            <a:noAutofit/>
          </a:bodyPr>
          <a:lstStyle>
            <a:lvl1pPr marL="0" indent="0" algn="l">
              <a:lnSpc>
                <a:spcPct val="100000"/>
              </a:lnSpc>
              <a:spcBef>
                <a:spcPts val="0"/>
              </a:spcBef>
              <a:buNone/>
              <a:defRPr lang="en-AU" sz="2000" smtClean="0">
                <a:solidFill>
                  <a:schemeClr val="tx1">
                    <a:lumMod val="95000"/>
                    <a:lumOff val="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1809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ver 7">
    <p:bg>
      <p:bgPr>
        <a:solidFill>
          <a:schemeClr val="accent1"/>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895C320-85D8-7946-80F1-AF205B05ECDC}"/>
              </a:ext>
            </a:extLst>
          </p:cNvPr>
          <p:cNvSpPr>
            <a:spLocks noGrp="1"/>
          </p:cNvSpPr>
          <p:nvPr>
            <p:ph type="pic" idx="10" hasCustomPrompt="1"/>
          </p:nvPr>
        </p:nvSpPr>
        <p:spPr>
          <a:xfrm>
            <a:off x="1476397" y="1714500"/>
            <a:ext cx="4117985" cy="4105255"/>
          </a:xfrm>
        </p:spPr>
        <p:txBody>
          <a:bodyPr anchor="t"/>
          <a:lstStyle>
            <a:lvl1pPr marL="0" indent="0" algn="ctr">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2441842"/>
            <a:ext cx="5001987" cy="1201854"/>
          </a:xfrm>
        </p:spPr>
        <p:txBody>
          <a:bodyPr anchor="b">
            <a:noAutofit/>
          </a:bodyPr>
          <a:lstStyle>
            <a:lvl1pPr algn="l">
              <a:defRPr lang="en-AU" sz="2800" b="1" spc="-20" baseline="0" smtClean="0">
                <a:solidFill>
                  <a:schemeClr val="bg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3661984"/>
            <a:ext cx="5001987" cy="1483672"/>
          </a:xfrm>
        </p:spPr>
        <p:txBody>
          <a:bodyPr>
            <a:noAutofit/>
          </a:bodyPr>
          <a:lstStyle>
            <a:lvl1pPr marL="0" indent="0" algn="l">
              <a:lnSpc>
                <a:spcPct val="100000"/>
              </a:lnSpc>
              <a:spcBef>
                <a:spcPts val="0"/>
              </a:spcBef>
              <a:buNone/>
              <a:defRPr lang="en-AU" sz="20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319590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E1AB-6A0A-AC44-83B9-9FAC961E3C28}" type="datetimeFigureOut">
              <a:rPr lang="en-US" smtClean="0"/>
              <a:t>8/20/25</a:t>
            </a:fld>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6" r:id="rId3"/>
    <p:sldLayoutId id="2147483707" r:id="rId4"/>
    <p:sldLayoutId id="2147483708" r:id="rId5"/>
    <p:sldLayoutId id="2147483685" r:id="rId6"/>
    <p:sldLayoutId id="2147483716" r:id="rId7"/>
    <p:sldLayoutId id="2147483715" r:id="rId8"/>
    <p:sldLayoutId id="2147483726" r:id="rId9"/>
    <p:sldLayoutId id="2147483718" r:id="rId10"/>
    <p:sldLayoutId id="2147483703" r:id="rId11"/>
    <p:sldLayoutId id="2147483727" r:id="rId12"/>
    <p:sldLayoutId id="2147483721" r:id="rId13"/>
    <p:sldLayoutId id="2147483723" r:id="rId14"/>
    <p:sldLayoutId id="2147483724" r:id="rId15"/>
    <p:sldLayoutId id="2147483722" r:id="rId16"/>
    <p:sldLayoutId id="2147483725" r:id="rId17"/>
    <p:sldLayoutId id="2147483731" r:id="rId18"/>
    <p:sldLayoutId id="2147483733" r:id="rId19"/>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issors&#10;&#10;Description automatically generated">
            <a:extLst>
              <a:ext uri="{FF2B5EF4-FFF2-40B4-BE49-F238E27FC236}">
                <a16:creationId xmlns:a16="http://schemas.microsoft.com/office/drawing/2014/main" id="{16105EC4-C0D7-DE54-AC00-A7E315088D77}"/>
              </a:ext>
            </a:extLst>
          </p:cNvPr>
          <p:cNvPicPr>
            <a:picLocks noChangeAspect="1"/>
          </p:cNvPicPr>
          <p:nvPr/>
        </p:nvPicPr>
        <p:blipFill>
          <a:blip r:embed="rId2"/>
          <a:stretch>
            <a:fillRect/>
          </a:stretch>
        </p:blipFill>
        <p:spPr>
          <a:xfrm>
            <a:off x="6705030" y="1754966"/>
            <a:ext cx="5103034" cy="5103034"/>
          </a:xfrm>
          <a:prstGeom prst="rect">
            <a:avLst/>
          </a:prstGeom>
        </p:spPr>
      </p:pic>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6370296" cy="923330"/>
          </a:xfrm>
          <a:prstGeom prst="rect">
            <a:avLst/>
          </a:prstGeom>
          <a:noFill/>
        </p:spPr>
        <p:txBody>
          <a:bodyPr wrap="square" rtlCol="0">
            <a:spAutoFit/>
          </a:bodyPr>
          <a:lstStyle/>
          <a:p>
            <a:r>
              <a:rPr lang="en-AU" sz="5400" dirty="0"/>
              <a:t>Base-rate neglect</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722768" cy="738664"/>
          </a:xfrm>
          <a:prstGeom prst="rect">
            <a:avLst/>
          </a:prstGeom>
          <a:noFill/>
        </p:spPr>
        <p:txBody>
          <a:bodyPr wrap="none" rtlCol="0">
            <a:spAutoFit/>
          </a:bodyPr>
          <a:lstStyle/>
          <a:p>
            <a:endParaRPr lang="en-AU" dirty="0"/>
          </a:p>
          <a:p>
            <a:r>
              <a:rPr lang="en-AU" sz="2400" dirty="0"/>
              <a:t>Notes on Behavioural Economics</a:t>
            </a:r>
          </a:p>
        </p:txBody>
      </p:sp>
    </p:spTree>
    <p:extLst>
      <p:ext uri="{BB962C8B-B14F-4D97-AF65-F5344CB8AC3E}">
        <p14:creationId xmlns:p14="http://schemas.microsoft.com/office/powerpoint/2010/main" val="230183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24">
                <a:extLst>
                  <a:ext uri="{FF2B5EF4-FFF2-40B4-BE49-F238E27FC236}">
                    <a16:creationId xmlns:a16="http://schemas.microsoft.com/office/drawing/2014/main" id="{6FF3D79B-F28D-EE47-A916-75582E3DE38A}"/>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lvl="1">
                  <a:lnSpc>
                    <a:spcPct val="110000"/>
                  </a:lnSpc>
                  <a:spcBef>
                    <a:spcPts val="0"/>
                  </a:spcBef>
                  <a:spcAft>
                    <a:spcPts val="1200"/>
                  </a:spcAft>
                </a:pPr>
                <a14:m>
                  <m:oMathPara xmlns:m="http://schemas.openxmlformats.org/officeDocument/2006/math">
                    <m:oMathParaPr>
                      <m:jc m:val="centerGroup"/>
                    </m:oMathParaPr>
                    <m:oMath xmlns:m="http://schemas.openxmlformats.org/officeDocument/2006/math">
                      <m:r>
                        <a:rPr lang="en-AU" sz="3600" i="1">
                          <a:solidFill>
                            <a:srgbClr val="000000"/>
                          </a:solidFill>
                          <a:latin typeface="Cambria Math" panose="02040503050406030204" pitchFamily="18" charset="0"/>
                          <a:cs typeface="Arial"/>
                        </a:rPr>
                        <m:t>𝑃</m:t>
                      </m:r>
                      <m:d>
                        <m:dPr>
                          <m:ctrlPr>
                            <a:rPr lang="en-AU" sz="3600" i="1">
                              <a:solidFill>
                                <a:srgbClr val="000000"/>
                              </a:solidFill>
                              <a:latin typeface="Cambria Math" panose="02040503050406030204" pitchFamily="18" charset="0"/>
                              <a:cs typeface="Arial"/>
                            </a:rPr>
                          </m:ctrlPr>
                        </m:dPr>
                        <m:e>
                          <m:r>
                            <m:rPr>
                              <m:nor/>
                            </m:rPr>
                            <a:rPr lang="en-AU" sz="3600">
                              <a:solidFill>
                                <a:srgbClr val="000000"/>
                              </a:solidFill>
                              <a:latin typeface="Cambria Math" panose="02040503050406030204" pitchFamily="18" charset="0"/>
                              <a:cs typeface="Arial"/>
                            </a:rPr>
                            <m:t>COVID</m:t>
                          </m:r>
                          <m:r>
                            <a:rPr lang="en-AU" sz="3600" i="1">
                              <a:solidFill>
                                <a:srgbClr val="000000"/>
                              </a:solidFill>
                              <a:latin typeface="Cambria Math" panose="02040503050406030204" pitchFamily="18" charset="0"/>
                              <a:cs typeface="Arial"/>
                            </a:rPr>
                            <m:t>|</m:t>
                          </m:r>
                          <m:r>
                            <m:rPr>
                              <m:nor/>
                            </m:rPr>
                            <a:rPr lang="en-AU" sz="3600">
                              <a:solidFill>
                                <a:srgbClr val="000000"/>
                              </a:solidFill>
                              <a:latin typeface="Cambria Math" panose="02040503050406030204" pitchFamily="18" charset="0"/>
                              <a:cs typeface="Arial"/>
                            </a:rPr>
                            <m:t>+</m:t>
                          </m:r>
                          <m:r>
                            <m:rPr>
                              <m:nor/>
                            </m:rPr>
                            <a:rPr lang="en-AU" sz="3600">
                              <a:solidFill>
                                <a:srgbClr val="000000"/>
                              </a:solidFill>
                              <a:latin typeface="Cambria Math" panose="02040503050406030204" pitchFamily="18" charset="0"/>
                              <a:cs typeface="Arial"/>
                            </a:rPr>
                            <m:t>ve</m:t>
                          </m:r>
                          <m:r>
                            <m:rPr>
                              <m:nor/>
                            </m:rPr>
                            <a:rPr lang="en-AU" sz="3600">
                              <a:solidFill>
                                <a:srgbClr val="000000"/>
                              </a:solidFill>
                              <a:latin typeface="Cambria Math" panose="02040503050406030204" pitchFamily="18" charset="0"/>
                              <a:cs typeface="Arial"/>
                            </a:rPr>
                            <m:t> </m:t>
                          </m:r>
                        </m:e>
                      </m:d>
                      <m:r>
                        <a:rPr lang="en-AU" sz="3600" i="1">
                          <a:solidFill>
                            <a:srgbClr val="000000"/>
                          </a:solidFill>
                          <a:latin typeface="Cambria Math" panose="02040503050406030204" pitchFamily="18" charset="0"/>
                          <a:ea typeface="Cambria Math" panose="02040503050406030204" pitchFamily="18" charset="0"/>
                          <a:cs typeface="Arial"/>
                        </a:rPr>
                        <m:t>≠</m:t>
                      </m:r>
                      <m:r>
                        <a:rPr lang="en-AU" sz="3600" i="1">
                          <a:solidFill>
                            <a:srgbClr val="000000"/>
                          </a:solidFill>
                          <a:latin typeface="Cambria Math" panose="02040503050406030204" pitchFamily="18" charset="0"/>
                          <a:ea typeface="Cambria Math" panose="02040503050406030204" pitchFamily="18" charset="0"/>
                          <a:cs typeface="Arial"/>
                        </a:rPr>
                        <m:t>𝑃</m:t>
                      </m:r>
                      <m:d>
                        <m:dPr>
                          <m:ctrlPr>
                            <a:rPr lang="en-AU" sz="3600" i="1">
                              <a:solidFill>
                                <a:srgbClr val="000000"/>
                              </a:solidFill>
                              <a:latin typeface="Cambria Math" panose="02040503050406030204" pitchFamily="18" charset="0"/>
                              <a:ea typeface="Cambria Math" panose="02040503050406030204" pitchFamily="18" charset="0"/>
                              <a:cs typeface="Arial"/>
                            </a:rPr>
                          </m:ctrlPr>
                        </m:dPr>
                        <m:e>
                          <m:r>
                            <m:rPr>
                              <m:nor/>
                            </m:rPr>
                            <a:rPr lang="en-AU" sz="3600">
                              <a:solidFill>
                                <a:srgbClr val="000000"/>
                              </a:solidFill>
                              <a:latin typeface="Cambria Math" panose="02040503050406030204" pitchFamily="18" charset="0"/>
                              <a:ea typeface="Cambria Math" panose="02040503050406030204" pitchFamily="18" charset="0"/>
                              <a:cs typeface="Arial"/>
                            </a:rPr>
                            <m:t>+</m:t>
                          </m:r>
                          <m:r>
                            <m:rPr>
                              <m:nor/>
                            </m:rPr>
                            <a:rPr lang="en-AU" sz="3600">
                              <a:solidFill>
                                <a:srgbClr val="000000"/>
                              </a:solidFill>
                              <a:latin typeface="Cambria Math" panose="02040503050406030204" pitchFamily="18" charset="0"/>
                              <a:ea typeface="Cambria Math" panose="02040503050406030204" pitchFamily="18" charset="0"/>
                              <a:cs typeface="Arial"/>
                            </a:rPr>
                            <m:t>ve</m:t>
                          </m:r>
                          <m:r>
                            <m:rPr>
                              <m:nor/>
                            </m:rPr>
                            <a:rPr lang="en-AU" sz="3600">
                              <a:solidFill>
                                <a:srgbClr val="000000"/>
                              </a:solidFill>
                              <a:latin typeface="Cambria Math" panose="02040503050406030204" pitchFamily="18" charset="0"/>
                              <a:ea typeface="Cambria Math" panose="02040503050406030204" pitchFamily="18" charset="0"/>
                              <a:cs typeface="Arial"/>
                            </a:rPr>
                            <m:t> </m:t>
                          </m:r>
                          <m:r>
                            <a:rPr lang="en-AU" sz="3600" i="1">
                              <a:solidFill>
                                <a:srgbClr val="000000"/>
                              </a:solidFill>
                              <a:latin typeface="Cambria Math" panose="02040503050406030204" pitchFamily="18" charset="0"/>
                              <a:ea typeface="Cambria Math" panose="02040503050406030204" pitchFamily="18" charset="0"/>
                              <a:cs typeface="Arial"/>
                            </a:rPr>
                            <m:t>|</m:t>
                          </m:r>
                          <m:r>
                            <m:rPr>
                              <m:nor/>
                            </m:rPr>
                            <a:rPr lang="en-AU" sz="3600">
                              <a:solidFill>
                                <a:srgbClr val="000000"/>
                              </a:solidFill>
                              <a:latin typeface="Cambria Math" panose="02040503050406030204" pitchFamily="18" charset="0"/>
                              <a:ea typeface="Cambria Math" panose="02040503050406030204" pitchFamily="18" charset="0"/>
                              <a:cs typeface="Arial"/>
                            </a:rPr>
                            <m:t>COVID</m:t>
                          </m:r>
                        </m:e>
                      </m:d>
                    </m:oMath>
                  </m:oMathPara>
                </a14:m>
                <a:endParaRPr lang="en-AU" sz="4000" dirty="0">
                  <a:cs typeface="Arial"/>
                </a:endParaRPr>
              </a:p>
            </p:txBody>
          </p:sp>
        </mc:Choice>
        <mc:Fallback xmlns="">
          <p:sp>
            <p:nvSpPr>
              <p:cNvPr id="8" name="Text Placeholder 24">
                <a:extLst>
                  <a:ext uri="{FF2B5EF4-FFF2-40B4-BE49-F238E27FC236}">
                    <a16:creationId xmlns:a16="http://schemas.microsoft.com/office/drawing/2014/main" id="{6FF3D79B-F28D-EE47-A916-75582E3DE38A}"/>
                  </a:ext>
                </a:extLst>
              </p:cNvPr>
              <p:cNvSpPr txBox="1">
                <a:spLocks noRot="1" noChangeAspect="1" noMove="1" noResize="1" noEditPoints="1" noAdjustHandles="1" noChangeArrowheads="1" noChangeShapeType="1" noTextEdit="1"/>
              </p:cNvSpPr>
              <p:nvPr/>
            </p:nvSpPr>
            <p:spPr>
              <a:xfrm>
                <a:off x="1287227" y="2692126"/>
                <a:ext cx="9754153" cy="1174794"/>
              </a:xfrm>
              <a:prstGeom prst="rect">
                <a:avLst/>
              </a:prstGeom>
              <a:blipFill>
                <a:blip r:embed="rId4"/>
                <a:stretch>
                  <a:fillRect/>
                </a:stretch>
              </a:blipFill>
            </p:spPr>
            <p:txBody>
              <a:bodyPr/>
              <a:lstStyle/>
              <a:p>
                <a:r>
                  <a:rPr lang="en-AU">
                    <a:noFill/>
                  </a:rPr>
                  <a:t> </a:t>
                </a:r>
              </a:p>
            </p:txBody>
          </p:sp>
        </mc:Fallback>
      </mc:AlternateContent>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71132292-7A42-CF38-BF88-3FAD4E0F94AF}"/>
              </a:ext>
            </a:extLst>
          </p:cNvPr>
          <p:cNvSpPr>
            <a:spLocks noGrp="1"/>
          </p:cNvSpPr>
          <p:nvPr>
            <p:ph type="title"/>
          </p:nvPr>
        </p:nvSpPr>
        <p:spPr>
          <a:xfrm>
            <a:off x="627854" y="589218"/>
            <a:ext cx="10326658" cy="467226"/>
          </a:xfrm>
        </p:spPr>
        <p:txBody>
          <a:bodyPr/>
          <a:lstStyle/>
          <a:p>
            <a:r>
              <a:rPr lang="en-AU" dirty="0">
                <a:solidFill>
                  <a:schemeClr val="tx1"/>
                </a:solidFill>
              </a:rPr>
              <a:t>Medical diagnosis</a:t>
            </a:r>
          </a:p>
        </p:txBody>
      </p:sp>
    </p:spTree>
    <p:extLst>
      <p:ext uri="{BB962C8B-B14F-4D97-AF65-F5344CB8AC3E}">
        <p14:creationId xmlns:p14="http://schemas.microsoft.com/office/powerpoint/2010/main" val="74033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Medical diagnosis</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67326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Medical diagnosis</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i="1" smtClean="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56841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Medical diagnosis</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i="1" smtClean="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m:t>
                          </m:r>
                        </m:num>
                        <m:den>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0.01+0.09</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0.99</m:t>
                          </m:r>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69153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Medical diagnosis</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COVID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COVID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m:rPr>
                                  <m:nor/>
                                </m:rPr>
                                <a:rPr lang="en-AU" sz="2400">
                                  <a:solidFill>
                                    <a:schemeClr val="tx1"/>
                                  </a:solidFil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i="1" smtClean="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COVID</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m:t>
                          </m:r>
                        </m:num>
                        <m:den>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0.01+0.09</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0.99</m:t>
                          </m:r>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=0.09</m:t>
                      </m:r>
                      <m:r>
                        <a:rPr lang="en-AU" sz="2400" b="0" i="1" smtClean="0">
                          <a:solidFill>
                            <a:schemeClr val="tx1"/>
                          </a:solidFill>
                          <a:latin typeface="Cambria Math" panose="02040503050406030204" pitchFamily="18" charset="0"/>
                          <a:ea typeface="Cambria Math" panose="02040503050406030204" pitchFamily="18" charset="0"/>
                          <a:cs typeface="Arial"/>
                        </a:rPr>
                        <m:t>2</m:t>
                      </m:r>
                    </m:oMath>
                  </m:oMathPara>
                </a14:m>
                <a:endParaRPr lang="en-AU" sz="2400" dirty="0">
                  <a:solidFill>
                    <a:schemeClr val="tx1"/>
                  </a:solidFill>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30104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9230-4A0D-9B40-82F2-E5D2A186C9DF}"/>
              </a:ext>
            </a:extLst>
          </p:cNvPr>
          <p:cNvSpPr>
            <a:spLocks noGrp="1"/>
          </p:cNvSpPr>
          <p:nvPr>
            <p:ph type="title"/>
          </p:nvPr>
        </p:nvSpPr>
        <p:spPr/>
        <p:txBody>
          <a:bodyPr/>
          <a:lstStyle/>
          <a:p>
            <a:r>
              <a:rPr lang="en-US" dirty="0">
                <a:solidFill>
                  <a:schemeClr val="tx1"/>
                </a:solidFill>
              </a:rPr>
              <a:t>Natural frequencies</a:t>
            </a:r>
          </a:p>
        </p:txBody>
      </p:sp>
      <p:sp>
        <p:nvSpPr>
          <p:cNvPr id="3" name="Text Placeholder 2">
            <a:extLst>
              <a:ext uri="{FF2B5EF4-FFF2-40B4-BE49-F238E27FC236}">
                <a16:creationId xmlns:a16="http://schemas.microsoft.com/office/drawing/2014/main" id="{5BE428CE-B34B-1D4A-B662-50F39C0C2CA9}"/>
              </a:ext>
            </a:extLst>
          </p:cNvPr>
          <p:cNvSpPr>
            <a:spLocks noGrp="1"/>
          </p:cNvSpPr>
          <p:nvPr>
            <p:ph type="body" idx="12"/>
          </p:nvPr>
        </p:nvSpPr>
        <p:spPr/>
        <p:txBody>
          <a:bodyPr/>
          <a:lstStyle/>
          <a:p>
            <a:r>
              <a:rPr lang="en-AU" sz="2400" dirty="0">
                <a:solidFill>
                  <a:schemeClr val="tx1"/>
                </a:solidFill>
              </a:rPr>
              <a:t>You test yourself for COVID-19. The following information is known:</a:t>
            </a:r>
          </a:p>
          <a:p>
            <a:pPr marL="285750" indent="-285750">
              <a:buFont typeface="Arial" panose="020B0604020202020204" pitchFamily="34" charset="0"/>
              <a:buChar char="•"/>
            </a:pPr>
            <a:r>
              <a:rPr lang="en-AU" sz="2400" dirty="0">
                <a:solidFill>
                  <a:schemeClr val="tx1"/>
                </a:solidFill>
              </a:rPr>
              <a:t>Ten in every 1000 people have COVID-19  (the prevalence).</a:t>
            </a:r>
          </a:p>
          <a:p>
            <a:pPr marL="285750" indent="-285750">
              <a:buFont typeface="Arial" panose="020B0604020202020204" pitchFamily="34" charset="0"/>
              <a:buChar char="•"/>
            </a:pPr>
            <a:r>
              <a:rPr lang="en-AU" sz="2400" dirty="0">
                <a:solidFill>
                  <a:schemeClr val="tx1"/>
                </a:solidFill>
              </a:rPr>
              <a:t>Of these 10 people with COVID-19, nine will test positive (the sensitivity).</a:t>
            </a:r>
          </a:p>
          <a:p>
            <a:pPr marL="285750" indent="-285750">
              <a:buFont typeface="Arial" panose="020B0604020202020204" pitchFamily="34" charset="0"/>
              <a:buChar char="•"/>
            </a:pPr>
            <a:r>
              <a:rPr lang="en-AU" sz="2400" dirty="0">
                <a:solidFill>
                  <a:schemeClr val="tx1"/>
                </a:solidFill>
              </a:rPr>
              <a:t>Of the 990 people without COVID-19, about 89 nevertheless test positive (the false positive rate).</a:t>
            </a:r>
          </a:p>
          <a:p>
            <a:r>
              <a:rPr lang="en-AU" sz="2400" dirty="0">
                <a:solidFill>
                  <a:schemeClr val="tx1"/>
                </a:solidFill>
              </a:rPr>
              <a:t>You test positive. What is the chance that you have COVID-19?</a:t>
            </a:r>
          </a:p>
        </p:txBody>
      </p:sp>
    </p:spTree>
    <p:extLst>
      <p:ext uri="{BB962C8B-B14F-4D97-AF65-F5344CB8AC3E}">
        <p14:creationId xmlns:p14="http://schemas.microsoft.com/office/powerpoint/2010/main" val="254335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35AA09F6-0E21-DB43-9A32-6EA3F21FB87C}"/>
                  </a:ext>
                </a:extLst>
              </p:cNvPr>
              <p:cNvSpPr>
                <a:spLocks noGrp="1"/>
              </p:cNvSpPr>
              <p:nvPr>
                <p:ph type="body" idx="12"/>
              </p:nvPr>
            </p:nvSpPr>
            <p:spPr/>
            <p:txBody>
              <a:bodyPr/>
              <a:lstStyle/>
              <a:p>
                <a:pPr>
                  <a:spcAft>
                    <a:spcPts val="1800"/>
                  </a:spcAft>
                </a:pPr>
                <a14:m>
                  <m:oMathPara xmlns:m="http://schemas.openxmlformats.org/officeDocument/2006/math">
                    <m:oMathParaPr>
                      <m:jc m:val="left"/>
                    </m:oMathParaPr>
                    <m:oMath xmlns:m="http://schemas.openxmlformats.org/officeDocument/2006/math">
                      <m:acc>
                        <m:accPr>
                          <m:chr m:val="̂"/>
                          <m:ctrlPr>
                            <a:rPr lang="en-AU" sz="2400" i="1" dirty="0" smtClean="0">
                              <a:solidFill>
                                <a:schemeClr val="tx1"/>
                              </a:solidFill>
                              <a:latin typeface="Cambria Math" panose="02040503050406030204" pitchFamily="18" charset="0"/>
                            </a:rPr>
                          </m:ctrlPr>
                        </m:accPr>
                        <m:e>
                          <m:r>
                            <a:rPr lang="en-AU" sz="2400" i="1" dirty="0">
                              <a:solidFill>
                                <a:schemeClr val="tx1"/>
                              </a:solidFill>
                              <a:latin typeface="Cambria Math" panose="02040503050406030204" pitchFamily="18" charset="0"/>
                            </a:rPr>
                            <m:t>𝑃</m:t>
                          </m:r>
                        </m:e>
                      </m:acc>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0">
                              <a:solidFill>
                                <a:schemeClr val="tx1"/>
                              </a:solidFill>
                              <a:latin typeface="Cambria Math" panose="02040503050406030204" pitchFamily="18" charset="0"/>
                              <a:ea typeface="Cambria Math" panose="02040503050406030204" pitchFamily="18" charset="0"/>
                              <a:cs typeface="Arial"/>
                            </a:rPr>
                            <m:t> </m:t>
                          </m:r>
                          <m:r>
                            <m:rPr>
                              <m:sty m:val="p"/>
                            </m:rPr>
                            <a:rPr lang="en-AU" sz="2400" i="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m:t>+</m:t>
                          </m:r>
                          <m:r>
                            <m:rPr>
                              <m:nor/>
                            </m:rPr>
                            <a:rPr lang="en-AU" sz="2400"/>
                            <m:t>ve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b="0" i="1" smtClean="0">
                              <a:solidFill>
                                <a:schemeClr val="tx1"/>
                              </a:solidFill>
                              <a:latin typeface="Cambria Math" panose="02040503050406030204" pitchFamily="18" charset="0"/>
                              <a:cs typeface="Arial"/>
                            </a:rPr>
                            <m:t>𝑛</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a:rPr lang="en-AU" sz="2400">
                                  <a:latin typeface="Cambria Math" panose="02040503050406030204" pitchFamily="18" charset="0"/>
                                  <a:ea typeface="Cambria Math" panose="02040503050406030204" pitchFamily="18" charset="0"/>
                                </a:rPr>
                                <m:t>∩</m:t>
                              </m:r>
                              <m:r>
                                <m:rPr>
                                  <m:sty m:val="p"/>
                                </m:rPr>
                                <a:rPr lang="en-AU" sz="2400">
                                  <a:solidFill>
                                    <a:schemeClr val="tx1"/>
                                  </a:solidFill>
                                  <a:latin typeface="Cambria Math" panose="02040503050406030204" pitchFamily="18" charset="0"/>
                                  <a:cs typeface="Arial"/>
                                </a:rPr>
                                <m:t>COVID</m:t>
                              </m:r>
                            </m:e>
                          </m:d>
                        </m:num>
                        <m:den>
                          <m:r>
                            <a:rPr lang="en-AU" sz="2400" b="0" i="1" smtClean="0">
                              <a:solidFill>
                                <a:schemeClr val="tx1"/>
                              </a:solidFill>
                              <a:latin typeface="Cambria Math" panose="02040503050406030204" pitchFamily="18" charset="0"/>
                              <a:cs typeface="Arial"/>
                            </a:rPr>
                            <m:t>𝑛</m:t>
                          </m:r>
                          <m:d>
                            <m:dPr>
                              <m:ctrlPr>
                                <a:rPr lang="en-AU" sz="2400" b="0" i="1" smtClean="0">
                                  <a:solidFill>
                                    <a:schemeClr val="tx1"/>
                                  </a:solidFill>
                                  <a:latin typeface="Cambria Math" panose="02040503050406030204" pitchFamily="18" charset="0"/>
                                  <a:cs typeface="Arial"/>
                                </a:rPr>
                              </m:ctrlPr>
                            </m:dPr>
                            <m:e>
                              <m:r>
                                <a:rPr lang="en-AU" sz="2400" b="0" i="1" smtClean="0">
                                  <a:solidFill>
                                    <a:schemeClr val="tx1"/>
                                  </a:solidFill>
                                  <a:latin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8" name="Text Placeholder 7">
                <a:extLst>
                  <a:ext uri="{FF2B5EF4-FFF2-40B4-BE49-F238E27FC236}">
                    <a16:creationId xmlns:a16="http://schemas.microsoft.com/office/drawing/2014/main" id="{35AA09F6-0E21-DB43-9A32-6EA3F21FB87C}"/>
                  </a:ext>
                </a:extLst>
              </p:cNvPr>
              <p:cNvSpPr>
                <a:spLocks noGrp="1" noRot="1" noChangeAspect="1" noMove="1" noResize="1" noEditPoints="1" noAdjustHandles="1" noChangeArrowheads="1" noChangeShapeType="1" noTextEdit="1"/>
              </p:cNvSpPr>
              <p:nvPr>
                <p:ph type="body" idx="12"/>
              </p:nvPr>
            </p:nvSpPr>
            <p:spPr>
              <a:blipFill>
                <a:blip r:embed="rId4"/>
                <a:stretch>
                  <a:fillRect l="-116"/>
                </a:stretch>
              </a:blipFill>
            </p:spPr>
            <p:txBody>
              <a:bodyPr/>
              <a:lstStyle/>
              <a:p>
                <a:r>
                  <a:rPr lang="en-AU">
                    <a:noFill/>
                  </a:rPr>
                  <a:t> </a:t>
                </a:r>
              </a:p>
            </p:txBody>
          </p:sp>
        </mc:Fallback>
      </mc:AlternateContent>
      <p:sp>
        <p:nvSpPr>
          <p:cNvPr id="6" name="Title 1">
            <a:extLst>
              <a:ext uri="{FF2B5EF4-FFF2-40B4-BE49-F238E27FC236}">
                <a16:creationId xmlns:a16="http://schemas.microsoft.com/office/drawing/2014/main" id="{DC0371BB-CB19-B4FA-74D2-A5AE3AF70A28}"/>
              </a:ext>
            </a:extLst>
          </p:cNvPr>
          <p:cNvSpPr>
            <a:spLocks noGrp="1"/>
          </p:cNvSpPr>
          <p:nvPr>
            <p:ph type="title"/>
          </p:nvPr>
        </p:nvSpPr>
        <p:spPr>
          <a:xfrm>
            <a:off x="627854" y="589218"/>
            <a:ext cx="10326658" cy="467226"/>
          </a:xfrm>
        </p:spPr>
        <p:txBody>
          <a:bodyPr/>
          <a:lstStyle/>
          <a:p>
            <a:r>
              <a:rPr lang="en-US" dirty="0">
                <a:solidFill>
                  <a:schemeClr val="tx1"/>
                </a:solidFill>
              </a:rPr>
              <a:t>Natural frequencies</a:t>
            </a:r>
          </a:p>
        </p:txBody>
      </p:sp>
    </p:spTree>
    <p:extLst>
      <p:ext uri="{BB962C8B-B14F-4D97-AF65-F5344CB8AC3E}">
        <p14:creationId xmlns:p14="http://schemas.microsoft.com/office/powerpoint/2010/main" val="161453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35AA09F6-0E21-DB43-9A32-6EA3F21FB87C}"/>
                  </a:ext>
                </a:extLst>
              </p:cNvPr>
              <p:cNvSpPr>
                <a:spLocks noGrp="1"/>
              </p:cNvSpPr>
              <p:nvPr>
                <p:ph type="body" idx="12"/>
              </p:nvPr>
            </p:nvSpPr>
            <p:spPr/>
            <p:txBody>
              <a:bodyPr/>
              <a:lstStyle/>
              <a:p>
                <a:pPr>
                  <a:spcAft>
                    <a:spcPts val="1800"/>
                  </a:spcAft>
                </a:pPr>
                <a14:m>
                  <m:oMathPara xmlns:m="http://schemas.openxmlformats.org/officeDocument/2006/math">
                    <m:oMathParaPr>
                      <m:jc m:val="left"/>
                    </m:oMathParaPr>
                    <m:oMath xmlns:m="http://schemas.openxmlformats.org/officeDocument/2006/math">
                      <m:acc>
                        <m:accPr>
                          <m:chr m:val="̂"/>
                          <m:ctrlPr>
                            <a:rPr lang="en-AU" sz="2400" i="1" dirty="0" smtClean="0">
                              <a:solidFill>
                                <a:schemeClr val="tx1"/>
                              </a:solidFill>
                              <a:latin typeface="Cambria Math" panose="02040503050406030204" pitchFamily="18" charset="0"/>
                            </a:rPr>
                          </m:ctrlPr>
                        </m:accPr>
                        <m:e>
                          <m:r>
                            <a:rPr lang="en-AU" sz="2400" i="1" dirty="0">
                              <a:solidFill>
                                <a:schemeClr val="tx1"/>
                              </a:solidFill>
                              <a:latin typeface="Cambria Math" panose="02040503050406030204" pitchFamily="18" charset="0"/>
                            </a:rPr>
                            <m:t>𝑃</m:t>
                          </m:r>
                        </m:e>
                      </m:acc>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0">
                              <a:solidFill>
                                <a:schemeClr val="tx1"/>
                              </a:solidFill>
                              <a:latin typeface="Cambria Math" panose="02040503050406030204" pitchFamily="18" charset="0"/>
                              <a:ea typeface="Cambria Math" panose="02040503050406030204" pitchFamily="18" charset="0"/>
                              <a:cs typeface="Arial"/>
                            </a:rPr>
                            <m:t> </m:t>
                          </m:r>
                          <m:r>
                            <m:rPr>
                              <m:sty m:val="p"/>
                            </m:rPr>
                            <a:rPr lang="en-AU" sz="2400" i="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m:t>+</m:t>
                          </m:r>
                          <m:r>
                            <m:rPr>
                              <m:nor/>
                            </m:rPr>
                            <a:rPr lang="en-AU" sz="2400"/>
                            <m:t>ve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b="0" i="1" smtClean="0">
                              <a:solidFill>
                                <a:schemeClr val="tx1"/>
                              </a:solidFill>
                              <a:latin typeface="Cambria Math" panose="02040503050406030204" pitchFamily="18" charset="0"/>
                              <a:cs typeface="Arial"/>
                            </a:rPr>
                            <m:t>𝑛</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a:rPr lang="en-AU" sz="2400">
                                  <a:latin typeface="Cambria Math" panose="02040503050406030204" pitchFamily="18" charset="0"/>
                                  <a:ea typeface="Cambria Math" panose="02040503050406030204" pitchFamily="18" charset="0"/>
                                </a:rPr>
                                <m:t>∩</m:t>
                              </m:r>
                              <m:r>
                                <m:rPr>
                                  <m:sty m:val="p"/>
                                </m:rPr>
                                <a:rPr lang="en-AU" sz="2400">
                                  <a:solidFill>
                                    <a:schemeClr val="tx1"/>
                                  </a:solidFill>
                                  <a:latin typeface="Cambria Math" panose="02040503050406030204" pitchFamily="18" charset="0"/>
                                  <a:cs typeface="Arial"/>
                                </a:rPr>
                                <m:t>COVID</m:t>
                              </m:r>
                            </m:e>
                          </m:d>
                        </m:num>
                        <m:den>
                          <m:r>
                            <a:rPr lang="en-AU" sz="2400" b="0" i="1" smtClean="0">
                              <a:solidFill>
                                <a:schemeClr val="tx1"/>
                              </a:solidFill>
                              <a:latin typeface="Cambria Math" panose="02040503050406030204" pitchFamily="18" charset="0"/>
                              <a:cs typeface="Arial"/>
                            </a:rPr>
                            <m:t>𝑛</m:t>
                          </m:r>
                          <m:d>
                            <m:dPr>
                              <m:ctrlPr>
                                <a:rPr lang="en-AU" sz="2400" b="0" i="1" smtClean="0">
                                  <a:solidFill>
                                    <a:schemeClr val="tx1"/>
                                  </a:solidFill>
                                  <a:latin typeface="Cambria Math" panose="02040503050406030204" pitchFamily="18" charset="0"/>
                                  <a:cs typeface="Arial"/>
                                </a:rPr>
                              </m:ctrlPr>
                            </m:dPr>
                            <m:e>
                              <m:r>
                                <a:rPr lang="en-AU" sz="2400" b="0" i="1" smtClean="0">
                                  <a:solidFill>
                                    <a:schemeClr val="tx1"/>
                                  </a:solidFill>
                                  <a:latin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b="0" i="1" smtClean="0">
                              <a:solidFill>
                                <a:schemeClr val="tx1"/>
                              </a:solidFill>
                              <a:latin typeface="Cambria Math" panose="02040503050406030204" pitchFamily="18" charset="0"/>
                              <a:ea typeface="Cambria Math" panose="02040503050406030204" pitchFamily="18" charset="0"/>
                              <a:cs typeface="Arial"/>
                            </a:rPr>
                            <m:t>9</m:t>
                          </m:r>
                        </m:num>
                        <m:den>
                          <m:r>
                            <a:rPr lang="en-AU" sz="2400" b="0" i="1" smtClean="0">
                              <a:solidFill>
                                <a:schemeClr val="tx1"/>
                              </a:solidFill>
                              <a:latin typeface="Cambria Math" panose="02040503050406030204" pitchFamily="18" charset="0"/>
                              <a:cs typeface="Arial"/>
                            </a:rPr>
                            <m:t>9+89</m:t>
                          </m:r>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8" name="Text Placeholder 7">
                <a:extLst>
                  <a:ext uri="{FF2B5EF4-FFF2-40B4-BE49-F238E27FC236}">
                    <a16:creationId xmlns:a16="http://schemas.microsoft.com/office/drawing/2014/main" id="{35AA09F6-0E21-DB43-9A32-6EA3F21FB87C}"/>
                  </a:ext>
                </a:extLst>
              </p:cNvPr>
              <p:cNvSpPr>
                <a:spLocks noGrp="1" noRot="1" noChangeAspect="1" noMove="1" noResize="1" noEditPoints="1" noAdjustHandles="1" noChangeArrowheads="1" noChangeShapeType="1" noTextEdit="1"/>
              </p:cNvSpPr>
              <p:nvPr>
                <p:ph type="body" idx="12"/>
              </p:nvPr>
            </p:nvSpPr>
            <p:spPr>
              <a:blipFill>
                <a:blip r:embed="rId4"/>
                <a:stretch>
                  <a:fillRect l="-116"/>
                </a:stretch>
              </a:blipFill>
            </p:spPr>
            <p:txBody>
              <a:bodyPr/>
              <a:lstStyle/>
              <a:p>
                <a:r>
                  <a:rPr lang="en-AU">
                    <a:noFill/>
                  </a:rPr>
                  <a:t> </a:t>
                </a:r>
              </a:p>
            </p:txBody>
          </p:sp>
        </mc:Fallback>
      </mc:AlternateContent>
      <p:sp>
        <p:nvSpPr>
          <p:cNvPr id="6" name="Title 1">
            <a:extLst>
              <a:ext uri="{FF2B5EF4-FFF2-40B4-BE49-F238E27FC236}">
                <a16:creationId xmlns:a16="http://schemas.microsoft.com/office/drawing/2014/main" id="{DC0371BB-CB19-B4FA-74D2-A5AE3AF70A28}"/>
              </a:ext>
            </a:extLst>
          </p:cNvPr>
          <p:cNvSpPr>
            <a:spLocks noGrp="1"/>
          </p:cNvSpPr>
          <p:nvPr>
            <p:ph type="title"/>
          </p:nvPr>
        </p:nvSpPr>
        <p:spPr>
          <a:xfrm>
            <a:off x="627854" y="589218"/>
            <a:ext cx="10326658" cy="467226"/>
          </a:xfrm>
        </p:spPr>
        <p:txBody>
          <a:bodyPr/>
          <a:lstStyle/>
          <a:p>
            <a:r>
              <a:rPr lang="en-US" dirty="0">
                <a:solidFill>
                  <a:schemeClr val="tx1"/>
                </a:solidFill>
              </a:rPr>
              <a:t>Natural frequencies</a:t>
            </a:r>
          </a:p>
        </p:txBody>
      </p:sp>
    </p:spTree>
    <p:extLst>
      <p:ext uri="{BB962C8B-B14F-4D97-AF65-F5344CB8AC3E}">
        <p14:creationId xmlns:p14="http://schemas.microsoft.com/office/powerpoint/2010/main" val="380737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35AA09F6-0E21-DB43-9A32-6EA3F21FB87C}"/>
                  </a:ext>
                </a:extLst>
              </p:cNvPr>
              <p:cNvSpPr>
                <a:spLocks noGrp="1"/>
              </p:cNvSpPr>
              <p:nvPr>
                <p:ph type="body" idx="12"/>
              </p:nvPr>
            </p:nvSpPr>
            <p:spPr/>
            <p:txBody>
              <a:bodyPr/>
              <a:lstStyle/>
              <a:p>
                <a:pPr>
                  <a:spcAft>
                    <a:spcPts val="1800"/>
                  </a:spcAft>
                </a:pPr>
                <a14:m>
                  <m:oMathPara xmlns:m="http://schemas.openxmlformats.org/officeDocument/2006/math">
                    <m:oMathParaPr>
                      <m:jc m:val="left"/>
                    </m:oMathParaPr>
                    <m:oMath xmlns:m="http://schemas.openxmlformats.org/officeDocument/2006/math">
                      <m:acc>
                        <m:accPr>
                          <m:chr m:val="̂"/>
                          <m:ctrlPr>
                            <a:rPr lang="en-AU" sz="2400" i="1" dirty="0" smtClean="0">
                              <a:solidFill>
                                <a:schemeClr val="tx1"/>
                              </a:solidFill>
                              <a:latin typeface="Cambria Math" panose="02040503050406030204" pitchFamily="18" charset="0"/>
                            </a:rPr>
                          </m:ctrlPr>
                        </m:accPr>
                        <m:e>
                          <m:r>
                            <a:rPr lang="en-AU" sz="2400" i="1" dirty="0">
                              <a:solidFill>
                                <a:schemeClr val="tx1"/>
                              </a:solidFill>
                              <a:latin typeface="Cambria Math" panose="02040503050406030204" pitchFamily="18" charset="0"/>
                            </a:rPr>
                            <m:t>𝑃</m:t>
                          </m:r>
                        </m:e>
                      </m:acc>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0">
                              <a:solidFill>
                                <a:schemeClr val="tx1"/>
                              </a:solidFill>
                              <a:latin typeface="Cambria Math" panose="02040503050406030204" pitchFamily="18" charset="0"/>
                              <a:ea typeface="Cambria Math" panose="02040503050406030204" pitchFamily="18" charset="0"/>
                              <a:cs typeface="Arial"/>
                            </a:rPr>
                            <m:t> </m:t>
                          </m:r>
                          <m:r>
                            <m:rPr>
                              <m:sty m:val="p"/>
                            </m:rPr>
                            <a:rPr lang="en-AU" sz="2400" i="0">
                              <a:solidFill>
                                <a:schemeClr val="tx1"/>
                              </a:solidFill>
                              <a:latin typeface="Cambria Math" panose="02040503050406030204" pitchFamily="18" charset="0"/>
                              <a:ea typeface="Cambria Math" panose="02040503050406030204" pitchFamily="18" charset="0"/>
                              <a:cs typeface="Arial"/>
                            </a:rPr>
                            <m:t>COVID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m:t>+</m:t>
                          </m:r>
                          <m:r>
                            <m:rPr>
                              <m:nor/>
                            </m:rPr>
                            <a:rPr lang="en-AU" sz="2400"/>
                            <m:t>ve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b="0" i="1" smtClean="0">
                              <a:solidFill>
                                <a:schemeClr val="tx1"/>
                              </a:solidFill>
                              <a:latin typeface="Cambria Math" panose="02040503050406030204" pitchFamily="18" charset="0"/>
                              <a:cs typeface="Arial"/>
                            </a:rPr>
                            <m:t>𝑛</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rPr>
                                <m:t>+</m:t>
                              </m:r>
                              <m:r>
                                <m:rPr>
                                  <m:nor/>
                                </m:rPr>
                                <a:rPr lang="en-AU" sz="2400">
                                  <a:solidFill>
                                    <a:schemeClr val="tx1"/>
                                  </a:solidFill>
                                </a:rPr>
                                <m:t>ve</m:t>
                              </m:r>
                              <m:r>
                                <a:rPr lang="en-AU" sz="2400">
                                  <a:latin typeface="Cambria Math" panose="02040503050406030204" pitchFamily="18" charset="0"/>
                                  <a:ea typeface="Cambria Math" panose="02040503050406030204" pitchFamily="18" charset="0"/>
                                </a:rPr>
                                <m:t>∩</m:t>
                              </m:r>
                              <m:r>
                                <m:rPr>
                                  <m:sty m:val="p"/>
                                </m:rPr>
                                <a:rPr lang="en-AU" sz="2400">
                                  <a:solidFill>
                                    <a:schemeClr val="tx1"/>
                                  </a:solidFill>
                                  <a:latin typeface="Cambria Math" panose="02040503050406030204" pitchFamily="18" charset="0"/>
                                  <a:cs typeface="Arial"/>
                                </a:rPr>
                                <m:t>COVID</m:t>
                              </m:r>
                            </m:e>
                          </m:d>
                        </m:num>
                        <m:den>
                          <m:r>
                            <a:rPr lang="en-AU" sz="2400" b="0" i="1" smtClean="0">
                              <a:solidFill>
                                <a:schemeClr val="tx1"/>
                              </a:solidFill>
                              <a:latin typeface="Cambria Math" panose="02040503050406030204" pitchFamily="18" charset="0"/>
                              <a:cs typeface="Arial"/>
                            </a:rPr>
                            <m:t>𝑛</m:t>
                          </m:r>
                          <m:d>
                            <m:dPr>
                              <m:ctrlPr>
                                <a:rPr lang="en-AU" sz="2400" b="0" i="1" smtClean="0">
                                  <a:solidFill>
                                    <a:schemeClr val="tx1"/>
                                  </a:solidFill>
                                  <a:latin typeface="Cambria Math" panose="02040503050406030204" pitchFamily="18" charset="0"/>
                                  <a:cs typeface="Arial"/>
                                </a:rPr>
                              </m:ctrlPr>
                            </m:dPr>
                            <m:e>
                              <m:r>
                                <a:rPr lang="en-AU" sz="2400" b="0" i="1" smtClean="0">
                                  <a:solidFill>
                                    <a:schemeClr val="tx1"/>
                                  </a:solidFill>
                                  <a:latin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ve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b="0" i="1" smtClean="0">
                              <a:solidFill>
                                <a:schemeClr val="tx1"/>
                              </a:solidFill>
                              <a:latin typeface="Cambria Math" panose="02040503050406030204" pitchFamily="18" charset="0"/>
                              <a:ea typeface="Cambria Math" panose="02040503050406030204" pitchFamily="18" charset="0"/>
                              <a:cs typeface="Arial"/>
                            </a:rPr>
                            <m:t>9</m:t>
                          </m:r>
                        </m:num>
                        <m:den>
                          <m:r>
                            <a:rPr lang="en-AU" sz="2400" b="0" i="1" smtClean="0">
                              <a:solidFill>
                                <a:schemeClr val="tx1"/>
                              </a:solidFill>
                              <a:latin typeface="Cambria Math" panose="02040503050406030204" pitchFamily="18" charset="0"/>
                              <a:cs typeface="Arial"/>
                            </a:rPr>
                            <m:t>9+89</m:t>
                          </m:r>
                        </m:den>
                      </m:f>
                    </m:oMath>
                  </m:oMathPara>
                </a14:m>
                <a:endParaRPr lang="en-AU" sz="2400" b="0" i="1" dirty="0">
                  <a:solidFill>
                    <a:schemeClr val="tx1"/>
                  </a:solidFill>
                  <a:latin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cs typeface="Arial"/>
                        </a:rPr>
                        <m:t>                        =0.092</m:t>
                      </m:r>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8" name="Text Placeholder 7">
                <a:extLst>
                  <a:ext uri="{FF2B5EF4-FFF2-40B4-BE49-F238E27FC236}">
                    <a16:creationId xmlns:a16="http://schemas.microsoft.com/office/drawing/2014/main" id="{35AA09F6-0E21-DB43-9A32-6EA3F21FB87C}"/>
                  </a:ext>
                </a:extLst>
              </p:cNvPr>
              <p:cNvSpPr>
                <a:spLocks noGrp="1" noRot="1" noChangeAspect="1" noMove="1" noResize="1" noEditPoints="1" noAdjustHandles="1" noChangeArrowheads="1" noChangeShapeType="1" noTextEdit="1"/>
              </p:cNvSpPr>
              <p:nvPr>
                <p:ph type="body" idx="12"/>
              </p:nvPr>
            </p:nvSpPr>
            <p:spPr>
              <a:blipFill>
                <a:blip r:embed="rId4"/>
                <a:stretch>
                  <a:fillRect l="-116"/>
                </a:stretch>
              </a:blipFill>
            </p:spPr>
            <p:txBody>
              <a:bodyPr/>
              <a:lstStyle/>
              <a:p>
                <a:r>
                  <a:rPr lang="en-AU">
                    <a:noFill/>
                  </a:rPr>
                  <a:t> </a:t>
                </a:r>
              </a:p>
            </p:txBody>
          </p:sp>
        </mc:Fallback>
      </mc:AlternateContent>
      <p:sp>
        <p:nvSpPr>
          <p:cNvPr id="6" name="Title 1">
            <a:extLst>
              <a:ext uri="{FF2B5EF4-FFF2-40B4-BE49-F238E27FC236}">
                <a16:creationId xmlns:a16="http://schemas.microsoft.com/office/drawing/2014/main" id="{DC0371BB-CB19-B4FA-74D2-A5AE3AF70A28}"/>
              </a:ext>
            </a:extLst>
          </p:cNvPr>
          <p:cNvSpPr>
            <a:spLocks noGrp="1"/>
          </p:cNvSpPr>
          <p:nvPr>
            <p:ph type="title"/>
          </p:nvPr>
        </p:nvSpPr>
        <p:spPr>
          <a:xfrm>
            <a:off x="627854" y="589218"/>
            <a:ext cx="10326658" cy="467226"/>
          </a:xfrm>
        </p:spPr>
        <p:txBody>
          <a:bodyPr/>
          <a:lstStyle/>
          <a:p>
            <a:r>
              <a:rPr lang="en-US" dirty="0">
                <a:solidFill>
                  <a:schemeClr val="tx1"/>
                </a:solidFill>
              </a:rPr>
              <a:t>Natural frequencies</a:t>
            </a:r>
          </a:p>
        </p:txBody>
      </p:sp>
    </p:spTree>
    <p:extLst>
      <p:ext uri="{BB962C8B-B14F-4D97-AF65-F5344CB8AC3E}">
        <p14:creationId xmlns:p14="http://schemas.microsoft.com/office/powerpoint/2010/main" val="216370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9230-4A0D-9B40-82F2-E5D2A186C9DF}"/>
              </a:ext>
            </a:extLst>
          </p:cNvPr>
          <p:cNvSpPr>
            <a:spLocks noGrp="1"/>
          </p:cNvSpPr>
          <p:nvPr>
            <p:ph type="title"/>
          </p:nvPr>
        </p:nvSpPr>
        <p:spPr/>
        <p:txBody>
          <a:bodyPr/>
          <a:lstStyle/>
          <a:p>
            <a:r>
              <a:rPr lang="en-US" dirty="0">
                <a:solidFill>
                  <a:schemeClr val="tx1"/>
                </a:solidFill>
              </a:rPr>
              <a:t>Natural frequencies</a:t>
            </a:r>
          </a:p>
        </p:txBody>
      </p:sp>
      <p:pic>
        <p:nvPicPr>
          <p:cNvPr id="9" name="Picture 8" descr="Diagram, timeline&#10;&#10;Description automatically generated">
            <a:extLst>
              <a:ext uri="{FF2B5EF4-FFF2-40B4-BE49-F238E27FC236}">
                <a16:creationId xmlns:a16="http://schemas.microsoft.com/office/drawing/2014/main" id="{4C4275FA-A1F9-223F-EABD-78173C1FC15D}"/>
              </a:ext>
            </a:extLst>
          </p:cNvPr>
          <p:cNvPicPr>
            <a:picLocks noChangeAspect="1"/>
          </p:cNvPicPr>
          <p:nvPr/>
        </p:nvPicPr>
        <p:blipFill>
          <a:blip r:embed="rId2"/>
          <a:stretch>
            <a:fillRect/>
          </a:stretch>
        </p:blipFill>
        <p:spPr>
          <a:xfrm>
            <a:off x="3449765" y="1182512"/>
            <a:ext cx="5292470" cy="5086270"/>
          </a:xfrm>
          <a:prstGeom prst="rect">
            <a:avLst/>
          </a:prstGeom>
        </p:spPr>
      </p:pic>
    </p:spTree>
    <p:extLst>
      <p:ext uri="{BB962C8B-B14F-4D97-AF65-F5344CB8AC3E}">
        <p14:creationId xmlns:p14="http://schemas.microsoft.com/office/powerpoint/2010/main" val="273885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328992" y="5738168"/>
            <a:ext cx="5530442" cy="471355"/>
          </a:xfrm>
          <a:prstGeom prst="rect">
            <a:avLst/>
          </a:prstGeom>
        </p:spPr>
        <p:txBody>
          <a:bodyPr vert="horz" wrap="square" lIns="0" tIns="225242" rIns="0" bIns="0" rtlCol="0">
            <a:spAutoFit/>
          </a:bodyPr>
          <a:lstStyle/>
          <a:p>
            <a:pPr marL="25168">
              <a:spcBef>
                <a:spcPts val="1772"/>
              </a:spcBef>
              <a:tabLst>
                <a:tab pos="2476491" algn="l"/>
                <a:tab pos="2962225" algn="l"/>
                <a:tab pos="5413549" algn="l"/>
              </a:tabLst>
            </a:pPr>
            <a:r>
              <a:rPr sz="1585" spc="268" dirty="0">
                <a:latin typeface="Arial"/>
                <a:cs typeface="Arial"/>
              </a:rPr>
              <a:t> 	 	 	 </a:t>
            </a:r>
            <a:endParaRPr sz="1585">
              <a:latin typeface="Arial"/>
              <a:cs typeface="Arial"/>
            </a:endParaRPr>
          </a:p>
        </p:txBody>
      </p:sp>
      <p:pic>
        <p:nvPicPr>
          <p:cNvPr id="8" name="Picture 7" descr="Text&#10;&#10;Description automatically generated with medium confidence">
            <a:extLst>
              <a:ext uri="{FF2B5EF4-FFF2-40B4-BE49-F238E27FC236}">
                <a16:creationId xmlns:a16="http://schemas.microsoft.com/office/drawing/2014/main" id="{D6EB6612-CF74-3776-D6AD-C3D08B4E652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052013" y="0"/>
            <a:ext cx="8087973" cy="6858000"/>
          </a:xfrm>
          <a:prstGeom prst="rect">
            <a:avLst/>
          </a:prstGeom>
        </p:spPr>
      </p:pic>
    </p:spTree>
    <p:extLst>
      <p:ext uri="{BB962C8B-B14F-4D97-AF65-F5344CB8AC3E}">
        <p14:creationId xmlns:p14="http://schemas.microsoft.com/office/powerpoint/2010/main" val="44607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75194B08-A4BE-ED08-6BE0-4E3F476871F8}"/>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p:sp>
        <p:nvSpPr>
          <p:cNvPr id="4" name="Text Placeholder 5">
            <a:extLst>
              <a:ext uri="{FF2B5EF4-FFF2-40B4-BE49-F238E27FC236}">
                <a16:creationId xmlns:a16="http://schemas.microsoft.com/office/drawing/2014/main" id="{F6357F6B-6CC2-0DF0-9561-7512DA9071CE}"/>
              </a:ext>
            </a:extLst>
          </p:cNvPr>
          <p:cNvSpPr>
            <a:spLocks noGrp="1"/>
          </p:cNvSpPr>
          <p:nvPr>
            <p:ph type="body" idx="12"/>
          </p:nvPr>
        </p:nvSpPr>
        <p:spPr>
          <a:xfrm>
            <a:off x="627854" y="1388298"/>
            <a:ext cx="10957594" cy="4081404"/>
          </a:xfrm>
        </p:spPr>
        <p:txBody>
          <a:bodyPr/>
          <a:lstStyle/>
          <a:p>
            <a:pPr algn="l"/>
            <a:r>
              <a:rPr lang="en-AU" sz="2400" b="0" i="0" dirty="0">
                <a:solidFill>
                  <a:srgbClr val="000000"/>
                </a:solidFill>
                <a:effectLst/>
              </a:rPr>
              <a:t>You know the following about the finches in your area:</a:t>
            </a:r>
          </a:p>
          <a:p>
            <a:pPr marL="342900" indent="-342900" algn="l">
              <a:buFont typeface="Arial" panose="020B0604020202020204" pitchFamily="34" charset="0"/>
              <a:buChar char="•"/>
            </a:pPr>
            <a:r>
              <a:rPr lang="en-AU" sz="2400" b="0" i="0" dirty="0">
                <a:solidFill>
                  <a:srgbClr val="000000"/>
                </a:solidFill>
                <a:effectLst/>
              </a:rPr>
              <a:t>99% of the finches are Wallace finches. The remaining 1% are Darwin finches.</a:t>
            </a:r>
          </a:p>
          <a:p>
            <a:pPr marL="342900" indent="-342900" algn="l">
              <a:buFont typeface="Arial" panose="020B0604020202020204" pitchFamily="34" charset="0"/>
              <a:buChar char="•"/>
            </a:pPr>
            <a:r>
              <a:rPr lang="en-AU" sz="2400" b="0" i="0" dirty="0">
                <a:solidFill>
                  <a:srgbClr val="000000"/>
                </a:solidFill>
                <a:effectLst/>
              </a:rPr>
              <a:t>If you spot a Darwin finch, you will correctly identify that it is a Darwin finch 95% of the time. The other 5% of the time you identify it as a Wallace finch.</a:t>
            </a:r>
          </a:p>
          <a:p>
            <a:pPr marL="342900" indent="-342900" algn="l">
              <a:buFont typeface="Arial" panose="020B0604020202020204" pitchFamily="34" charset="0"/>
              <a:buChar char="•"/>
            </a:pPr>
            <a:r>
              <a:rPr lang="en-AU" sz="2400" b="0" i="0" dirty="0">
                <a:solidFill>
                  <a:srgbClr val="000000"/>
                </a:solidFill>
                <a:effectLst/>
              </a:rPr>
              <a:t>If you spot a Wallace finch, you will correctly identify that it is a Wallace finch 95% of the time. The other 5% of the time you identify it as a Darwin finch.</a:t>
            </a:r>
          </a:p>
          <a:p>
            <a:pPr algn="l"/>
            <a:r>
              <a:rPr lang="en-AU" sz="2400" b="0" i="0" dirty="0">
                <a:solidFill>
                  <a:srgbClr val="000000"/>
                </a:solidFill>
                <a:effectLst/>
              </a:rPr>
              <a:t>You spot a finch and identify it as a Darwin finch.</a:t>
            </a:r>
          </a:p>
        </p:txBody>
      </p:sp>
    </p:spTree>
    <p:extLst>
      <p:ext uri="{BB962C8B-B14F-4D97-AF65-F5344CB8AC3E}">
        <p14:creationId xmlns:p14="http://schemas.microsoft.com/office/powerpoint/2010/main" val="250652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59787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i="1" smtClean="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8175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i="1" smtClean="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5 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m:t>
                          </m:r>
                        </m:num>
                        <m:den>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5 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0.01+0.0</m:t>
                          </m:r>
                          <m:r>
                            <a:rPr lang="en-AU" sz="2400" b="0" i="1" smtClean="0">
                              <a:solidFill>
                                <a:schemeClr val="tx1"/>
                              </a:solidFill>
                              <a:latin typeface="Cambria Math" panose="02040503050406030204" pitchFamily="18" charset="0"/>
                              <a:ea typeface="Cambria Math" panose="02040503050406030204" pitchFamily="18" charset="0"/>
                              <a:cs typeface="Arial"/>
                            </a:rPr>
                            <m:t>5 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0.99</m:t>
                          </m:r>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544862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nor/>
                                </m:rPr>
                                <a:rPr lang="en-AU" sz="2400">
                                  <a:solidFill>
                                    <a:schemeClr val="tx1"/>
                                  </a:solidFill>
                                  <a:latin typeface="Cambria Math" panose="02040503050406030204" pitchFamily="18" charset="0"/>
                                  <a:ea typeface="Cambria Math" panose="02040503050406030204" pitchFamily="18" charset="0"/>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D</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D</m:t>
                              </m:r>
                            </m:e>
                          </m:d>
                        </m:num>
                        <m:den>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i="1" smtClean="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r>
                            <a:rPr lang="en-AU" sz="2400" i="1">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5 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m:t>
                          </m:r>
                        </m:num>
                        <m:den>
                          <m:r>
                            <a:rPr lang="en-AU" sz="2400" i="1">
                              <a:solidFill>
                                <a:schemeClr val="tx1"/>
                              </a:solidFill>
                              <a:latin typeface="Cambria Math" panose="02040503050406030204" pitchFamily="18" charset="0"/>
                              <a:ea typeface="Cambria Math" panose="02040503050406030204" pitchFamily="18" charset="0"/>
                              <a:cs typeface="Arial"/>
                            </a:rPr>
                            <m:t>0.9</m:t>
                          </m:r>
                          <m:r>
                            <a:rPr lang="en-AU" sz="2400" b="0" i="1" smtClean="0">
                              <a:solidFill>
                                <a:schemeClr val="tx1"/>
                              </a:solidFill>
                              <a:latin typeface="Cambria Math" panose="02040503050406030204" pitchFamily="18" charset="0"/>
                              <a:ea typeface="Cambria Math" panose="02040503050406030204" pitchFamily="18" charset="0"/>
                              <a:cs typeface="Arial"/>
                            </a:rPr>
                            <m:t>5 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0.01+0.0</m:t>
                          </m:r>
                          <m:r>
                            <a:rPr lang="en-AU" sz="2400" b="0" i="1" smtClean="0">
                              <a:solidFill>
                                <a:schemeClr val="tx1"/>
                              </a:solidFill>
                              <a:latin typeface="Cambria Math" panose="02040503050406030204" pitchFamily="18" charset="0"/>
                              <a:ea typeface="Cambria Math" panose="02040503050406030204" pitchFamily="18" charset="0"/>
                              <a:cs typeface="Arial"/>
                            </a:rPr>
                            <m:t>5 </m:t>
                          </m:r>
                          <m:r>
                            <a:rPr lang="en-AU" sz="2400" i="1">
                              <a:solidFill>
                                <a:schemeClr val="tx1"/>
                              </a:solidFill>
                              <a:latin typeface="Cambria Math" panose="02040503050406030204" pitchFamily="18" charset="0"/>
                              <a:ea typeface="Cambria Math" panose="02040503050406030204" pitchFamily="18" charset="0"/>
                              <a:cs typeface="Arial"/>
                            </a:rPr>
                            <m:t>×</m:t>
                          </m:r>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0.99</m:t>
                          </m:r>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=0.</m:t>
                      </m:r>
                      <m:r>
                        <a:rPr lang="en-AU" sz="2400" b="0" i="1" smtClean="0">
                          <a:solidFill>
                            <a:schemeClr val="tx1"/>
                          </a:solidFill>
                          <a:latin typeface="Cambria Math" panose="02040503050406030204" pitchFamily="18" charset="0"/>
                          <a:ea typeface="Cambria Math" panose="02040503050406030204" pitchFamily="18" charset="0"/>
                          <a:cs typeface="Arial"/>
                        </a:rPr>
                        <m:t>16</m:t>
                      </m:r>
                    </m:oMath>
                  </m:oMathPara>
                </a14:m>
                <a:endParaRPr lang="en-AU" sz="2400" dirty="0">
                  <a:solidFill>
                    <a:schemeClr val="tx1"/>
                  </a:solidFill>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66495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75194B08-A4BE-ED08-6BE0-4E3F476871F8}"/>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F6357F6B-6CC2-0DF0-9561-7512DA9071CE}"/>
                  </a:ext>
                </a:extLst>
              </p:cNvPr>
              <p:cNvSpPr>
                <a:spLocks noGrp="1"/>
              </p:cNvSpPr>
              <p:nvPr>
                <p:ph type="body" idx="12"/>
              </p:nvPr>
            </p:nvSpPr>
            <p:spPr>
              <a:xfrm>
                <a:off x="627854" y="1388298"/>
                <a:ext cx="10957594" cy="4081404"/>
              </a:xfrm>
            </p:spPr>
            <p:txBody>
              <a:bodyPr/>
              <a:lstStyle/>
              <a:p>
                <a:pPr marL="342900" indent="-342900" algn="l">
                  <a:buFont typeface="Arial" panose="020B0604020202020204" pitchFamily="34" charset="0"/>
                  <a:buChar char="•"/>
                </a:pPr>
                <a:r>
                  <a:rPr lang="en-AU" sz="2400" b="0" i="0" dirty="0">
                    <a:solidFill>
                      <a:srgbClr val="000000"/>
                    </a:solidFill>
                    <a:effectLst/>
                  </a:rPr>
                  <a:t>Suppose there are 10,000 finches.</a:t>
                </a:r>
              </a:p>
              <a:p>
                <a:pPr marL="342900" indent="-342900" algn="l">
                  <a:buFont typeface="Arial" panose="020B0604020202020204" pitchFamily="34" charset="0"/>
                  <a:buChar char="•"/>
                </a:pPr>
                <a:r>
                  <a:rPr lang="en-AU" sz="2400" b="0" i="0" dirty="0">
                    <a:solidFill>
                      <a:srgbClr val="000000"/>
                    </a:solidFill>
                    <a:effectLst/>
                  </a:rPr>
                  <a:t>That would mean there are 100 Darwin finches and 9,900 Wallace finches.</a:t>
                </a:r>
              </a:p>
              <a:p>
                <a:pPr marL="342900" indent="-342900" algn="l">
                  <a:buFont typeface="Arial" panose="020B0604020202020204" pitchFamily="34" charset="0"/>
                  <a:buChar char="•"/>
                </a:pPr>
                <a:r>
                  <a:rPr lang="en-AU" sz="2400" b="0" i="0" dirty="0">
                    <a:solidFill>
                      <a:srgbClr val="000000"/>
                    </a:solidFill>
                    <a:effectLst/>
                  </a:rPr>
                  <a:t>If I spotted these 100 Darwin finches, I would identify 95 as Darwin finches.</a:t>
                </a:r>
              </a:p>
              <a:p>
                <a:pPr marL="342900" indent="-342900" algn="l">
                  <a:buFont typeface="Arial" panose="020B0604020202020204" pitchFamily="34" charset="0"/>
                  <a:buChar char="•"/>
                </a:pPr>
                <a:r>
                  <a:rPr lang="en-AU" sz="2400" b="0" i="0" dirty="0">
                    <a:solidFill>
                      <a:srgbClr val="000000"/>
                    </a:solidFill>
                    <a:effectLst/>
                  </a:rPr>
                  <a:t>If I spotted a Wallace Finch, I would identify </a:t>
                </a:r>
                <a14:m>
                  <m:oMath xmlns:m="http://schemas.openxmlformats.org/officeDocument/2006/math">
                    <m:r>
                      <a:rPr lang="en-AU" sz="2400" b="0" i="1" dirty="0" smtClean="0">
                        <a:solidFill>
                          <a:srgbClr val="000000"/>
                        </a:solidFill>
                        <a:effectLst/>
                        <a:latin typeface="Cambria Math" panose="02040503050406030204" pitchFamily="18" charset="0"/>
                      </a:rPr>
                      <m:t>0.05 </m:t>
                    </m:r>
                    <m:r>
                      <a:rPr lang="en-AU" sz="2400" b="0" i="1" dirty="0" smtClean="0">
                        <a:solidFill>
                          <a:srgbClr val="000000"/>
                        </a:solidFill>
                        <a:effectLst/>
                        <a:latin typeface="Cambria Math" panose="02040503050406030204" pitchFamily="18" charset="0"/>
                        <a:ea typeface="Cambria Math" panose="02040503050406030204" pitchFamily="18" charset="0"/>
                      </a:rPr>
                      <m:t>×</m:t>
                    </m:r>
                    <m:r>
                      <a:rPr lang="en-AU" sz="2400" b="0" i="1" dirty="0" smtClean="0">
                        <a:solidFill>
                          <a:srgbClr val="000000"/>
                        </a:solidFill>
                        <a:effectLst/>
                        <a:latin typeface="Cambria Math" panose="02040503050406030204" pitchFamily="18" charset="0"/>
                      </a:rPr>
                      <m:t> 9900=495</m:t>
                    </m:r>
                  </m:oMath>
                </a14:m>
                <a:r>
                  <a:rPr lang="en-AU" sz="2400" b="0" i="0" dirty="0">
                    <a:solidFill>
                      <a:srgbClr val="000000"/>
                    </a:solidFill>
                    <a:effectLst/>
                  </a:rPr>
                  <a:t> as Darwin Finches.</a:t>
                </a:r>
              </a:p>
              <a:p>
                <a:pPr marL="342900" indent="-342900" algn="l">
                  <a:buFont typeface="Arial" panose="020B0604020202020204" pitchFamily="34" charset="0"/>
                  <a:buChar char="•"/>
                </a:pPr>
                <a:r>
                  <a:rPr lang="en-AU" sz="2400" b="0" i="0" dirty="0">
                    <a:solidFill>
                      <a:srgbClr val="000000"/>
                    </a:solidFill>
                    <a:effectLst/>
                  </a:rPr>
                  <a:t>That means 95 of the </a:t>
                </a:r>
                <a14:m>
                  <m:oMath xmlns:m="http://schemas.openxmlformats.org/officeDocument/2006/math">
                    <m:r>
                      <a:rPr lang="en-AU" sz="2400" b="0" i="1" dirty="0" smtClean="0">
                        <a:solidFill>
                          <a:srgbClr val="000000"/>
                        </a:solidFill>
                        <a:effectLst/>
                        <a:latin typeface="Cambria Math" panose="02040503050406030204" pitchFamily="18" charset="0"/>
                      </a:rPr>
                      <m:t>95+495=590</m:t>
                    </m:r>
                  </m:oMath>
                </a14:m>
                <a:r>
                  <a:rPr lang="en-AU" sz="2400" b="0" i="0" dirty="0">
                    <a:solidFill>
                      <a:srgbClr val="000000"/>
                    </a:solidFill>
                    <a:effectLst/>
                  </a:rPr>
                  <a:t> birds I identify as Darwin finches would be Darwin finches.</a:t>
                </a:r>
              </a:p>
            </p:txBody>
          </p:sp>
        </mc:Choice>
        <mc:Fallback xmlns="">
          <p:sp>
            <p:nvSpPr>
              <p:cNvPr id="4" name="Text Placeholder 5">
                <a:extLst>
                  <a:ext uri="{FF2B5EF4-FFF2-40B4-BE49-F238E27FC236}">
                    <a16:creationId xmlns:a16="http://schemas.microsoft.com/office/drawing/2014/main" id="{F6357F6B-6CC2-0DF0-9561-7512DA9071CE}"/>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l="-810" t="-932" r="-1389"/>
                </a:stretch>
              </a:blipFill>
            </p:spPr>
            <p:txBody>
              <a:bodyPr/>
              <a:lstStyle/>
              <a:p>
                <a:r>
                  <a:rPr lang="en-AU">
                    <a:noFill/>
                  </a:rPr>
                  <a:t> </a:t>
                </a:r>
              </a:p>
            </p:txBody>
          </p:sp>
        </mc:Fallback>
      </mc:AlternateContent>
    </p:spTree>
    <p:extLst>
      <p:ext uri="{BB962C8B-B14F-4D97-AF65-F5344CB8AC3E}">
        <p14:creationId xmlns:p14="http://schemas.microsoft.com/office/powerpoint/2010/main" val="368210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smtClean="0">
                              <a:solidFill>
                                <a:schemeClr val="tx1"/>
                              </a:solidFill>
                              <a:latin typeface="Cambria Math" panose="02040503050406030204" pitchFamily="18" charset="0"/>
                              <a:cs typeface="Arial"/>
                            </a:rPr>
                            <m:t>9</m:t>
                          </m:r>
                          <m:r>
                            <a:rPr lang="en-AU" sz="2400" b="0" i="1" smtClean="0">
                              <a:solidFill>
                                <a:schemeClr val="tx1"/>
                              </a:solidFill>
                              <a:latin typeface="Cambria Math" panose="02040503050406030204" pitchFamily="18" charset="0"/>
                              <a:cs typeface="Arial"/>
                            </a:rPr>
                            <m:t>5</m:t>
                          </m:r>
                        </m:num>
                        <m:den>
                          <m:r>
                            <a:rPr lang="en-AU" sz="2400" i="1" smtClean="0">
                              <a:solidFill>
                                <a:schemeClr val="tx1"/>
                              </a:solidFill>
                              <a:latin typeface="Cambria Math" panose="02040503050406030204" pitchFamily="18" charset="0"/>
                              <a:ea typeface="Cambria Math" panose="02040503050406030204" pitchFamily="18" charset="0"/>
                              <a:cs typeface="Arial"/>
                            </a:rPr>
                            <m:t>5</m:t>
                          </m:r>
                          <m:r>
                            <a:rPr lang="en-AU" sz="2400" b="0" i="1" smtClean="0">
                              <a:solidFill>
                                <a:schemeClr val="tx1"/>
                              </a:solidFill>
                              <a:latin typeface="Cambria Math" panose="02040503050406030204" pitchFamily="18" charset="0"/>
                              <a:ea typeface="Cambria Math" panose="02040503050406030204" pitchFamily="18" charset="0"/>
                              <a:cs typeface="Arial"/>
                            </a:rPr>
                            <m:t>90</m:t>
                          </m:r>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593280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C3F0FD45-C507-6176-4567-069309C1023B}"/>
              </a:ext>
            </a:extLst>
          </p:cNvPr>
          <p:cNvSpPr>
            <a:spLocks noGrp="1"/>
          </p:cNvSpPr>
          <p:nvPr>
            <p:ph type="title"/>
          </p:nvPr>
        </p:nvSpPr>
        <p:spPr>
          <a:xfrm>
            <a:off x="627854" y="589218"/>
            <a:ext cx="10326658" cy="467226"/>
          </a:xfrm>
        </p:spPr>
        <p:txBody>
          <a:bodyPr/>
          <a:lstStyle/>
          <a:p>
            <a:r>
              <a:rPr lang="en-AU" dirty="0">
                <a:solidFill>
                  <a:schemeClr val="tx1"/>
                </a:solidFill>
              </a:rPr>
              <a:t>Identifying a finch</a:t>
            </a:r>
          </a:p>
        </p:txBody>
      </p:sp>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5D40F529-A5DE-4505-254E-895CB2D7659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b="0" i="0" smtClean="0">
                              <a:solidFill>
                                <a:schemeClr val="tx1"/>
                              </a:solidFill>
                              <a:latin typeface="Cambria Math" panose="02040503050406030204" pitchFamily="18" charset="0"/>
                              <a:ea typeface="Cambria Math" panose="02040503050406030204" pitchFamily="18" charset="0"/>
                              <a:cs typeface="Arial"/>
                            </a:rPr>
                            <m:t>D</m:t>
                          </m:r>
                          <m:r>
                            <a:rPr lang="en-AU" sz="2400" i="1">
                              <a:solidFill>
                                <a:schemeClr val="tx1"/>
                              </a:solidFill>
                              <a:latin typeface="Cambria Math" panose="02040503050406030204" pitchFamily="18" charset="0"/>
                              <a:ea typeface="Cambria Math" panose="02040503050406030204" pitchFamily="18" charset="0"/>
                              <a:cs typeface="Arial"/>
                            </a:rPr>
                            <m:t>|</m:t>
                          </m:r>
                          <m:r>
                            <m:rPr>
                              <m:nor/>
                            </m:rPr>
                            <a:rPr lang="en-AU" sz="2400" b="0" i="0" smtClean="0">
                              <a:solidFill>
                                <a:schemeClr val="tx1"/>
                              </a:solidFill>
                              <a:latin typeface="Cambria Math" panose="02040503050406030204" pitchFamily="18" charset="0"/>
                              <a:ea typeface="Cambria Math" panose="02040503050406030204" pitchFamily="18" charset="0"/>
                              <a:cs typeface="Arial"/>
                            </a:rPr>
                            <m:t>I</m:t>
                          </m:r>
                          <m:r>
                            <m:rPr>
                              <m:nor/>
                            </m:rPr>
                            <a:rPr lang="en-AU" sz="2400">
                              <a:solidFill>
                                <a:schemeClr val="tx1"/>
                              </a:solidFill>
                            </a:rPr>
                            <m:t> </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smtClean="0">
                              <a:solidFill>
                                <a:schemeClr val="tx1"/>
                              </a:solidFill>
                              <a:latin typeface="Cambria Math" panose="02040503050406030204" pitchFamily="18" charset="0"/>
                              <a:cs typeface="Arial"/>
                            </a:rPr>
                            <m:t>9</m:t>
                          </m:r>
                          <m:r>
                            <a:rPr lang="en-AU" sz="2400" b="0" i="1" smtClean="0">
                              <a:solidFill>
                                <a:schemeClr val="tx1"/>
                              </a:solidFill>
                              <a:latin typeface="Cambria Math" panose="02040503050406030204" pitchFamily="18" charset="0"/>
                              <a:cs typeface="Arial"/>
                            </a:rPr>
                            <m:t>5</m:t>
                          </m:r>
                        </m:num>
                        <m:den>
                          <m:r>
                            <a:rPr lang="en-AU" sz="2400" i="1" smtClean="0">
                              <a:solidFill>
                                <a:schemeClr val="tx1"/>
                              </a:solidFill>
                              <a:latin typeface="Cambria Math" panose="02040503050406030204" pitchFamily="18" charset="0"/>
                              <a:ea typeface="Cambria Math" panose="02040503050406030204" pitchFamily="18" charset="0"/>
                              <a:cs typeface="Arial"/>
                            </a:rPr>
                            <m:t>5</m:t>
                          </m:r>
                          <m:r>
                            <a:rPr lang="en-AU" sz="2400" b="0" i="1" smtClean="0">
                              <a:solidFill>
                                <a:schemeClr val="tx1"/>
                              </a:solidFill>
                              <a:latin typeface="Cambria Math" panose="02040503050406030204" pitchFamily="18" charset="0"/>
                              <a:ea typeface="Cambria Math" panose="02040503050406030204" pitchFamily="18" charset="0"/>
                              <a:cs typeface="Arial"/>
                            </a:rPr>
                            <m:t>90</m:t>
                          </m:r>
                        </m:den>
                      </m:f>
                    </m:oMath>
                  </m:oMathPara>
                </a14:m>
                <a:endParaRPr lang="en-AU" sz="2400" b="0" i="1" dirty="0">
                  <a:solidFill>
                    <a:schemeClr val="tx1"/>
                  </a:solidFill>
                  <a:latin typeface="Cambria Math" panose="02040503050406030204" pitchFamily="18" charset="0"/>
                  <a:ea typeface="Cambria Math" panose="02040503050406030204" pitchFamily="18" charset="0"/>
                  <a:cs typeface="Arial"/>
                </a:endParaRPr>
              </a:p>
              <a:p>
                <a:pPr lvl="1">
                  <a:lnSpc>
                    <a:spcPct val="110000"/>
                  </a:lnSpc>
                  <a:spcBef>
                    <a:spcPts val="0"/>
                  </a:spcBef>
                  <a:spcAft>
                    <a:spcPts val="18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=0.16</m:t>
                      </m:r>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p:txBody>
          </p:sp>
        </mc:Choice>
        <mc:Fallback xmlns="">
          <p:sp>
            <p:nvSpPr>
              <p:cNvPr id="4" name="Text Placeholder 5">
                <a:extLst>
                  <a:ext uri="{FF2B5EF4-FFF2-40B4-BE49-F238E27FC236}">
                    <a16:creationId xmlns:a16="http://schemas.microsoft.com/office/drawing/2014/main" id="{5D40F529-A5DE-4505-254E-895CB2D7659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97818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id="{CAC21B41-D178-5F24-667C-9CCA844829EC}"/>
              </a:ext>
            </a:extLst>
          </p:cNvPr>
          <p:cNvSpPr>
            <a:spLocks noGrp="1"/>
          </p:cNvSpPr>
          <p:nvPr>
            <p:ph type="body" idx="12"/>
          </p:nvPr>
        </p:nvSpPr>
        <p:spPr>
          <a:xfrm>
            <a:off x="627854" y="1388298"/>
            <a:ext cx="10957594" cy="4081404"/>
          </a:xfrm>
        </p:spPr>
        <p:txBody>
          <a:bodyPr/>
          <a:lstStyle/>
          <a:p>
            <a:pPr marR="10067"/>
            <a:r>
              <a:rPr lang="en-AU" sz="2200" dirty="0">
                <a:cs typeface="Arial"/>
              </a:rPr>
              <a:t>A cab was involved in a hit and run accident at night. Two cab companies, the Green and the Blue, operate in the city. Participants are given the following data:</a:t>
            </a:r>
          </a:p>
          <a:p>
            <a:pPr marL="573821" indent="-305786">
              <a:buFont typeface="Arial"/>
              <a:buAutoNum type="arabicPeriod"/>
              <a:tabLst>
                <a:tab pos="575079" algn="l"/>
              </a:tabLst>
            </a:pPr>
            <a:r>
              <a:rPr lang="en-AU" sz="2200" dirty="0">
                <a:cs typeface="PMingLiU"/>
              </a:rPr>
              <a:t>85% </a:t>
            </a:r>
            <a:r>
              <a:rPr lang="en-AU" sz="2200" dirty="0">
                <a:cs typeface="Arial"/>
              </a:rPr>
              <a:t>of the cabs in the city are Green, </a:t>
            </a:r>
            <a:r>
              <a:rPr lang="en-AU" sz="2200" dirty="0">
                <a:cs typeface="PMingLiU"/>
              </a:rPr>
              <a:t>15% </a:t>
            </a:r>
            <a:r>
              <a:rPr lang="en-AU" sz="2200" dirty="0">
                <a:cs typeface="Arial"/>
              </a:rPr>
              <a:t>are Blue.</a:t>
            </a:r>
          </a:p>
          <a:p>
            <a:pPr marL="573821" marR="51592" indent="-305786">
              <a:buFont typeface="Arial"/>
              <a:buAutoNum type="arabicPeriod"/>
              <a:tabLst>
                <a:tab pos="575079" algn="l"/>
              </a:tabLst>
            </a:pPr>
            <a:r>
              <a:rPr lang="en-AU" sz="2200" dirty="0"/>
              <a:t>A witness identified the cab as Blue. The court tested the reliability of  the witness under the same circumstances that existed on the night of the accident and concluded that the witness correctly identified each one of the two colours 80% of the time.</a:t>
            </a:r>
          </a:p>
          <a:p>
            <a:pPr marR="51592">
              <a:tabLst>
                <a:tab pos="575079" algn="l"/>
              </a:tabLst>
            </a:pPr>
            <a:r>
              <a:rPr lang="en-AU" sz="2200" dirty="0">
                <a:cs typeface="Arial"/>
              </a:rPr>
              <a:t>What is the probability that the cab involved in the accident was Blue rather than Green?</a:t>
            </a:r>
            <a:endParaRPr lang="en-AU" sz="3000" i="1" dirty="0"/>
          </a:p>
        </p:txBody>
      </p:sp>
      <p:sp>
        <p:nvSpPr>
          <p:cNvPr id="4" name="Text Placeholder 24">
            <a:extLst>
              <a:ext uri="{FF2B5EF4-FFF2-40B4-BE49-F238E27FC236}">
                <a16:creationId xmlns:a16="http://schemas.microsoft.com/office/drawing/2014/main" id="{46951A66-E928-BC58-74C1-4C42E6E8271F}"/>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R="10067" lvl="1">
              <a:lnSpc>
                <a:spcPct val="110000"/>
              </a:lnSpc>
              <a:spcBef>
                <a:spcPts val="0"/>
              </a:spcBef>
              <a:spcAft>
                <a:spcPts val="1200"/>
              </a:spcAft>
            </a:pPr>
            <a:endParaRPr lang="en-AU" sz="2400" i="1" dirty="0">
              <a:solidFill>
                <a:schemeClr val="tx1"/>
              </a:solidFill>
            </a:endParaRPr>
          </a:p>
        </p:txBody>
      </p:sp>
      <p:sp>
        <p:nvSpPr>
          <p:cNvPr id="2" name="Title 4">
            <a:extLst>
              <a:ext uri="{FF2B5EF4-FFF2-40B4-BE49-F238E27FC236}">
                <a16:creationId xmlns:a16="http://schemas.microsoft.com/office/drawing/2014/main" id="{79FA12A4-A70A-9E17-E7E8-4DDC3A80C8C6}"/>
              </a:ext>
            </a:extLst>
          </p:cNvPr>
          <p:cNvSpPr>
            <a:spLocks noGrp="1"/>
          </p:cNvSpPr>
          <p:nvPr>
            <p:ph type="title"/>
          </p:nvPr>
        </p:nvSpPr>
        <p:spPr>
          <a:xfrm>
            <a:off x="627854" y="589218"/>
            <a:ext cx="10326658" cy="467226"/>
          </a:xfrm>
        </p:spPr>
        <p:txBody>
          <a:bodyPr/>
          <a:lstStyle/>
          <a:p>
            <a:r>
              <a:rPr lang="en-AU" dirty="0">
                <a:solidFill>
                  <a:schemeClr val="tx1"/>
                </a:solidFill>
              </a:rPr>
              <a:t>The cab problem</a:t>
            </a:r>
          </a:p>
        </p:txBody>
      </p:sp>
    </p:spTree>
    <p:extLst>
      <p:ext uri="{BB962C8B-B14F-4D97-AF65-F5344CB8AC3E}">
        <p14:creationId xmlns:p14="http://schemas.microsoft.com/office/powerpoint/2010/main" val="410746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24">
                <a:extLst>
                  <a:ext uri="{FF2B5EF4-FFF2-40B4-BE49-F238E27FC236}">
                    <a16:creationId xmlns:a16="http://schemas.microsoft.com/office/drawing/2014/main" id="{6FF3D79B-F28D-EE47-A916-75582E3DE38A}"/>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AU" sz="3600" b="0" i="1" smtClean="0">
                          <a:latin typeface="Cambria Math" panose="02040503050406030204" pitchFamily="18" charset="0"/>
                          <a:cs typeface="Arial"/>
                        </a:rPr>
                        <m:t>𝑃</m:t>
                      </m:r>
                      <m:d>
                        <m:dPr>
                          <m:ctrlPr>
                            <a:rPr lang="en-AU" sz="3600" b="0" i="1" smtClean="0">
                              <a:latin typeface="Cambria Math" panose="02040503050406030204" pitchFamily="18" charset="0"/>
                              <a:cs typeface="Arial"/>
                            </a:rPr>
                          </m:ctrlPr>
                        </m:dPr>
                        <m:e>
                          <m:r>
                            <a:rPr lang="en-AU" sz="3600" b="0" i="1" smtClean="0">
                              <a:latin typeface="Cambria Math" panose="02040503050406030204" pitchFamily="18" charset="0"/>
                              <a:cs typeface="Arial"/>
                            </a:rPr>
                            <m:t>𝑐𝑙𝑎𝑖𝑚</m:t>
                          </m:r>
                          <m:r>
                            <a:rPr lang="en-AU" sz="3600" b="0" i="1" smtClean="0">
                              <a:latin typeface="Cambria Math" panose="02040503050406030204" pitchFamily="18" charset="0"/>
                              <a:cs typeface="Arial"/>
                            </a:rPr>
                            <m:t> </m:t>
                          </m:r>
                          <m:r>
                            <a:rPr lang="en-AU" sz="3600" b="0" i="1" smtClean="0">
                              <a:latin typeface="Cambria Math" panose="02040503050406030204" pitchFamily="18" charset="0"/>
                              <a:cs typeface="Arial"/>
                            </a:rPr>
                            <m:t>𝑏𝑙𝑢𝑒</m:t>
                          </m:r>
                          <m:r>
                            <a:rPr lang="en-AU" sz="3600" b="0" i="1" smtClean="0">
                              <a:latin typeface="Cambria Math" panose="02040503050406030204" pitchFamily="18" charset="0"/>
                              <a:cs typeface="Arial"/>
                            </a:rPr>
                            <m:t>| </m:t>
                          </m:r>
                          <m:r>
                            <a:rPr lang="en-AU" sz="3600" b="0" i="1" smtClean="0">
                              <a:latin typeface="Cambria Math" panose="02040503050406030204" pitchFamily="18" charset="0"/>
                              <a:cs typeface="Arial"/>
                            </a:rPr>
                            <m:t>𝑖𝑠</m:t>
                          </m:r>
                          <m:r>
                            <a:rPr lang="en-AU" sz="3600" b="0" i="1" smtClean="0">
                              <a:latin typeface="Cambria Math" panose="02040503050406030204" pitchFamily="18" charset="0"/>
                              <a:cs typeface="Arial"/>
                            </a:rPr>
                            <m:t> </m:t>
                          </m:r>
                          <m:r>
                            <a:rPr lang="en-AU" sz="3600" b="0" i="1" smtClean="0">
                              <a:latin typeface="Cambria Math" panose="02040503050406030204" pitchFamily="18" charset="0"/>
                              <a:cs typeface="Arial"/>
                            </a:rPr>
                            <m:t>𝑏𝑙𝑢𝑒</m:t>
                          </m:r>
                        </m:e>
                      </m:d>
                      <m:r>
                        <a:rPr lang="en-AU" sz="3600" b="0" i="1" smtClean="0">
                          <a:latin typeface="Cambria Math" panose="02040503050406030204" pitchFamily="18" charset="0"/>
                          <a:ea typeface="Cambria Math" panose="02040503050406030204" pitchFamily="18" charset="0"/>
                          <a:cs typeface="Arial"/>
                        </a:rPr>
                        <m:t>≠</m:t>
                      </m:r>
                      <m:r>
                        <a:rPr lang="en-AU" sz="3600" b="0" i="1" smtClean="0">
                          <a:latin typeface="Cambria Math" panose="02040503050406030204" pitchFamily="18" charset="0"/>
                          <a:ea typeface="Cambria Math" panose="02040503050406030204" pitchFamily="18" charset="0"/>
                          <a:cs typeface="Arial"/>
                        </a:rPr>
                        <m:t>𝑃</m:t>
                      </m:r>
                      <m:d>
                        <m:dPr>
                          <m:ctrlPr>
                            <a:rPr lang="en-AU" sz="3600" b="0" i="1" smtClean="0">
                              <a:latin typeface="Cambria Math" panose="02040503050406030204" pitchFamily="18" charset="0"/>
                              <a:ea typeface="Cambria Math" panose="02040503050406030204" pitchFamily="18" charset="0"/>
                              <a:cs typeface="Arial"/>
                            </a:rPr>
                          </m:ctrlPr>
                        </m:dPr>
                        <m:e>
                          <m:r>
                            <a:rPr lang="en-AU" sz="3600" b="0" i="1" smtClean="0">
                              <a:latin typeface="Cambria Math" panose="02040503050406030204" pitchFamily="18" charset="0"/>
                              <a:ea typeface="Cambria Math" panose="02040503050406030204" pitchFamily="18" charset="0"/>
                              <a:cs typeface="Arial"/>
                            </a:rPr>
                            <m:t> </m:t>
                          </m:r>
                          <m:r>
                            <a:rPr lang="en-AU" sz="3600" b="0" i="1" smtClean="0">
                              <a:latin typeface="Cambria Math" panose="02040503050406030204" pitchFamily="18" charset="0"/>
                              <a:ea typeface="Cambria Math" panose="02040503050406030204" pitchFamily="18" charset="0"/>
                              <a:cs typeface="Arial"/>
                            </a:rPr>
                            <m:t>𝑖𝑠</m:t>
                          </m:r>
                          <m:r>
                            <a:rPr lang="en-AU" sz="3600" b="0" i="1" smtClean="0">
                              <a:latin typeface="Cambria Math" panose="02040503050406030204" pitchFamily="18" charset="0"/>
                              <a:ea typeface="Cambria Math" panose="02040503050406030204" pitchFamily="18" charset="0"/>
                              <a:cs typeface="Arial"/>
                            </a:rPr>
                            <m:t> </m:t>
                          </m:r>
                          <m:r>
                            <a:rPr lang="en-AU" sz="3600" b="0" i="1" smtClean="0">
                              <a:latin typeface="Cambria Math" panose="02040503050406030204" pitchFamily="18" charset="0"/>
                              <a:ea typeface="Cambria Math" panose="02040503050406030204" pitchFamily="18" charset="0"/>
                              <a:cs typeface="Arial"/>
                            </a:rPr>
                            <m:t>𝑏𝑙𝑢𝑒</m:t>
                          </m:r>
                          <m:r>
                            <a:rPr lang="en-AU" sz="3600" b="0" i="1" smtClean="0">
                              <a:latin typeface="Cambria Math" panose="02040503050406030204" pitchFamily="18" charset="0"/>
                              <a:ea typeface="Cambria Math" panose="02040503050406030204" pitchFamily="18" charset="0"/>
                              <a:cs typeface="Arial"/>
                            </a:rPr>
                            <m:t>|</m:t>
                          </m:r>
                          <m:r>
                            <a:rPr lang="en-AU" sz="3600" b="0" i="1" smtClean="0">
                              <a:latin typeface="Cambria Math" panose="02040503050406030204" pitchFamily="18" charset="0"/>
                              <a:ea typeface="Cambria Math" panose="02040503050406030204" pitchFamily="18" charset="0"/>
                              <a:cs typeface="Arial"/>
                            </a:rPr>
                            <m:t>𝑐𝑙𝑎𝑖𝑚</m:t>
                          </m:r>
                          <m:r>
                            <a:rPr lang="en-AU" sz="3600" b="0" i="1" smtClean="0">
                              <a:latin typeface="Cambria Math" panose="02040503050406030204" pitchFamily="18" charset="0"/>
                              <a:ea typeface="Cambria Math" panose="02040503050406030204" pitchFamily="18" charset="0"/>
                              <a:cs typeface="Arial"/>
                            </a:rPr>
                            <m:t> </m:t>
                          </m:r>
                          <m:r>
                            <a:rPr lang="en-AU" sz="3600" b="0" i="1" smtClean="0">
                              <a:latin typeface="Cambria Math" panose="02040503050406030204" pitchFamily="18" charset="0"/>
                              <a:ea typeface="Cambria Math" panose="02040503050406030204" pitchFamily="18" charset="0"/>
                              <a:cs typeface="Arial"/>
                            </a:rPr>
                            <m:t>𝑏𝑙𝑢𝑒</m:t>
                          </m:r>
                        </m:e>
                      </m:d>
                    </m:oMath>
                  </m:oMathPara>
                </a14:m>
                <a:endParaRPr lang="en-AU" sz="3600" dirty="0">
                  <a:cs typeface="Arial"/>
                </a:endParaRPr>
              </a:p>
              <a:p>
                <a:endParaRPr lang="en-AU" sz="3600" dirty="0">
                  <a:cs typeface="Arial"/>
                </a:endParaRPr>
              </a:p>
            </p:txBody>
          </p:sp>
        </mc:Choice>
        <mc:Fallback xmlns="">
          <p:sp>
            <p:nvSpPr>
              <p:cNvPr id="8" name="Text Placeholder 24">
                <a:extLst>
                  <a:ext uri="{FF2B5EF4-FFF2-40B4-BE49-F238E27FC236}">
                    <a16:creationId xmlns:a16="http://schemas.microsoft.com/office/drawing/2014/main" id="{6FF3D79B-F28D-EE47-A916-75582E3DE38A}"/>
                  </a:ext>
                </a:extLst>
              </p:cNvPr>
              <p:cNvSpPr txBox="1">
                <a:spLocks noRot="1" noChangeAspect="1" noMove="1" noResize="1" noEditPoints="1" noAdjustHandles="1" noChangeArrowheads="1" noChangeShapeType="1" noTextEdit="1"/>
              </p:cNvSpPr>
              <p:nvPr/>
            </p:nvSpPr>
            <p:spPr>
              <a:xfrm>
                <a:off x="1287227" y="2692126"/>
                <a:ext cx="9754153" cy="1174794"/>
              </a:xfrm>
              <a:prstGeom prst="rect">
                <a:avLst/>
              </a:prstGeom>
              <a:blipFill>
                <a:blip r:embed="rId4"/>
                <a:stretch>
                  <a:fillRect/>
                </a:stretch>
              </a:blipFill>
            </p:spPr>
            <p:txBody>
              <a:bodyPr/>
              <a:lstStyle/>
              <a:p>
                <a:r>
                  <a:rPr lang="en-AU">
                    <a:noFill/>
                  </a:rPr>
                  <a:t> </a:t>
                </a:r>
              </a:p>
            </p:txBody>
          </p:sp>
        </mc:Fallback>
      </mc:AlternateContent>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14" name="Left Brace 13">
            <a:extLst>
              <a:ext uri="{FF2B5EF4-FFF2-40B4-BE49-F238E27FC236}">
                <a16:creationId xmlns:a16="http://schemas.microsoft.com/office/drawing/2014/main" id="{2702E1E3-8F5E-4B4B-AEA7-5280CF18E4FF}"/>
              </a:ext>
            </a:extLst>
          </p:cNvPr>
          <p:cNvSpPr/>
          <p:nvPr/>
        </p:nvSpPr>
        <p:spPr>
          <a:xfrm rot="16200000">
            <a:off x="3465659" y="1413120"/>
            <a:ext cx="335137" cy="433696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6111C30-2E53-2241-A67A-DDE5FBADE9CE}"/>
              </a:ext>
            </a:extLst>
          </p:cNvPr>
          <p:cNvSpPr txBox="1"/>
          <p:nvPr/>
        </p:nvSpPr>
        <p:spPr>
          <a:xfrm>
            <a:off x="3090363" y="3767484"/>
            <a:ext cx="1085728" cy="584775"/>
          </a:xfrm>
          <a:prstGeom prst="rect">
            <a:avLst/>
          </a:prstGeom>
          <a:noFill/>
        </p:spPr>
        <p:txBody>
          <a:bodyPr wrap="square" rtlCol="0">
            <a:spAutoFit/>
          </a:bodyPr>
          <a:lstStyle/>
          <a:p>
            <a:pPr algn="ctr"/>
            <a:r>
              <a:rPr lang="en-US" sz="3200" dirty="0"/>
              <a:t>80%</a:t>
            </a:r>
          </a:p>
        </p:txBody>
      </p:sp>
      <p:sp>
        <p:nvSpPr>
          <p:cNvPr id="16" name="Left Brace 15">
            <a:extLst>
              <a:ext uri="{FF2B5EF4-FFF2-40B4-BE49-F238E27FC236}">
                <a16:creationId xmlns:a16="http://schemas.microsoft.com/office/drawing/2014/main" id="{964ECB38-89A3-C347-ABA1-1DF591D6B5D0}"/>
              </a:ext>
            </a:extLst>
          </p:cNvPr>
          <p:cNvSpPr/>
          <p:nvPr/>
        </p:nvSpPr>
        <p:spPr>
          <a:xfrm rot="16200000">
            <a:off x="8497063" y="1341459"/>
            <a:ext cx="300941" cy="451448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D383C3FE-41A7-2740-BA54-C231E81A25DB}"/>
              </a:ext>
            </a:extLst>
          </p:cNvPr>
          <p:cNvSpPr txBox="1"/>
          <p:nvPr/>
        </p:nvSpPr>
        <p:spPr>
          <a:xfrm>
            <a:off x="7494150" y="3809282"/>
            <a:ext cx="2306766" cy="1077218"/>
          </a:xfrm>
          <a:prstGeom prst="rect">
            <a:avLst/>
          </a:prstGeom>
          <a:noFill/>
        </p:spPr>
        <p:txBody>
          <a:bodyPr wrap="square" rtlCol="0">
            <a:spAutoFit/>
          </a:bodyPr>
          <a:lstStyle/>
          <a:p>
            <a:pPr algn="ctr"/>
            <a:r>
              <a:rPr lang="en-US" sz="3200" dirty="0"/>
              <a:t>Requires Bayes’ rule</a:t>
            </a:r>
          </a:p>
        </p:txBody>
      </p:sp>
      <p:sp>
        <p:nvSpPr>
          <p:cNvPr id="2" name="Title 4">
            <a:extLst>
              <a:ext uri="{FF2B5EF4-FFF2-40B4-BE49-F238E27FC236}">
                <a16:creationId xmlns:a16="http://schemas.microsoft.com/office/drawing/2014/main" id="{95E4CA11-05D5-1C9E-2E0B-AFB7D89D027B}"/>
              </a:ext>
            </a:extLst>
          </p:cNvPr>
          <p:cNvSpPr>
            <a:spLocks noGrp="1"/>
          </p:cNvSpPr>
          <p:nvPr>
            <p:ph type="title"/>
          </p:nvPr>
        </p:nvSpPr>
        <p:spPr>
          <a:xfrm>
            <a:off x="627854" y="589218"/>
            <a:ext cx="10326658" cy="467226"/>
          </a:xfrm>
        </p:spPr>
        <p:txBody>
          <a:bodyPr/>
          <a:lstStyle/>
          <a:p>
            <a:r>
              <a:rPr lang="en-AU" dirty="0">
                <a:solidFill>
                  <a:schemeClr val="tx1"/>
                </a:solidFill>
              </a:rPr>
              <a:t>The cab problem</a:t>
            </a:r>
          </a:p>
        </p:txBody>
      </p:sp>
    </p:spTree>
    <p:extLst>
      <p:ext uri="{BB962C8B-B14F-4D97-AF65-F5344CB8AC3E}">
        <p14:creationId xmlns:p14="http://schemas.microsoft.com/office/powerpoint/2010/main" val="284604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60153A56-4F1D-5DA4-9D21-F4C27BE6559D}"/>
                  </a:ext>
                </a:extLst>
              </p:cNvPr>
              <p:cNvSpPr>
                <a:spLocks noGrp="1"/>
              </p:cNvSpPr>
              <p:nvPr>
                <p:ph type="body" idx="12"/>
              </p:nvPr>
            </p:nvSpPr>
            <p:spPr>
              <a:xfrm>
                <a:off x="627854" y="1388298"/>
                <a:ext cx="10957594" cy="4081404"/>
              </a:xfrm>
            </p:spPr>
            <p:txBody>
              <a:bodyPr/>
              <a:lstStyle/>
              <a:p>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blue</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claim</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endParaRPr lang="en-AU" sz="2800" dirty="0">
                  <a:cs typeface="Arial"/>
                </a:endParaRPr>
              </a:p>
            </p:txBody>
          </p:sp>
        </mc:Choice>
        <mc:Fallback xmlns="">
          <p:sp>
            <p:nvSpPr>
              <p:cNvPr id="4" name="Text Placeholder 5">
                <a:extLst>
                  <a:ext uri="{FF2B5EF4-FFF2-40B4-BE49-F238E27FC236}">
                    <a16:creationId xmlns:a16="http://schemas.microsoft.com/office/drawing/2014/main" id="{60153A56-4F1D-5DA4-9D21-F4C27BE6559D}"/>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l="-116"/>
                </a:stretch>
              </a:blipFill>
            </p:spPr>
            <p:txBody>
              <a:bodyPr/>
              <a:lstStyle/>
              <a:p>
                <a:r>
                  <a:rPr lang="en-AU">
                    <a:noFill/>
                  </a:rPr>
                  <a:t> </a:t>
                </a:r>
              </a:p>
            </p:txBody>
          </p:sp>
        </mc:Fallback>
      </mc:AlternateContent>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3311B0D2-2B34-55FA-5323-B4F1D1A163BE}"/>
              </a:ext>
            </a:extLst>
          </p:cNvPr>
          <p:cNvSpPr>
            <a:spLocks noGrp="1"/>
          </p:cNvSpPr>
          <p:nvPr>
            <p:ph type="title"/>
          </p:nvPr>
        </p:nvSpPr>
        <p:spPr>
          <a:xfrm>
            <a:off x="627854" y="589218"/>
            <a:ext cx="10326658" cy="467226"/>
          </a:xfrm>
        </p:spPr>
        <p:txBody>
          <a:bodyPr/>
          <a:lstStyle/>
          <a:p>
            <a:r>
              <a:rPr lang="en-AU" dirty="0">
                <a:solidFill>
                  <a:schemeClr val="tx1"/>
                </a:solidFill>
              </a:rPr>
              <a:t>The cab problem</a:t>
            </a:r>
          </a:p>
        </p:txBody>
      </p:sp>
    </p:spTree>
    <p:extLst>
      <p:ext uri="{BB962C8B-B14F-4D97-AF65-F5344CB8AC3E}">
        <p14:creationId xmlns:p14="http://schemas.microsoft.com/office/powerpoint/2010/main" val="134228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60153A56-4F1D-5DA4-9D21-F4C27BE6559D}"/>
                  </a:ext>
                </a:extLst>
              </p:cNvPr>
              <p:cNvSpPr>
                <a:spLocks noGrp="1"/>
              </p:cNvSpPr>
              <p:nvPr>
                <p:ph type="body" idx="12"/>
              </p:nvPr>
            </p:nvSpPr>
            <p:spPr>
              <a:xfrm>
                <a:off x="627854" y="1388298"/>
                <a:ext cx="10957594" cy="4081404"/>
              </a:xfrm>
            </p:spPr>
            <p:txBody>
              <a:bodyPr/>
              <a:lstStyle/>
              <a:p>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blue</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claim</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a:rPr lang="en-AU" sz="240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ea typeface="Cambria Math" panose="02040503050406030204" pitchFamily="18" charset="0"/>
                  <a:cs typeface="Arial"/>
                </a:endParaRPr>
              </a:p>
              <a:p>
                <a:endParaRPr lang="en-AU" sz="2800" dirty="0">
                  <a:cs typeface="Arial"/>
                </a:endParaRPr>
              </a:p>
            </p:txBody>
          </p:sp>
        </mc:Choice>
        <mc:Fallback xmlns="">
          <p:sp>
            <p:nvSpPr>
              <p:cNvPr id="4" name="Text Placeholder 5">
                <a:extLst>
                  <a:ext uri="{FF2B5EF4-FFF2-40B4-BE49-F238E27FC236}">
                    <a16:creationId xmlns:a16="http://schemas.microsoft.com/office/drawing/2014/main" id="{60153A56-4F1D-5DA4-9D21-F4C27BE6559D}"/>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l="-579"/>
                </a:stretch>
              </a:blipFill>
            </p:spPr>
            <p:txBody>
              <a:bodyPr/>
              <a:lstStyle/>
              <a:p>
                <a:r>
                  <a:rPr lang="en-AU">
                    <a:noFill/>
                  </a:rPr>
                  <a:t> </a:t>
                </a:r>
              </a:p>
            </p:txBody>
          </p:sp>
        </mc:Fallback>
      </mc:AlternateContent>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3311B0D2-2B34-55FA-5323-B4F1D1A163BE}"/>
              </a:ext>
            </a:extLst>
          </p:cNvPr>
          <p:cNvSpPr>
            <a:spLocks noGrp="1"/>
          </p:cNvSpPr>
          <p:nvPr>
            <p:ph type="title"/>
          </p:nvPr>
        </p:nvSpPr>
        <p:spPr>
          <a:xfrm>
            <a:off x="627854" y="589218"/>
            <a:ext cx="10326658" cy="467226"/>
          </a:xfrm>
        </p:spPr>
        <p:txBody>
          <a:bodyPr/>
          <a:lstStyle/>
          <a:p>
            <a:r>
              <a:rPr lang="en-AU" dirty="0">
                <a:solidFill>
                  <a:schemeClr val="tx1"/>
                </a:solidFill>
              </a:rPr>
              <a:t>The cab problem</a:t>
            </a:r>
          </a:p>
        </p:txBody>
      </p:sp>
    </p:spTree>
    <p:extLst>
      <p:ext uri="{BB962C8B-B14F-4D97-AF65-F5344CB8AC3E}">
        <p14:creationId xmlns:p14="http://schemas.microsoft.com/office/powerpoint/2010/main" val="155221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60153A56-4F1D-5DA4-9D21-F4C27BE6559D}"/>
                  </a:ext>
                </a:extLst>
              </p:cNvPr>
              <p:cNvSpPr>
                <a:spLocks noGrp="1"/>
              </p:cNvSpPr>
              <p:nvPr>
                <p:ph type="body" idx="12"/>
              </p:nvPr>
            </p:nvSpPr>
            <p:spPr>
              <a:xfrm>
                <a:off x="627854" y="1388298"/>
                <a:ext cx="10957594" cy="4081404"/>
              </a:xfrm>
            </p:spPr>
            <p:txBody>
              <a:bodyPr/>
              <a:lstStyle/>
              <a:p>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blue</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claim</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a:rPr lang="en-AU" sz="240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ea typeface="Cambria Math" panose="02040503050406030204" pitchFamily="18" charset="0"/>
                  <a:cs typeface="Arial"/>
                </a:endParaRPr>
              </a:p>
              <a:p>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ea typeface="Cambria Math" panose="02040503050406030204" pitchFamily="18" charset="0"/>
                              <a:cs typeface="Arial"/>
                            </a:rPr>
                            <m:t>0.8</m:t>
                          </m:r>
                          <m:r>
                            <a:rPr lang="en-AU" sz="2400" b="0" i="1" smtClean="0">
                              <a:solidFill>
                                <a:schemeClr val="tx1"/>
                              </a:solidFill>
                              <a:latin typeface="Cambria Math" panose="02040503050406030204" pitchFamily="18" charset="0"/>
                              <a:ea typeface="Cambria Math" panose="02040503050406030204" pitchFamily="18" charset="0"/>
                              <a:cs typeface="Arial"/>
                            </a:rPr>
                            <m:t> × </m:t>
                          </m:r>
                          <m:r>
                            <a:rPr lang="en-AU" sz="2400" i="1">
                              <a:solidFill>
                                <a:schemeClr val="tx1"/>
                              </a:solidFill>
                              <a:latin typeface="Cambria Math" panose="02040503050406030204" pitchFamily="18" charset="0"/>
                              <a:ea typeface="Cambria Math" panose="02040503050406030204" pitchFamily="18" charset="0"/>
                              <a:cs typeface="Arial"/>
                            </a:rPr>
                            <m:t>0.15</m:t>
                          </m:r>
                        </m:num>
                        <m:den>
                          <m:r>
                            <a:rPr lang="en-AU" sz="2400" i="1">
                              <a:solidFill>
                                <a:schemeClr val="tx1"/>
                              </a:solidFill>
                              <a:latin typeface="Cambria Math" panose="02040503050406030204" pitchFamily="18" charset="0"/>
                              <a:ea typeface="Cambria Math" panose="02040503050406030204" pitchFamily="18" charset="0"/>
                              <a:cs typeface="Arial"/>
                            </a:rPr>
                            <m:t>0.8</m:t>
                          </m:r>
                          <m:r>
                            <a:rPr lang="en-AU" sz="2400" b="0" i="1" smtClean="0">
                              <a:solidFill>
                                <a:schemeClr val="tx1"/>
                              </a:solidFill>
                              <a:latin typeface="Cambria Math" panose="02040503050406030204" pitchFamily="18" charset="0"/>
                              <a:ea typeface="Cambria Math" panose="02040503050406030204" pitchFamily="18" charset="0"/>
                              <a:cs typeface="Arial"/>
                            </a:rPr>
                            <m:t> × </m:t>
                          </m:r>
                          <m:r>
                            <a:rPr lang="en-AU" sz="2400" i="1">
                              <a:solidFill>
                                <a:schemeClr val="tx1"/>
                              </a:solidFill>
                              <a:latin typeface="Cambria Math" panose="02040503050406030204" pitchFamily="18" charset="0"/>
                              <a:ea typeface="Cambria Math" panose="02040503050406030204" pitchFamily="18" charset="0"/>
                              <a:cs typeface="Arial"/>
                            </a:rPr>
                            <m:t>0.15+0.2</m:t>
                          </m:r>
                          <m:r>
                            <a:rPr lang="en-AU" sz="2400" b="0" i="1" smtClean="0">
                              <a:solidFill>
                                <a:schemeClr val="tx1"/>
                              </a:solidFill>
                              <a:latin typeface="Cambria Math" panose="02040503050406030204" pitchFamily="18" charset="0"/>
                              <a:ea typeface="Cambria Math" panose="02040503050406030204" pitchFamily="18" charset="0"/>
                              <a:cs typeface="Arial"/>
                            </a:rPr>
                            <m:t> × </m:t>
                          </m:r>
                          <m:r>
                            <a:rPr lang="en-AU" sz="2400" i="1">
                              <a:solidFill>
                                <a:schemeClr val="tx1"/>
                              </a:solidFill>
                              <a:latin typeface="Cambria Math" panose="02040503050406030204" pitchFamily="18" charset="0"/>
                              <a:ea typeface="Cambria Math" panose="02040503050406030204" pitchFamily="18" charset="0"/>
                              <a:cs typeface="Arial"/>
                            </a:rPr>
                            <m:t>0.85</m:t>
                          </m:r>
                        </m:den>
                      </m:f>
                    </m:oMath>
                  </m:oMathPara>
                </a14:m>
                <a:endParaRPr lang="en-AU" sz="2400" i="1" dirty="0">
                  <a:solidFill>
                    <a:schemeClr val="tx1"/>
                  </a:solidFill>
                  <a:ea typeface="Cambria Math" panose="02040503050406030204" pitchFamily="18" charset="0"/>
                  <a:cs typeface="Arial"/>
                </a:endParaRPr>
              </a:p>
              <a:p>
                <a:endParaRPr lang="en-AU" sz="2800" dirty="0">
                  <a:cs typeface="Arial"/>
                </a:endParaRPr>
              </a:p>
            </p:txBody>
          </p:sp>
        </mc:Choice>
        <mc:Fallback xmlns="">
          <p:sp>
            <p:nvSpPr>
              <p:cNvPr id="4" name="Text Placeholder 5">
                <a:extLst>
                  <a:ext uri="{FF2B5EF4-FFF2-40B4-BE49-F238E27FC236}">
                    <a16:creationId xmlns:a16="http://schemas.microsoft.com/office/drawing/2014/main" id="{60153A56-4F1D-5DA4-9D21-F4C27BE6559D}"/>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l="-579"/>
                </a:stretch>
              </a:blipFill>
            </p:spPr>
            <p:txBody>
              <a:bodyPr/>
              <a:lstStyle/>
              <a:p>
                <a:r>
                  <a:rPr lang="en-AU">
                    <a:noFill/>
                  </a:rPr>
                  <a:t> </a:t>
                </a:r>
              </a:p>
            </p:txBody>
          </p:sp>
        </mc:Fallback>
      </mc:AlternateContent>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3311B0D2-2B34-55FA-5323-B4F1D1A163BE}"/>
              </a:ext>
            </a:extLst>
          </p:cNvPr>
          <p:cNvSpPr>
            <a:spLocks noGrp="1"/>
          </p:cNvSpPr>
          <p:nvPr>
            <p:ph type="title"/>
          </p:nvPr>
        </p:nvSpPr>
        <p:spPr>
          <a:xfrm>
            <a:off x="627854" y="589218"/>
            <a:ext cx="10326658" cy="467226"/>
          </a:xfrm>
        </p:spPr>
        <p:txBody>
          <a:bodyPr/>
          <a:lstStyle/>
          <a:p>
            <a:r>
              <a:rPr lang="en-AU" dirty="0">
                <a:solidFill>
                  <a:schemeClr val="tx1"/>
                </a:solidFill>
              </a:rPr>
              <a:t>The cab problem</a:t>
            </a:r>
          </a:p>
        </p:txBody>
      </p:sp>
    </p:spTree>
    <p:extLst>
      <p:ext uri="{BB962C8B-B14F-4D97-AF65-F5344CB8AC3E}">
        <p14:creationId xmlns:p14="http://schemas.microsoft.com/office/powerpoint/2010/main" val="167308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5">
                <a:extLst>
                  <a:ext uri="{FF2B5EF4-FFF2-40B4-BE49-F238E27FC236}">
                    <a16:creationId xmlns:a16="http://schemas.microsoft.com/office/drawing/2014/main" id="{60153A56-4F1D-5DA4-9D21-F4C27BE6559D}"/>
                  </a:ext>
                </a:extLst>
              </p:cNvPr>
              <p:cNvSpPr>
                <a:spLocks noGrp="1"/>
              </p:cNvSpPr>
              <p:nvPr>
                <p:ph type="body" idx="12"/>
              </p:nvPr>
            </p:nvSpPr>
            <p:spPr>
              <a:xfrm>
                <a:off x="627854" y="1388298"/>
                <a:ext cx="10957594" cy="4081404"/>
              </a:xfrm>
            </p:spPr>
            <p:txBody>
              <a:bodyPr/>
              <a:lstStyle/>
              <a:p>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ea typeface="Cambria Math" panose="02040503050406030204" pitchFamily="18" charset="0"/>
                          <a:cs typeface="Arial"/>
                        </a:rPr>
                        <m:t>𝑃</m:t>
                      </m:r>
                      <m:d>
                        <m:dPr>
                          <m:ctrlPr>
                            <a:rPr lang="en-AU" sz="2400" i="1">
                              <a:solidFill>
                                <a:schemeClr val="tx1"/>
                              </a:solidFill>
                              <a:latin typeface="Cambria Math" panose="02040503050406030204" pitchFamily="18" charset="0"/>
                              <a:ea typeface="Cambria Math" panose="02040503050406030204" pitchFamily="18" charset="0"/>
                              <a:cs typeface="Arial"/>
                            </a:rPr>
                          </m:ctrlPr>
                        </m:dPr>
                        <m:e>
                          <m:r>
                            <m:rPr>
                              <m:sty m:val="p"/>
                            </m:rPr>
                            <a:rPr lang="en-AU" sz="2400">
                              <a:solidFill>
                                <a:schemeClr val="tx1"/>
                              </a:solidFill>
                              <a:latin typeface="Cambria Math" panose="02040503050406030204" pitchFamily="18" charset="0"/>
                              <a:ea typeface="Cambria Math" panose="02040503050406030204" pitchFamily="18" charset="0"/>
                              <a:cs typeface="Arial"/>
                            </a:rPr>
                            <m:t>blue</m:t>
                          </m:r>
                          <m:r>
                            <a:rPr lang="en-AU" sz="2400" i="1">
                              <a:solidFill>
                                <a:schemeClr val="tx1"/>
                              </a:solidFill>
                              <a:latin typeface="Cambria Math" panose="02040503050406030204" pitchFamily="18" charset="0"/>
                              <a:ea typeface="Cambria Math" panose="02040503050406030204" pitchFamily="18" charset="0"/>
                              <a:cs typeface="Arial"/>
                            </a:rPr>
                            <m:t>|</m:t>
                          </m:r>
                          <m:r>
                            <m:rPr>
                              <m:sty m:val="p"/>
                            </m:rPr>
                            <a:rPr lang="en-AU" sz="2400">
                              <a:solidFill>
                                <a:schemeClr val="tx1"/>
                              </a:solidFill>
                              <a:latin typeface="Cambria Math" panose="02040503050406030204" pitchFamily="18" charset="0"/>
                              <a:ea typeface="Cambria Math" panose="02040503050406030204" pitchFamily="18" charset="0"/>
                              <a:cs typeface="Arial"/>
                            </a:rPr>
                            <m:t>claim</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ea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latin typeface="Cambria Math" panose="02040503050406030204" pitchFamily="18" charset="0"/>
                  <a:ea typeface="Cambria Math" panose="02040503050406030204" pitchFamily="18" charset="0"/>
                  <a:cs typeface="Arial"/>
                </a:endParaRPr>
              </a:p>
              <a:p>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ea typeface="Cambria Math" panose="02040503050406030204" pitchFamily="18" charset="0"/>
                          <a:cs typeface="Arial"/>
                        </a:rPr>
                        <m:t>                                      </m:t>
                      </m:r>
                      <m:r>
                        <a:rPr lang="en-AU" sz="2400" i="1">
                          <a:solidFill>
                            <a:schemeClr val="tx1"/>
                          </a:solidFill>
                          <a:latin typeface="Cambria Math" panose="02040503050406030204" pitchFamily="18" charset="0"/>
                          <a:ea typeface="Cambria Math" panose="02040503050406030204" pitchFamily="18" charset="0"/>
                          <a:cs typeface="Arial"/>
                        </a:rPr>
                        <m:t>=</m:t>
                      </m:r>
                      <m:f>
                        <m:fPr>
                          <m:ctrlPr>
                            <a:rPr lang="en-AU" sz="2400" i="1">
                              <a:solidFill>
                                <a:schemeClr val="tx1"/>
                              </a:solidFill>
                              <a:latin typeface="Cambria Math" panose="02040503050406030204" pitchFamily="18" charset="0"/>
                              <a:ea typeface="Cambria Math" panose="02040503050406030204" pitchFamily="18" charset="0"/>
                              <a:cs typeface="Arial"/>
                            </a:rPr>
                          </m:ctrlPr>
                        </m:fPr>
                        <m:num>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num>
                        <m:den>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ea typeface="Cambria Math" panose="02040503050406030204" pitchFamily="18" charset="0"/>
                              <a:cs typeface="Arial"/>
                            </a:rPr>
                            <m:t>+</m:t>
                          </m:r>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m:rPr>
                                  <m:sty m:val="p"/>
                                </m:rPr>
                                <a:rPr lang="en-AU" sz="2400">
                                  <a:solidFill>
                                    <a:schemeClr val="tx1"/>
                                  </a:solidFill>
                                  <a:latin typeface="Cambria Math" panose="02040503050406030204" pitchFamily="18" charset="0"/>
                                  <a:cs typeface="Arial"/>
                                </a:rPr>
                                <m:t>claim</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r>
                                <a:rPr lang="en-AU" sz="2400" i="1">
                                  <a:solidFill>
                                    <a:schemeClr val="tx1"/>
                                  </a:solidFill>
                                  <a:latin typeface="Cambria Math" panose="02040503050406030204" pitchFamily="18" charset="0"/>
                                  <a:cs typeface="Arial"/>
                                </a:rPr>
                                <m:t>|</m:t>
                              </m:r>
                              <m:r>
                                <a:rPr lang="en-AU" sz="2400">
                                  <a:solidFill>
                                    <a:schemeClr val="tx1"/>
                                  </a:solidFill>
                                  <a:latin typeface="Cambria Math" panose="02040503050406030204" pitchFamily="18" charset="0"/>
                                  <a:ea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r>
                            <a:rPr lang="en-AU" sz="2400" i="1">
                              <a:solidFill>
                                <a:schemeClr val="tx1"/>
                              </a:solidFill>
                              <a:latin typeface="Cambria Math" panose="02040503050406030204" pitchFamily="18" charset="0"/>
                              <a:cs typeface="Arial"/>
                            </a:rPr>
                            <m:t>𝑃</m:t>
                          </m:r>
                          <m:d>
                            <m:dPr>
                              <m:ctrlPr>
                                <a:rPr lang="en-AU" sz="2400" i="1">
                                  <a:solidFill>
                                    <a:schemeClr val="tx1"/>
                                  </a:solidFill>
                                  <a:latin typeface="Cambria Math" panose="02040503050406030204" pitchFamily="18" charset="0"/>
                                  <a:cs typeface="Arial"/>
                                </a:rPr>
                              </m:ctrlPr>
                            </m:dPr>
                            <m:e>
                              <m:r>
                                <a:rPr lang="en-AU" sz="2400">
                                  <a:solidFill>
                                    <a:schemeClr val="tx1"/>
                                  </a:solidFill>
                                  <a:latin typeface="Cambria Math" panose="02040503050406030204" pitchFamily="18" charset="0"/>
                                  <a:ea typeface="Cambria Math" panose="02040503050406030204" pitchFamily="18" charset="0"/>
                                  <a:cs typeface="Arial"/>
                                </a:rPr>
                                <m:t>¬</m:t>
                              </m:r>
                              <m:r>
                                <a:rPr lang="en-AU" sz="2400">
                                  <a:solidFill>
                                    <a:schemeClr val="tx1"/>
                                  </a:solidFill>
                                  <a:latin typeface="Cambria Math" panose="02040503050406030204" pitchFamily="18" charset="0"/>
                                  <a:cs typeface="Arial"/>
                                </a:rPr>
                                <m:t> </m:t>
                              </m:r>
                              <m:r>
                                <m:rPr>
                                  <m:sty m:val="p"/>
                                </m:rPr>
                                <a:rPr lang="en-AU" sz="2400">
                                  <a:solidFill>
                                    <a:schemeClr val="tx1"/>
                                  </a:solidFill>
                                  <a:latin typeface="Cambria Math" panose="02040503050406030204" pitchFamily="18" charset="0"/>
                                  <a:cs typeface="Arial"/>
                                </a:rPr>
                                <m:t>blue</m:t>
                              </m:r>
                            </m:e>
                          </m:d>
                        </m:den>
                      </m:f>
                    </m:oMath>
                  </m:oMathPara>
                </a14:m>
                <a:endParaRPr lang="en-AU" sz="2400" i="1" dirty="0">
                  <a:solidFill>
                    <a:schemeClr val="tx1"/>
                  </a:solidFill>
                  <a:ea typeface="Cambria Math" panose="02040503050406030204" pitchFamily="18" charset="0"/>
                  <a:cs typeface="Arial"/>
                </a:endParaRPr>
              </a:p>
              <a:p>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m:t>
                      </m:r>
                      <m:f>
                        <m:fPr>
                          <m:ctrlPr>
                            <a:rPr lang="en-AU" sz="2400" i="1">
                              <a:latin typeface="Cambria Math" panose="02040503050406030204" pitchFamily="18" charset="0"/>
                              <a:ea typeface="Cambria Math" panose="02040503050406030204" pitchFamily="18" charset="0"/>
                              <a:cs typeface="Arial"/>
                            </a:rPr>
                          </m:ctrlPr>
                        </m:fPr>
                        <m:num>
                          <m:r>
                            <a:rPr lang="en-AU" sz="2400" i="1">
                              <a:latin typeface="Cambria Math" panose="02040503050406030204" pitchFamily="18" charset="0"/>
                              <a:ea typeface="Cambria Math" panose="02040503050406030204" pitchFamily="18" charset="0"/>
                              <a:cs typeface="Arial"/>
                            </a:rPr>
                            <m:t>0.8 × 0.15</m:t>
                          </m:r>
                        </m:num>
                        <m:den>
                          <m:r>
                            <a:rPr lang="en-AU" sz="2400" i="1">
                              <a:latin typeface="Cambria Math" panose="02040503050406030204" pitchFamily="18" charset="0"/>
                              <a:ea typeface="Cambria Math" panose="02040503050406030204" pitchFamily="18" charset="0"/>
                              <a:cs typeface="Arial"/>
                            </a:rPr>
                            <m:t>0.8 × 0.15+0.2 × 0.85</m:t>
                          </m:r>
                        </m:den>
                      </m:f>
                    </m:oMath>
                  </m:oMathPara>
                </a14:m>
                <a:endParaRPr lang="en-AU" sz="2400" i="1" dirty="0">
                  <a:solidFill>
                    <a:schemeClr val="tx1"/>
                  </a:solidFill>
                  <a:ea typeface="Cambria Math" panose="02040503050406030204" pitchFamily="18" charset="0"/>
                  <a:cs typeface="Arial"/>
                </a:endParaRPr>
              </a:p>
              <a:p>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ea typeface="Cambria Math" panose="02040503050406030204" pitchFamily="18" charset="0"/>
                          <a:cs typeface="Arial"/>
                        </a:rPr>
                        <m:t>                                      =0.41</m:t>
                      </m:r>
                    </m:oMath>
                  </m:oMathPara>
                </a14:m>
                <a:endParaRPr lang="en-AU" sz="2400" dirty="0">
                  <a:solidFill>
                    <a:schemeClr val="tx1"/>
                  </a:solidFill>
                  <a:cs typeface="Arial"/>
                </a:endParaRPr>
              </a:p>
              <a:p>
                <a:endParaRPr lang="en-AU" sz="2800" dirty="0">
                  <a:cs typeface="Arial"/>
                </a:endParaRPr>
              </a:p>
            </p:txBody>
          </p:sp>
        </mc:Choice>
        <mc:Fallback xmlns="">
          <p:sp>
            <p:nvSpPr>
              <p:cNvPr id="4" name="Text Placeholder 5">
                <a:extLst>
                  <a:ext uri="{FF2B5EF4-FFF2-40B4-BE49-F238E27FC236}">
                    <a16:creationId xmlns:a16="http://schemas.microsoft.com/office/drawing/2014/main" id="{60153A56-4F1D-5DA4-9D21-F4C27BE6559D}"/>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l="-579"/>
                </a:stretch>
              </a:blipFill>
            </p:spPr>
            <p:txBody>
              <a:bodyPr/>
              <a:lstStyle/>
              <a:p>
                <a:r>
                  <a:rPr lang="en-AU">
                    <a:noFill/>
                  </a:rPr>
                  <a:t> </a:t>
                </a:r>
              </a:p>
            </p:txBody>
          </p:sp>
        </mc:Fallback>
      </mc:AlternateContent>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3311B0D2-2B34-55FA-5323-B4F1D1A163BE}"/>
              </a:ext>
            </a:extLst>
          </p:cNvPr>
          <p:cNvSpPr>
            <a:spLocks noGrp="1"/>
          </p:cNvSpPr>
          <p:nvPr>
            <p:ph type="title"/>
          </p:nvPr>
        </p:nvSpPr>
        <p:spPr>
          <a:xfrm>
            <a:off x="627854" y="589218"/>
            <a:ext cx="10326658" cy="467226"/>
          </a:xfrm>
        </p:spPr>
        <p:txBody>
          <a:bodyPr/>
          <a:lstStyle/>
          <a:p>
            <a:r>
              <a:rPr lang="en-AU" dirty="0">
                <a:solidFill>
                  <a:schemeClr val="tx1"/>
                </a:solidFill>
              </a:rPr>
              <a:t>The cab problem</a:t>
            </a:r>
          </a:p>
        </p:txBody>
      </p:sp>
    </p:spTree>
    <p:extLst>
      <p:ext uri="{BB962C8B-B14F-4D97-AF65-F5344CB8AC3E}">
        <p14:creationId xmlns:p14="http://schemas.microsoft.com/office/powerpoint/2010/main" val="348656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28215" y="1773253"/>
            <a:ext cx="7791695" cy="300360"/>
          </a:xfrm>
          <a:prstGeom prst="rect">
            <a:avLst/>
          </a:prstGeom>
        </p:spPr>
        <p:txBody>
          <a:bodyPr vert="horz" wrap="square" lIns="0" tIns="25167" rIns="0" bIns="0" rtlCol="0">
            <a:spAutoFit/>
          </a:bodyPr>
          <a:lstStyle/>
          <a:p>
            <a:pPr marL="25168" marR="10067">
              <a:lnSpc>
                <a:spcPct val="124500"/>
              </a:lnSpc>
              <a:spcBef>
                <a:spcPts val="198"/>
              </a:spcBef>
            </a:pPr>
            <a:endParaRPr sz="1585" dirty="0">
              <a:latin typeface="Arial"/>
              <a:cs typeface="Arial"/>
            </a:endParaRPr>
          </a:p>
        </p:txBody>
      </p:sp>
      <p:sp>
        <p:nvSpPr>
          <p:cNvPr id="2" name="Title 4">
            <a:extLst>
              <a:ext uri="{FF2B5EF4-FFF2-40B4-BE49-F238E27FC236}">
                <a16:creationId xmlns:a16="http://schemas.microsoft.com/office/drawing/2014/main" id="{75194B08-A4BE-ED08-6BE0-4E3F476871F8}"/>
              </a:ext>
            </a:extLst>
          </p:cNvPr>
          <p:cNvSpPr>
            <a:spLocks noGrp="1"/>
          </p:cNvSpPr>
          <p:nvPr>
            <p:ph type="title"/>
          </p:nvPr>
        </p:nvSpPr>
        <p:spPr>
          <a:xfrm>
            <a:off x="627854" y="589218"/>
            <a:ext cx="10326658" cy="467226"/>
          </a:xfrm>
        </p:spPr>
        <p:txBody>
          <a:bodyPr/>
          <a:lstStyle/>
          <a:p>
            <a:r>
              <a:rPr lang="en-AU" dirty="0">
                <a:solidFill>
                  <a:schemeClr val="tx1"/>
                </a:solidFill>
              </a:rPr>
              <a:t>Medical diagnosis</a:t>
            </a:r>
          </a:p>
        </p:txBody>
      </p:sp>
      <p:sp>
        <p:nvSpPr>
          <p:cNvPr id="4" name="Text Placeholder 5">
            <a:extLst>
              <a:ext uri="{FF2B5EF4-FFF2-40B4-BE49-F238E27FC236}">
                <a16:creationId xmlns:a16="http://schemas.microsoft.com/office/drawing/2014/main" id="{F6357F6B-6CC2-0DF0-9561-7512DA9071CE}"/>
              </a:ext>
            </a:extLst>
          </p:cNvPr>
          <p:cNvSpPr>
            <a:spLocks noGrp="1"/>
          </p:cNvSpPr>
          <p:nvPr>
            <p:ph type="body" idx="12"/>
          </p:nvPr>
        </p:nvSpPr>
        <p:spPr>
          <a:xfrm>
            <a:off x="627854" y="1388298"/>
            <a:ext cx="10957594" cy="4081404"/>
          </a:xfrm>
        </p:spPr>
        <p:txBody>
          <a:bodyPr/>
          <a:lstStyle/>
          <a:p>
            <a:r>
              <a:rPr lang="en-AU" sz="2400" dirty="0"/>
              <a:t>You test yourself for COVID-19. The following information is known:</a:t>
            </a:r>
          </a:p>
          <a:p>
            <a:pPr marL="285750" indent="-285750">
              <a:buFont typeface="Arial" panose="020B0604020202020204" pitchFamily="34" charset="0"/>
              <a:buChar char="•"/>
            </a:pPr>
            <a:r>
              <a:rPr lang="en-AU" sz="2400" dirty="0"/>
              <a:t>The probability that a person has COVID-19 is 1% (the prevalence).</a:t>
            </a:r>
          </a:p>
          <a:p>
            <a:pPr marL="285750" indent="-285750">
              <a:buFont typeface="Arial" panose="020B0604020202020204" pitchFamily="34" charset="0"/>
              <a:buChar char="•"/>
            </a:pPr>
            <a:r>
              <a:rPr lang="en-AU" sz="2400" dirty="0"/>
              <a:t>If a person has COVID-19, the probability that they test positive is 90% (the sensitivity).</a:t>
            </a:r>
          </a:p>
          <a:p>
            <a:pPr marL="285750" indent="-285750">
              <a:buFont typeface="Arial" panose="020B0604020202020204" pitchFamily="34" charset="0"/>
              <a:buChar char="•"/>
            </a:pPr>
            <a:r>
              <a:rPr lang="en-AU" sz="2400" dirty="0"/>
              <a:t>If a person does not have COVID-19, the probability that they nevertheless test positive is 9% (the false positive rate).</a:t>
            </a:r>
          </a:p>
          <a:p>
            <a:r>
              <a:rPr lang="en-AU" sz="2400" dirty="0"/>
              <a:t>You test positive. What is the chance that you have COVID-19?</a:t>
            </a:r>
            <a:endParaRPr lang="en-AU" sz="2000" dirty="0">
              <a:cs typeface="Arial"/>
            </a:endParaRPr>
          </a:p>
        </p:txBody>
      </p:sp>
    </p:spTree>
    <p:extLst>
      <p:ext uri="{BB962C8B-B14F-4D97-AF65-F5344CB8AC3E}">
        <p14:creationId xmlns:p14="http://schemas.microsoft.com/office/powerpoint/2010/main" val="1552160814"/>
      </p:ext>
    </p:extLst>
  </p:cSld>
  <p:clrMapOvr>
    <a:masterClrMapping/>
  </p:clrMapOvr>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22731</TotalTime>
  <Words>678</Words>
  <Application>Microsoft Macintosh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PMingLiU</vt:lpstr>
      <vt:lpstr>Arial</vt:lpstr>
      <vt:lpstr>Calibri</vt:lpstr>
      <vt:lpstr>Cambria Math</vt:lpstr>
      <vt:lpstr>Helvetica</vt:lpstr>
      <vt:lpstr>Office Theme</vt:lpstr>
      <vt:lpstr>PowerPoint Presentation</vt:lpstr>
      <vt:lpstr>PowerPoint Presentation</vt:lpstr>
      <vt:lpstr>The cab problem</vt:lpstr>
      <vt:lpstr>The cab problem</vt:lpstr>
      <vt:lpstr>The cab problem</vt:lpstr>
      <vt:lpstr>The cab problem</vt:lpstr>
      <vt:lpstr>The cab problem</vt:lpstr>
      <vt:lpstr>The cab problem</vt:lpstr>
      <vt:lpstr>Medical diagnosis</vt:lpstr>
      <vt:lpstr>Medical diagnosis</vt:lpstr>
      <vt:lpstr>Medical diagnosis</vt:lpstr>
      <vt:lpstr>Medical diagnosis</vt:lpstr>
      <vt:lpstr>Medical diagnosis</vt:lpstr>
      <vt:lpstr>Medical diagnosis</vt:lpstr>
      <vt:lpstr>Natural frequencies</vt:lpstr>
      <vt:lpstr>Natural frequencies</vt:lpstr>
      <vt:lpstr>Natural frequencies</vt:lpstr>
      <vt:lpstr>Natural frequencies</vt:lpstr>
      <vt:lpstr>Natural frequencies</vt:lpstr>
      <vt:lpstr>Identifying a finch</vt:lpstr>
      <vt:lpstr>Identifying a finch</vt:lpstr>
      <vt:lpstr>Identifying a finch</vt:lpstr>
      <vt:lpstr>Identifying a finch</vt:lpstr>
      <vt:lpstr>Identifying a finch</vt:lpstr>
      <vt:lpstr>Identifying a finch</vt:lpstr>
      <vt:lpstr>Identifying a finch</vt:lpstr>
      <vt:lpstr>Identifying a finch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78</cp:revision>
  <dcterms:created xsi:type="dcterms:W3CDTF">2022-02-14T06:08:26Z</dcterms:created>
  <dcterms:modified xsi:type="dcterms:W3CDTF">2025-08-20T00:10:07Z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