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7" r:id="rId2"/>
    <p:sldId id="308" r:id="rId3"/>
    <p:sldId id="504" r:id="rId4"/>
    <p:sldId id="505" r:id="rId5"/>
    <p:sldId id="506" r:id="rId6"/>
    <p:sldId id="5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1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16" y="80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710509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40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03" r:id="rId11"/>
    <p:sldLayoutId id="2147483727" r:id="rId12"/>
    <p:sldLayoutId id="2147483721" r:id="rId13"/>
    <p:sldLayoutId id="2147483723" r:id="rId14"/>
    <p:sldLayoutId id="2147483724" r:id="rId15"/>
    <p:sldLayoutId id="2147483722" r:id="rId16"/>
    <p:sldLayoutId id="2147483725" r:id="rId17"/>
    <p:sldLayoutId id="2147483731" r:id="rId18"/>
    <p:sldLayoutId id="214748373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Heuristics and biases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14481B-D5C8-CAB3-696D-2C64B05C4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0"/>
            <a:ext cx="9459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2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38F8-DCCD-5B57-6E2C-CFE28CE6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F5AC1E-4DFA-C01D-5687-86DD6CF2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Heuristics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6F8E10-3C76-4B52-FC8B-B61305A20BA3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/>
            <a:r>
              <a:rPr lang="en-AU" sz="2400" dirty="0">
                <a:solidFill>
                  <a:schemeClr val="tx1"/>
                </a:solidFill>
              </a:rPr>
              <a:t>The representative heuristic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The availability heuristic</a:t>
            </a:r>
          </a:p>
          <a:p>
            <a:pPr lvl="1"/>
            <a:endParaRPr lang="en-AU" sz="2400" dirty="0">
              <a:solidFill>
                <a:schemeClr val="tx1"/>
              </a:solidFill>
            </a:endParaRPr>
          </a:p>
          <a:p>
            <a:pPr lvl="1"/>
            <a:r>
              <a:rPr lang="en-AU" sz="2400" dirty="0">
                <a:solidFill>
                  <a:schemeClr val="tx1"/>
                </a:solidFill>
              </a:rPr>
              <a:t>Anchoring and adjustment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95163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34C1C-2966-5B0D-72B3-56C0AE3A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53C8-237C-BB4B-8D95-620074B3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Biases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7BED14-8054-E80C-9D58-A50E5533A29C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chemeClr val="tx1"/>
                </a:solidFill>
              </a:rPr>
              <a:t>The conjunction fallacy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chemeClr val="tx1"/>
                </a:solidFill>
              </a:rPr>
              <a:t>Base-rate neglect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chemeClr val="tx1"/>
                </a:solidFill>
              </a:rPr>
              <a:t>The hot-hand fallacy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chemeClr val="tx1"/>
                </a:solidFill>
              </a:rPr>
              <a:t>The gambler's fallacy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0470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0D3C-4200-599F-9C04-6674D1BB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E2EC6-94BE-8539-F960-28F3A099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Heuristics and the bias-variance trade-off</a:t>
            </a:r>
          </a:p>
        </p:txBody>
      </p:sp>
      <p:pic>
        <p:nvPicPr>
          <p:cNvPr id="7" name="Picture 6" descr="A cartoon of a person in a grocery store&#10;&#10;AI-generated content may be incorrect.">
            <a:extLst>
              <a:ext uri="{FF2B5EF4-FFF2-40B4-BE49-F238E27FC236}">
                <a16:creationId xmlns:a16="http://schemas.microsoft.com/office/drawing/2014/main" id="{476093C6-42E0-2ABB-8946-A57CA43D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17" y="1057835"/>
            <a:ext cx="5800165" cy="580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1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F717D-8028-2334-7E66-5DE454340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80FD35-C59E-0ADE-F7ED-A59ACAAA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Overconfidence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1384A-C842-276D-9678-C3C1B2D7D1C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 err="1">
                <a:solidFill>
                  <a:schemeClr val="tx1"/>
                </a:solidFill>
              </a:rPr>
              <a:t>Overprecision</a:t>
            </a:r>
            <a:endParaRPr lang="en-AU" sz="24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>
                <a:solidFill>
                  <a:schemeClr val="tx1"/>
                </a:solidFill>
              </a:rPr>
              <a:t>Overestimation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en-AU" sz="2400" dirty="0" err="1">
                <a:solidFill>
                  <a:schemeClr val="tx1"/>
                </a:solidFill>
              </a:rPr>
              <a:t>Overplacement</a:t>
            </a:r>
            <a:endParaRPr lang="en-AU" sz="2400" dirty="0">
              <a:solidFill>
                <a:schemeClr val="tx1"/>
              </a:solidFill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1482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14273</TotalTime>
  <Words>40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Heuristics</vt:lpstr>
      <vt:lpstr>Biases</vt:lpstr>
      <vt:lpstr>Heuristics and the bias-variance trade-off</vt:lpstr>
      <vt:lpstr>Overconfidence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67</cp:revision>
  <dcterms:created xsi:type="dcterms:W3CDTF">2022-02-14T06:08:26Z</dcterms:created>
  <dcterms:modified xsi:type="dcterms:W3CDTF">2025-08-20T00:10:28Z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