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33" r:id="rId2"/>
  </p:sldMasterIdLst>
  <p:notesMasterIdLst>
    <p:notesMasterId r:id="rId14"/>
  </p:notesMasterIdLst>
  <p:sldIdLst>
    <p:sldId id="277" r:id="rId3"/>
    <p:sldId id="296" r:id="rId4"/>
    <p:sldId id="417" r:id="rId5"/>
    <p:sldId id="419" r:id="rId6"/>
    <p:sldId id="418" r:id="rId7"/>
    <p:sldId id="420" r:id="rId8"/>
    <p:sldId id="421" r:id="rId9"/>
    <p:sldId id="350" r:id="rId10"/>
    <p:sldId id="422" r:id="rId11"/>
    <p:sldId id="423" r:id="rId12"/>
    <p:sldId id="42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Woo" initials="HW" lastIdx="1" clrIdx="0">
    <p:extLst>
      <p:ext uri="{19B8F6BF-5375-455C-9EA6-DF929625EA0E}">
        <p15:presenceInfo xmlns:p15="http://schemas.microsoft.com/office/powerpoint/2012/main" userId="S::helena.woo@uts.edu.au::84ffa4a4-9cb2-4822-a498-72962478cf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05"/>
    <p:restoredTop sz="96327"/>
  </p:normalViewPr>
  <p:slideViewPr>
    <p:cSldViewPr snapToGrid="0" snapToObjects="1">
      <p:cViewPr varScale="1">
        <p:scale>
          <a:sx n="109" d="100"/>
          <a:sy n="109" d="100"/>
        </p:scale>
        <p:origin x="208" y="504"/>
      </p:cViewPr>
      <p:guideLst/>
    </p:cSldViewPr>
  </p:slideViewPr>
  <p:outlineViewPr>
    <p:cViewPr>
      <p:scale>
        <a:sx n="33" d="100"/>
        <a:sy n="33" d="100"/>
      </p:scale>
      <p:origin x="0" y="-13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22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4/20/23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emf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E1ED748-4D69-8E47-8745-96A1DB41475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1711104"/>
            <a:ext cx="10483912" cy="5146896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69145" y="2674620"/>
            <a:ext cx="6522855" cy="1000635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570" y="3943226"/>
            <a:ext cx="6534430" cy="119008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248104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115681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C6F0645-197D-B84F-B675-88DE6BD5597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" y="2291617"/>
            <a:ext cx="3550507" cy="230751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2089539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3362941"/>
            <a:ext cx="5670619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Intro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1F13B9-1247-F34B-A392-F9E28C093B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70302" y="2291617"/>
            <a:ext cx="1684454" cy="2294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B89A93-1F8F-3447-A5DD-76B2726A6D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8530" y="0"/>
            <a:ext cx="710973" cy="2291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93C822-ADCD-2D46-9609-52E133B6AA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6376" y="4586288"/>
            <a:ext cx="1407458" cy="226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53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973433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Ac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2543833"/>
            <a:ext cx="5670619" cy="276539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 would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2CA02-5619-624F-A973-2319DAB02C15}"/>
              </a:ext>
            </a:extLst>
          </p:cNvPr>
          <p:cNvSpPr/>
          <p:nvPr userDrawn="1"/>
        </p:nvSpPr>
        <p:spPr>
          <a:xfrm>
            <a:off x="6266046" y="5515276"/>
            <a:ext cx="365760" cy="1342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D2F0AF-EA09-B44A-BA29-1E0081E85CDB}"/>
              </a:ext>
            </a:extLst>
          </p:cNvPr>
          <p:cNvCxnSpPr>
            <a:cxnSpLocks/>
          </p:cNvCxnSpPr>
          <p:nvPr userDrawn="1"/>
        </p:nvCxnSpPr>
        <p:spPr>
          <a:xfrm>
            <a:off x="6035675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423A92-648F-B041-B3DE-B949C6337207}"/>
              </a:ext>
            </a:extLst>
          </p:cNvPr>
          <p:cNvCxnSpPr>
            <a:cxnSpLocks/>
          </p:cNvCxnSpPr>
          <p:nvPr userDrawn="1"/>
        </p:nvCxnSpPr>
        <p:spPr>
          <a:xfrm>
            <a:off x="6782172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0B39B04-92E5-BF44-A749-1972D25D3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93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AE0ADC-615D-6448-A454-8E3BFDFE3A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8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990" b="10407"/>
          <a:stretch/>
        </p:blipFill>
        <p:spPr>
          <a:xfrm>
            <a:off x="1874133" y="0"/>
            <a:ext cx="8508357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9262" y="2201937"/>
            <a:ext cx="5809126" cy="341762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lang="en-AU" sz="2900" smtClean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35994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0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388298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4769769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err="1">
                <a:effectLst/>
                <a:latin typeface="Helvetica" pitchFamily="2" charset="0"/>
              </a:rPr>
              <a:t>Tiunt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959C1BB-5DB3-4545-BC15-9C1CC6D87E1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544393" y="3847315"/>
            <a:ext cx="3945836" cy="1976435"/>
          </a:xfrm>
          <a:solidFill>
            <a:schemeClr val="tx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F96B60-C3E6-1E43-A1EF-B695A728B08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490229" y="3842720"/>
            <a:ext cx="1991767" cy="1976435"/>
          </a:xfrm>
          <a:solidFill>
            <a:schemeClr val="accent1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424C1E3-128E-1F4F-A796-DB00C9C8B74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544393" y="1882718"/>
            <a:ext cx="1980337" cy="1976435"/>
          </a:xfrm>
          <a:solidFill>
            <a:schemeClr val="bg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F9D2F31-417C-334D-B0FD-273964A6804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524730" y="1878123"/>
            <a:ext cx="3957267" cy="197643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53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335070" cy="72626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6479" y="2507743"/>
            <a:ext cx="10756142" cy="3123623"/>
          </a:xfrm>
          <a:noFill/>
        </p:spPr>
        <p:txBody>
          <a:bodyPr t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insert table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64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947646" y="2182197"/>
            <a:ext cx="4213990" cy="3515695"/>
          </a:xfrm>
          <a:noFill/>
        </p:spPr>
        <p:txBody>
          <a:bodyPr tIns="0" bIns="468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ClrTx/>
              <a:buSzTx/>
              <a:buFont typeface="Arial" panose="020B0604020202020204" pitchFamily="34" charset="0"/>
              <a:buNone/>
              <a:tabLst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F96D124-1F00-DC4C-9384-D7CA80EA6C5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916478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50596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8520DE-9604-514D-9A44-1CC3729B9F82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416" y="2272421"/>
            <a:ext cx="5113662" cy="1186004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658416" y="3745828"/>
            <a:ext cx="5113662" cy="13284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6DC7C851-CFFF-5142-B698-9A19B56DBC1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674321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75705F-056C-E84F-941D-51846364E08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008966" y="1846729"/>
            <a:ext cx="5463655" cy="395343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text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7569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10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46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39"/>
              <a:t> </a:t>
            </a:r>
            <a:r>
              <a:rPr lang="en-AU" spc="-10"/>
              <a:t>/</a:t>
            </a:r>
            <a:r>
              <a:rPr lang="en-AU" spc="-139"/>
              <a:t> </a:t>
            </a:r>
            <a:r>
              <a:rPr lang="en-AU" spc="-10"/>
              <a:t>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17687791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8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85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39"/>
              <a:t> </a:t>
            </a:r>
            <a:r>
              <a:rPr lang="en-AU" spc="-10"/>
              <a:t>/</a:t>
            </a:r>
            <a:r>
              <a:rPr lang="en-AU" spc="-139"/>
              <a:t> </a:t>
            </a:r>
            <a:r>
              <a:rPr lang="en-AU" spc="-10"/>
              <a:t>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21217204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259A-862A-C714-8B37-4C741E00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4404A-6330-1D79-193F-67117B5C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A5DF-5671-B96A-34B9-F2961299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AAF-4C5E-E547-8420-8ED8389F8055}" type="datetimeFigureOut">
              <a:rPr lang="en-AU" smtClean="0"/>
              <a:t>20/4/2023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DA8B-42A5-B989-6F4C-19A3AC2D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9936F-8CF8-4D5D-85A8-22C2D218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9E-BB66-2742-87B9-7A31AE9D54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5982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E1ED748-4D69-8E47-8745-96A1DB41475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1711104"/>
            <a:ext cx="10483912" cy="5146896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69145" y="2674620"/>
            <a:ext cx="6522855" cy="1000635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570" y="3943226"/>
            <a:ext cx="6534430" cy="119008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31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8520DE-9604-514D-9A44-1CC3729B9F82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416" y="2272421"/>
            <a:ext cx="5113662" cy="1186004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658416" y="3745828"/>
            <a:ext cx="5113662" cy="13284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6DC7C851-CFFF-5142-B698-9A19B56DBC1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2492217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CDC8335-2624-9446-A90D-6DDFCA9AC2FF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5118" y="2181652"/>
            <a:ext cx="4232797" cy="1247348"/>
          </a:xfrm>
        </p:spPr>
        <p:txBody>
          <a:bodyPr anchor="t"/>
          <a:lstStyle>
            <a:lvl1pPr>
              <a:defRPr sz="3400" b="1" spc="-3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535118" y="3429000"/>
            <a:ext cx="4232797" cy="21851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D74A7-5BDD-6A4F-B249-910440AD9E9A}"/>
              </a:ext>
            </a:extLst>
          </p:cNvPr>
          <p:cNvSpPr txBox="1"/>
          <p:nvPr userDrawn="1"/>
        </p:nvSpPr>
        <p:spPr>
          <a:xfrm>
            <a:off x="619685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5829D-0D3F-904D-9EA2-9538BC4D25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17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A3F461D9-7978-1349-866D-E5697B7D998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1FD67-3299-CA49-B972-E63A734FFB5E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F084B7-6B12-EB47-8096-902B752E3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12788" y="2382129"/>
            <a:ext cx="4814292" cy="1157029"/>
          </a:xfrm>
        </p:spPr>
        <p:txBody>
          <a:bodyPr anchor="ctr">
            <a:noAutofit/>
          </a:bodyPr>
          <a:lstStyle>
            <a:lvl1pPr algn="l">
              <a:defRPr lang="en-AU" sz="3400" b="1" spc="-30" baseline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F3B029A-70EF-BD40-862C-C1426A0C7BD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308489" y="3494333"/>
            <a:ext cx="4018641" cy="132912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1777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5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85B35B0-7E16-6347-9ABB-1E71DBC12D5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6391175" cy="6858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B5CED-F544-F742-9789-3164A6A500D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2"/>
                </a:solidFill>
              </a:rPr>
              <a:t>UTS CRICOS 00099F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20890" y="3301566"/>
            <a:ext cx="5071110" cy="1201854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20890" y="4670298"/>
            <a:ext cx="5071110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42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CDC8335-2624-9446-A90D-6DDFCA9AC2FF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5118" y="2181652"/>
            <a:ext cx="4232797" cy="1247348"/>
          </a:xfrm>
        </p:spPr>
        <p:txBody>
          <a:bodyPr anchor="t"/>
          <a:lstStyle>
            <a:lvl1pPr>
              <a:defRPr sz="3400" b="1" spc="-3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535118" y="3429000"/>
            <a:ext cx="4232797" cy="21851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D74A7-5BDD-6A4F-B249-910440AD9E9A}"/>
              </a:ext>
            </a:extLst>
          </p:cNvPr>
          <p:cNvSpPr txBox="1"/>
          <p:nvPr userDrawn="1"/>
        </p:nvSpPr>
        <p:spPr>
          <a:xfrm>
            <a:off x="619685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5829D-0D3F-904D-9EA2-9538BC4D25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2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A0ED4D8-6F83-E64C-B78D-18D8732B4209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191188" y="-766482"/>
            <a:ext cx="6561492" cy="656149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158429" y="4663440"/>
            <a:ext cx="5592436" cy="176262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7304E-0E27-AF47-BD7A-0A8B3B31AC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2849" y="707332"/>
            <a:ext cx="748146" cy="709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341A3-F22A-8F43-98A2-33A1DF177A0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498432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158429" y="4663440"/>
            <a:ext cx="5592436" cy="176262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7304E-0E27-AF47-BD7A-0A8B3B31AC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2849" y="707332"/>
            <a:ext cx="748146" cy="709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341A3-F22A-8F43-98A2-33A1DF177A0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UTS CRICOS 00099F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070798B-3B0A-5948-B421-23D8843BB416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191188" y="-766482"/>
            <a:ext cx="6561492" cy="656149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2837862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661099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40068068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42814949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41645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C6F0645-197D-B84F-B675-88DE6BD5597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" y="2291617"/>
            <a:ext cx="3550507" cy="230751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2089539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3362941"/>
            <a:ext cx="5670619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Intro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1F13B9-1247-F34B-A392-F9E28C093B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70302" y="2291617"/>
            <a:ext cx="1684454" cy="2294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B89A93-1F8F-3447-A5DD-76B2726A6D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8530" y="0"/>
            <a:ext cx="710973" cy="2291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93C822-ADCD-2D46-9609-52E133B6AA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6376" y="4586288"/>
            <a:ext cx="1407458" cy="226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547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973433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Ac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2543833"/>
            <a:ext cx="5670619" cy="276539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 would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2CA02-5619-624F-A973-2319DAB02C15}"/>
              </a:ext>
            </a:extLst>
          </p:cNvPr>
          <p:cNvSpPr/>
          <p:nvPr userDrawn="1"/>
        </p:nvSpPr>
        <p:spPr>
          <a:xfrm>
            <a:off x="6266046" y="5515276"/>
            <a:ext cx="365760" cy="1342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D2F0AF-EA09-B44A-BA29-1E0081E85CDB}"/>
              </a:ext>
            </a:extLst>
          </p:cNvPr>
          <p:cNvCxnSpPr>
            <a:cxnSpLocks/>
          </p:cNvCxnSpPr>
          <p:nvPr userDrawn="1"/>
        </p:nvCxnSpPr>
        <p:spPr>
          <a:xfrm>
            <a:off x="6035675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423A92-648F-B041-B3DE-B949C6337207}"/>
              </a:ext>
            </a:extLst>
          </p:cNvPr>
          <p:cNvCxnSpPr>
            <a:cxnSpLocks/>
          </p:cNvCxnSpPr>
          <p:nvPr userDrawn="1"/>
        </p:nvCxnSpPr>
        <p:spPr>
          <a:xfrm>
            <a:off x="6782172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0B39B04-92E5-BF44-A749-1972D25D3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55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AE0ADC-615D-6448-A454-8E3BFDFE3A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8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990" b="10407"/>
          <a:stretch/>
        </p:blipFill>
        <p:spPr>
          <a:xfrm>
            <a:off x="1874133" y="0"/>
            <a:ext cx="8508357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9262" y="2201937"/>
            <a:ext cx="5809126" cy="341762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lang="en-AU" sz="2900" smtClean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72881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59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A3F461D9-7978-1349-866D-E5697B7D998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1FD67-3299-CA49-B972-E63A734FFB5E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F084B7-6B12-EB47-8096-902B752E3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12788" y="2382129"/>
            <a:ext cx="4814292" cy="1157029"/>
          </a:xfrm>
        </p:spPr>
        <p:txBody>
          <a:bodyPr anchor="ctr">
            <a:noAutofit/>
          </a:bodyPr>
          <a:lstStyle>
            <a:lvl1pPr algn="l">
              <a:defRPr lang="en-AU" sz="3400" b="1" spc="-30" baseline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F3B029A-70EF-BD40-862C-C1426A0C7BD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308489" y="3494333"/>
            <a:ext cx="4018641" cy="132912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701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388298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796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4769769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err="1">
                <a:effectLst/>
                <a:latin typeface="Helvetica" pitchFamily="2" charset="0"/>
              </a:rPr>
              <a:t>Tiunt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959C1BB-5DB3-4545-BC15-9C1CC6D87E1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544393" y="3847315"/>
            <a:ext cx="3945836" cy="1976435"/>
          </a:xfrm>
          <a:solidFill>
            <a:schemeClr val="tx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F96B60-C3E6-1E43-A1EF-B695A728B08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490229" y="3842720"/>
            <a:ext cx="1991767" cy="1976435"/>
          </a:xfrm>
          <a:solidFill>
            <a:schemeClr val="accent1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424C1E3-128E-1F4F-A796-DB00C9C8B74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544393" y="1882718"/>
            <a:ext cx="1980337" cy="1976435"/>
          </a:xfrm>
          <a:solidFill>
            <a:schemeClr val="bg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F9D2F31-417C-334D-B0FD-273964A6804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524730" y="1878123"/>
            <a:ext cx="3957267" cy="197643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61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335070" cy="72626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6479" y="2507743"/>
            <a:ext cx="10756142" cy="3123623"/>
          </a:xfrm>
          <a:noFill/>
        </p:spPr>
        <p:txBody>
          <a:bodyPr t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insert table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667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947646" y="2182197"/>
            <a:ext cx="4213990" cy="3515695"/>
          </a:xfrm>
          <a:noFill/>
        </p:spPr>
        <p:txBody>
          <a:bodyPr tIns="0" bIns="468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ClrTx/>
              <a:buSzTx/>
              <a:buFont typeface="Arial" panose="020B0604020202020204" pitchFamily="34" charset="0"/>
              <a:buNone/>
              <a:tabLst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F96D124-1F00-DC4C-9384-D7CA80EA6C5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916478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1678801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75705F-056C-E84F-941D-51846364E08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008966" y="1846729"/>
            <a:ext cx="5463655" cy="395343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text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7569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57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8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0"/>
              <a:t>/1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2610400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82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85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0"/>
              <a:t>/1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405647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5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85B35B0-7E16-6347-9ABB-1E71DBC12D5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6391175" cy="6858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B5CED-F544-F742-9789-3164A6A500D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2"/>
                </a:solidFill>
              </a:rPr>
              <a:t>UTS CRICOS 00099F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20890" y="3301566"/>
            <a:ext cx="5071110" cy="1201854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20890" y="4670298"/>
            <a:ext cx="5071110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52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A0ED4D8-6F83-E64C-B78D-18D8732B4209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191188" y="-766482"/>
            <a:ext cx="6561492" cy="656149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158429" y="4663440"/>
            <a:ext cx="5592436" cy="176262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7304E-0E27-AF47-BD7A-0A8B3B31AC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2849" y="707332"/>
            <a:ext cx="748146" cy="709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341A3-F22A-8F43-98A2-33A1DF177A0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31142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158429" y="4663440"/>
            <a:ext cx="5592436" cy="176262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7304E-0E27-AF47-BD7A-0A8B3B31AC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2849" y="707332"/>
            <a:ext cx="748146" cy="709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341A3-F22A-8F43-98A2-33A1DF177A0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UTS CRICOS 00099F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070798B-3B0A-5948-B421-23D8843BB416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191188" y="-766482"/>
            <a:ext cx="6561492" cy="656149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260135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80960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19590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E1AB-6A0A-AC44-83B9-9FAC961E3C28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6" r:id="rId3"/>
    <p:sldLayoutId id="2147483707" r:id="rId4"/>
    <p:sldLayoutId id="2147483708" r:id="rId5"/>
    <p:sldLayoutId id="2147483685" r:id="rId6"/>
    <p:sldLayoutId id="2147483716" r:id="rId7"/>
    <p:sldLayoutId id="2147483715" r:id="rId8"/>
    <p:sldLayoutId id="2147483726" r:id="rId9"/>
    <p:sldLayoutId id="2147483718" r:id="rId10"/>
    <p:sldLayoutId id="2147483728" r:id="rId11"/>
    <p:sldLayoutId id="2147483688" r:id="rId12"/>
    <p:sldLayoutId id="2147483729" r:id="rId13"/>
    <p:sldLayoutId id="2147483720" r:id="rId14"/>
    <p:sldLayoutId id="2147483703" r:id="rId15"/>
    <p:sldLayoutId id="2147483727" r:id="rId16"/>
    <p:sldLayoutId id="2147483721" r:id="rId17"/>
    <p:sldLayoutId id="2147483723" r:id="rId18"/>
    <p:sldLayoutId id="2147483724" r:id="rId19"/>
    <p:sldLayoutId id="2147483722" r:id="rId20"/>
    <p:sldLayoutId id="2147483725" r:id="rId21"/>
    <p:sldLayoutId id="2147483730" r:id="rId22"/>
    <p:sldLayoutId id="2147483731" r:id="rId23"/>
    <p:sldLayoutId id="2147483757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E1AB-6A0A-AC44-83B9-9FAC961E3C28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2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51" r:id="rId18"/>
    <p:sldLayoutId id="2147483752" r:id="rId19"/>
    <p:sldLayoutId id="2147483753" r:id="rId20"/>
    <p:sldLayoutId id="2147483754" r:id="rId21"/>
    <p:sldLayoutId id="2147483755" r:id="rId22"/>
    <p:sldLayoutId id="2147483756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issors&#10;&#10;Description automatically generated">
            <a:extLst>
              <a:ext uri="{FF2B5EF4-FFF2-40B4-BE49-F238E27FC236}">
                <a16:creationId xmlns:a16="http://schemas.microsoft.com/office/drawing/2014/main" id="{16105EC4-C0D7-DE54-AC00-A7E315088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030" y="1754966"/>
            <a:ext cx="5103034" cy="510303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758E506-6248-D58E-EA86-8A56C2A86BE8}"/>
              </a:ext>
            </a:extLst>
          </p:cNvPr>
          <p:cNvSpPr txBox="1"/>
          <p:nvPr/>
        </p:nvSpPr>
        <p:spPr>
          <a:xfrm>
            <a:off x="749696" y="953856"/>
            <a:ext cx="6370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/>
              <a:t>Simultaneous-move </a:t>
            </a:r>
            <a:br>
              <a:rPr lang="en-AU" sz="4800" dirty="0"/>
            </a:br>
            <a:r>
              <a:rPr lang="en-AU" sz="4800" dirty="0"/>
              <a:t>one-shot games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8F90F-A8DA-E166-40D9-DA72817DF913}"/>
              </a:ext>
            </a:extLst>
          </p:cNvPr>
          <p:cNvSpPr txBox="1"/>
          <p:nvPr/>
        </p:nvSpPr>
        <p:spPr>
          <a:xfrm>
            <a:off x="749694" y="2431183"/>
            <a:ext cx="42523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r>
              <a:rPr lang="en-AU" sz="2400" dirty="0"/>
              <a:t>Notes on Behavioural Economics</a:t>
            </a:r>
          </a:p>
          <a:p>
            <a:endParaRPr lang="en-AU" sz="2400" dirty="0"/>
          </a:p>
          <a:p>
            <a:r>
              <a:rPr lang="en-AU" sz="2400" dirty="0"/>
              <a:t>Jason Collins</a:t>
            </a:r>
          </a:p>
        </p:txBody>
      </p:sp>
    </p:spTree>
    <p:extLst>
      <p:ext uri="{BB962C8B-B14F-4D97-AF65-F5344CB8AC3E}">
        <p14:creationId xmlns:p14="http://schemas.microsoft.com/office/powerpoint/2010/main" val="230183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A3CD8AE-8C23-AB42-BE39-2E9D3BE259F3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287227" y="3189665"/>
            <a:ext cx="10957594" cy="1174794"/>
          </a:xfrm>
        </p:spPr>
        <p:txBody>
          <a:bodyPr numCol="1"/>
          <a:lstStyle/>
          <a:p>
            <a:r>
              <a:rPr lang="en-AU" sz="2800" dirty="0"/>
              <a:t>A set of strategies is a Nash equilibrium if every player is playing a best response to their rivals’ strategies..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4772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Nash equilibrium</a:t>
            </a:r>
          </a:p>
        </p:txBody>
      </p:sp>
    </p:spTree>
    <p:extLst>
      <p:ext uri="{BB962C8B-B14F-4D97-AF65-F5344CB8AC3E}">
        <p14:creationId xmlns:p14="http://schemas.microsoft.com/office/powerpoint/2010/main" val="58616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305AB09-35A9-8C0B-F3E2-C98B636E50D8}"/>
              </a:ext>
            </a:extLst>
          </p:cNvPr>
          <p:cNvGraphicFramePr>
            <a:graphicFrameLocks noGrp="1"/>
          </p:cNvGraphicFramePr>
          <p:nvPr/>
        </p:nvGraphicFramePr>
        <p:xfrm>
          <a:off x="1596000" y="1088999"/>
          <a:ext cx="9000000" cy="46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9642">
                  <a:extLst>
                    <a:ext uri="{9D8B030D-6E8A-4147-A177-3AD203B41FA5}">
                      <a16:colId xmlns:a16="http://schemas.microsoft.com/office/drawing/2014/main" val="1749691553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8250081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386115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3764468409"/>
                    </a:ext>
                  </a:extLst>
                </a:gridCol>
              </a:tblGrid>
              <a:tr h="790984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Prisoner B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522360"/>
                  </a:ext>
                </a:extLst>
              </a:tr>
              <a:tr h="1296339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Confess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Silent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16963"/>
                  </a:ext>
                </a:extLst>
              </a:tr>
              <a:tr h="1296339">
                <a:tc rowSpan="2">
                  <a:txBody>
                    <a:bodyPr/>
                    <a:lstStyle/>
                    <a:p>
                      <a:pPr algn="r"/>
                      <a:r>
                        <a:rPr lang="en-AU" sz="3200" dirty="0"/>
                        <a:t>Prisoner 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Confess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5, 5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0, 20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569646"/>
                  </a:ext>
                </a:extLst>
              </a:tr>
              <a:tr h="1296339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Silent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20, 0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1, 1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722940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95ABA874-9264-B031-D986-58A7B9EFBCF8}"/>
              </a:ext>
            </a:extLst>
          </p:cNvPr>
          <p:cNvSpPr/>
          <p:nvPr/>
        </p:nvSpPr>
        <p:spPr>
          <a:xfrm>
            <a:off x="6524955" y="3462867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77E29B-ADC2-C719-A341-844915EA1EA9}"/>
              </a:ext>
            </a:extLst>
          </p:cNvPr>
          <p:cNvSpPr/>
          <p:nvPr/>
        </p:nvSpPr>
        <p:spPr>
          <a:xfrm>
            <a:off x="8709355" y="3462867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654C05-7350-39CE-FC0B-F81B4519AC06}"/>
              </a:ext>
            </a:extLst>
          </p:cNvPr>
          <p:cNvSpPr/>
          <p:nvPr/>
        </p:nvSpPr>
        <p:spPr>
          <a:xfrm>
            <a:off x="7108277" y="3457555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DA864E5-456E-B19B-C157-BBCF077887AE}"/>
              </a:ext>
            </a:extLst>
          </p:cNvPr>
          <p:cNvSpPr/>
          <p:nvPr/>
        </p:nvSpPr>
        <p:spPr>
          <a:xfrm>
            <a:off x="7117054" y="4778023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223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6F1E9FE4-3308-487E-AC89-F62ECE0C3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305AB09-35A9-8C0B-F3E2-C98B636E5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761693"/>
              </p:ext>
            </p:extLst>
          </p:nvPr>
        </p:nvGraphicFramePr>
        <p:xfrm>
          <a:off x="1596000" y="1088999"/>
          <a:ext cx="9000000" cy="46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9642">
                  <a:extLst>
                    <a:ext uri="{9D8B030D-6E8A-4147-A177-3AD203B41FA5}">
                      <a16:colId xmlns:a16="http://schemas.microsoft.com/office/drawing/2014/main" val="1749691553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8250081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386115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3764468409"/>
                    </a:ext>
                  </a:extLst>
                </a:gridCol>
              </a:tblGrid>
              <a:tr h="790984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Prisoner B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522360"/>
                  </a:ext>
                </a:extLst>
              </a:tr>
              <a:tr h="1296339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Confess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Silent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16963"/>
                  </a:ext>
                </a:extLst>
              </a:tr>
              <a:tr h="1296339">
                <a:tc rowSpan="2">
                  <a:txBody>
                    <a:bodyPr/>
                    <a:lstStyle/>
                    <a:p>
                      <a:pPr algn="r"/>
                      <a:r>
                        <a:rPr lang="en-AU" sz="3200" dirty="0"/>
                        <a:t>Prisoner 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Confess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5, 5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0, 20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569646"/>
                  </a:ext>
                </a:extLst>
              </a:tr>
              <a:tr h="1296339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Silent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20, 0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1, 1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722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87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305AB09-35A9-8C0B-F3E2-C98B636E50D8}"/>
              </a:ext>
            </a:extLst>
          </p:cNvPr>
          <p:cNvGraphicFramePr>
            <a:graphicFrameLocks noGrp="1"/>
          </p:cNvGraphicFramePr>
          <p:nvPr/>
        </p:nvGraphicFramePr>
        <p:xfrm>
          <a:off x="1596000" y="1088999"/>
          <a:ext cx="9000000" cy="46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9642">
                  <a:extLst>
                    <a:ext uri="{9D8B030D-6E8A-4147-A177-3AD203B41FA5}">
                      <a16:colId xmlns:a16="http://schemas.microsoft.com/office/drawing/2014/main" val="1749691553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8250081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386115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3764468409"/>
                    </a:ext>
                  </a:extLst>
                </a:gridCol>
              </a:tblGrid>
              <a:tr h="790984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Prisoner B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522360"/>
                  </a:ext>
                </a:extLst>
              </a:tr>
              <a:tr h="1296339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Confess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Silent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16963"/>
                  </a:ext>
                </a:extLst>
              </a:tr>
              <a:tr h="1296339">
                <a:tc rowSpan="2">
                  <a:txBody>
                    <a:bodyPr/>
                    <a:lstStyle/>
                    <a:p>
                      <a:pPr algn="r"/>
                      <a:r>
                        <a:rPr lang="en-AU" sz="3200" dirty="0"/>
                        <a:t>Prisoner 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Confess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5, 5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0, 20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569646"/>
                  </a:ext>
                </a:extLst>
              </a:tr>
              <a:tr h="1296339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Silent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20, 0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1, 1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722940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95ABA874-9264-B031-D986-58A7B9EFBCF8}"/>
              </a:ext>
            </a:extLst>
          </p:cNvPr>
          <p:cNvSpPr/>
          <p:nvPr/>
        </p:nvSpPr>
        <p:spPr>
          <a:xfrm>
            <a:off x="6524955" y="3462867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358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305AB09-35A9-8C0B-F3E2-C98B636E50D8}"/>
              </a:ext>
            </a:extLst>
          </p:cNvPr>
          <p:cNvGraphicFramePr>
            <a:graphicFrameLocks noGrp="1"/>
          </p:cNvGraphicFramePr>
          <p:nvPr/>
        </p:nvGraphicFramePr>
        <p:xfrm>
          <a:off x="1596000" y="1088999"/>
          <a:ext cx="9000000" cy="46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9642">
                  <a:extLst>
                    <a:ext uri="{9D8B030D-6E8A-4147-A177-3AD203B41FA5}">
                      <a16:colId xmlns:a16="http://schemas.microsoft.com/office/drawing/2014/main" val="1749691553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8250081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386115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3764468409"/>
                    </a:ext>
                  </a:extLst>
                </a:gridCol>
              </a:tblGrid>
              <a:tr h="790984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Prisoner B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522360"/>
                  </a:ext>
                </a:extLst>
              </a:tr>
              <a:tr h="1296339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Confess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Silent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16963"/>
                  </a:ext>
                </a:extLst>
              </a:tr>
              <a:tr h="1296339">
                <a:tc rowSpan="2">
                  <a:txBody>
                    <a:bodyPr/>
                    <a:lstStyle/>
                    <a:p>
                      <a:pPr algn="r"/>
                      <a:r>
                        <a:rPr lang="en-AU" sz="3200" dirty="0"/>
                        <a:t>Prisoner 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Confess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5, 5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0, 20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569646"/>
                  </a:ext>
                </a:extLst>
              </a:tr>
              <a:tr h="1296339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Silent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20, 0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1, 1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722940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95ABA874-9264-B031-D986-58A7B9EFBCF8}"/>
              </a:ext>
            </a:extLst>
          </p:cNvPr>
          <p:cNvSpPr/>
          <p:nvPr/>
        </p:nvSpPr>
        <p:spPr>
          <a:xfrm>
            <a:off x="6524955" y="3462867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77E29B-ADC2-C719-A341-844915EA1EA9}"/>
              </a:ext>
            </a:extLst>
          </p:cNvPr>
          <p:cNvSpPr/>
          <p:nvPr/>
        </p:nvSpPr>
        <p:spPr>
          <a:xfrm>
            <a:off x="8709355" y="3462867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86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305AB09-35A9-8C0B-F3E2-C98B636E50D8}"/>
              </a:ext>
            </a:extLst>
          </p:cNvPr>
          <p:cNvGraphicFramePr>
            <a:graphicFrameLocks noGrp="1"/>
          </p:cNvGraphicFramePr>
          <p:nvPr/>
        </p:nvGraphicFramePr>
        <p:xfrm>
          <a:off x="1596000" y="1088999"/>
          <a:ext cx="9000000" cy="46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9642">
                  <a:extLst>
                    <a:ext uri="{9D8B030D-6E8A-4147-A177-3AD203B41FA5}">
                      <a16:colId xmlns:a16="http://schemas.microsoft.com/office/drawing/2014/main" val="1749691553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8250081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386115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3764468409"/>
                    </a:ext>
                  </a:extLst>
                </a:gridCol>
              </a:tblGrid>
              <a:tr h="790984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Prisoner B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522360"/>
                  </a:ext>
                </a:extLst>
              </a:tr>
              <a:tr h="1296339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Confess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Silent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16963"/>
                  </a:ext>
                </a:extLst>
              </a:tr>
              <a:tr h="1296339">
                <a:tc rowSpan="2">
                  <a:txBody>
                    <a:bodyPr/>
                    <a:lstStyle/>
                    <a:p>
                      <a:pPr algn="r"/>
                      <a:r>
                        <a:rPr lang="en-AU" sz="3200" dirty="0"/>
                        <a:t>Prisoner 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Confess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5, 5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0, 20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569646"/>
                  </a:ext>
                </a:extLst>
              </a:tr>
              <a:tr h="1296339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Silent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20, 0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1, 1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722940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95ABA874-9264-B031-D986-58A7B9EFBCF8}"/>
              </a:ext>
            </a:extLst>
          </p:cNvPr>
          <p:cNvSpPr/>
          <p:nvPr/>
        </p:nvSpPr>
        <p:spPr>
          <a:xfrm>
            <a:off x="6524955" y="3462867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77E29B-ADC2-C719-A341-844915EA1EA9}"/>
              </a:ext>
            </a:extLst>
          </p:cNvPr>
          <p:cNvSpPr/>
          <p:nvPr/>
        </p:nvSpPr>
        <p:spPr>
          <a:xfrm>
            <a:off x="8709355" y="3462867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654C05-7350-39CE-FC0B-F81B4519AC06}"/>
              </a:ext>
            </a:extLst>
          </p:cNvPr>
          <p:cNvSpPr/>
          <p:nvPr/>
        </p:nvSpPr>
        <p:spPr>
          <a:xfrm>
            <a:off x="7108277" y="3457555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862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305AB09-35A9-8C0B-F3E2-C98B636E50D8}"/>
              </a:ext>
            </a:extLst>
          </p:cNvPr>
          <p:cNvGraphicFramePr>
            <a:graphicFrameLocks noGrp="1"/>
          </p:cNvGraphicFramePr>
          <p:nvPr/>
        </p:nvGraphicFramePr>
        <p:xfrm>
          <a:off x="1596000" y="1088999"/>
          <a:ext cx="9000000" cy="46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9642">
                  <a:extLst>
                    <a:ext uri="{9D8B030D-6E8A-4147-A177-3AD203B41FA5}">
                      <a16:colId xmlns:a16="http://schemas.microsoft.com/office/drawing/2014/main" val="1749691553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8250081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386115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3764468409"/>
                    </a:ext>
                  </a:extLst>
                </a:gridCol>
              </a:tblGrid>
              <a:tr h="790984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Prisoner B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522360"/>
                  </a:ext>
                </a:extLst>
              </a:tr>
              <a:tr h="1296339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Confess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Silent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16963"/>
                  </a:ext>
                </a:extLst>
              </a:tr>
              <a:tr h="1296339">
                <a:tc rowSpan="2">
                  <a:txBody>
                    <a:bodyPr/>
                    <a:lstStyle/>
                    <a:p>
                      <a:pPr algn="r"/>
                      <a:r>
                        <a:rPr lang="en-AU" sz="3200" dirty="0"/>
                        <a:t>Prisoner 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Confess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5, 5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0, 20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569646"/>
                  </a:ext>
                </a:extLst>
              </a:tr>
              <a:tr h="1296339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Silent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20, 0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1, 1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722940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95ABA874-9264-B031-D986-58A7B9EFBCF8}"/>
              </a:ext>
            </a:extLst>
          </p:cNvPr>
          <p:cNvSpPr/>
          <p:nvPr/>
        </p:nvSpPr>
        <p:spPr>
          <a:xfrm>
            <a:off x="6524955" y="3462867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77E29B-ADC2-C719-A341-844915EA1EA9}"/>
              </a:ext>
            </a:extLst>
          </p:cNvPr>
          <p:cNvSpPr/>
          <p:nvPr/>
        </p:nvSpPr>
        <p:spPr>
          <a:xfrm>
            <a:off x="8709355" y="3462867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654C05-7350-39CE-FC0B-F81B4519AC06}"/>
              </a:ext>
            </a:extLst>
          </p:cNvPr>
          <p:cNvSpPr/>
          <p:nvPr/>
        </p:nvSpPr>
        <p:spPr>
          <a:xfrm>
            <a:off x="7108277" y="3457555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DA864E5-456E-B19B-C157-BBCF077887AE}"/>
              </a:ext>
            </a:extLst>
          </p:cNvPr>
          <p:cNvSpPr/>
          <p:nvPr/>
        </p:nvSpPr>
        <p:spPr>
          <a:xfrm>
            <a:off x="7117054" y="4778023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410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A3CD8AE-8C23-AB42-BE39-2E9D3BE259F3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287227" y="3189665"/>
            <a:ext cx="10957594" cy="1174794"/>
          </a:xfrm>
        </p:spPr>
        <p:txBody>
          <a:bodyPr numCol="1"/>
          <a:lstStyle/>
          <a:p>
            <a:r>
              <a:rPr lang="en-AU" sz="2800" dirty="0"/>
              <a:t>A strategy is dominant if it gives a higher payoff than every other strategy, for every strategy that your rivals play.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56653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Dominant strategies</a:t>
            </a:r>
          </a:p>
        </p:txBody>
      </p:sp>
    </p:spTree>
    <p:extLst>
      <p:ext uri="{BB962C8B-B14F-4D97-AF65-F5344CB8AC3E}">
        <p14:creationId xmlns:p14="http://schemas.microsoft.com/office/powerpoint/2010/main" val="505934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305AB09-35A9-8C0B-F3E2-C98B636E50D8}"/>
              </a:ext>
            </a:extLst>
          </p:cNvPr>
          <p:cNvGraphicFramePr>
            <a:graphicFrameLocks noGrp="1"/>
          </p:cNvGraphicFramePr>
          <p:nvPr/>
        </p:nvGraphicFramePr>
        <p:xfrm>
          <a:off x="1596000" y="1088999"/>
          <a:ext cx="9000000" cy="46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9642">
                  <a:extLst>
                    <a:ext uri="{9D8B030D-6E8A-4147-A177-3AD203B41FA5}">
                      <a16:colId xmlns:a16="http://schemas.microsoft.com/office/drawing/2014/main" val="1749691553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8250081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386115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3764468409"/>
                    </a:ext>
                  </a:extLst>
                </a:gridCol>
              </a:tblGrid>
              <a:tr h="790984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Prisoner B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522360"/>
                  </a:ext>
                </a:extLst>
              </a:tr>
              <a:tr h="1296339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Confess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Silent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16963"/>
                  </a:ext>
                </a:extLst>
              </a:tr>
              <a:tr h="1296339">
                <a:tc rowSpan="2">
                  <a:txBody>
                    <a:bodyPr/>
                    <a:lstStyle/>
                    <a:p>
                      <a:pPr algn="r"/>
                      <a:r>
                        <a:rPr lang="en-AU" sz="3200" dirty="0"/>
                        <a:t>Prisoner 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Confess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5, 5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0, 20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569646"/>
                  </a:ext>
                </a:extLst>
              </a:tr>
              <a:tr h="1296339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Silent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20, 0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1, 1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722940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95ABA874-9264-B031-D986-58A7B9EFBCF8}"/>
              </a:ext>
            </a:extLst>
          </p:cNvPr>
          <p:cNvSpPr/>
          <p:nvPr/>
        </p:nvSpPr>
        <p:spPr>
          <a:xfrm>
            <a:off x="6524955" y="3462867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77E29B-ADC2-C719-A341-844915EA1EA9}"/>
              </a:ext>
            </a:extLst>
          </p:cNvPr>
          <p:cNvSpPr/>
          <p:nvPr/>
        </p:nvSpPr>
        <p:spPr>
          <a:xfrm>
            <a:off x="8709355" y="3462867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654C05-7350-39CE-FC0B-F81B4519AC06}"/>
              </a:ext>
            </a:extLst>
          </p:cNvPr>
          <p:cNvSpPr/>
          <p:nvPr/>
        </p:nvSpPr>
        <p:spPr>
          <a:xfrm>
            <a:off x="7108277" y="3457555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DA864E5-456E-B19B-C157-BBCF077887AE}"/>
              </a:ext>
            </a:extLst>
          </p:cNvPr>
          <p:cNvSpPr/>
          <p:nvPr/>
        </p:nvSpPr>
        <p:spPr>
          <a:xfrm>
            <a:off x="7117054" y="4778023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8003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2.xml><?xml version="1.0" encoding="utf-8"?>
<a:theme xmlns:a="http://schemas.openxmlformats.org/drawingml/2006/main" name="1_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15583</TotalTime>
  <Words>199</Words>
  <Application>Microsoft Macintosh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Helvetica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Economics 23005</dc:title>
  <dc:creator>Jason Collins</dc:creator>
  <cp:lastModifiedBy>Jason Collins</cp:lastModifiedBy>
  <cp:revision>53</cp:revision>
  <dcterms:created xsi:type="dcterms:W3CDTF">2022-02-14T06:08:26Z</dcterms:created>
  <dcterms:modified xsi:type="dcterms:W3CDTF">2023-04-20T01:56:44Z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4f0713-8a76-46fc-9033-3e1b6c45971d_Enabled">
    <vt:lpwstr>true</vt:lpwstr>
  </property>
  <property fmtid="{D5CDD505-2E9C-101B-9397-08002B2CF9AE}" pid="3" name="MSIP_Label_ba4f0713-8a76-46fc-9033-3e1b6c45971d_SetDate">
    <vt:lpwstr>2021-06-10T03:39:58Z</vt:lpwstr>
  </property>
  <property fmtid="{D5CDD505-2E9C-101B-9397-08002B2CF9AE}" pid="4" name="MSIP_Label_ba4f0713-8a76-46fc-9033-3e1b6c45971d_Method">
    <vt:lpwstr>Privileged</vt:lpwstr>
  </property>
  <property fmtid="{D5CDD505-2E9C-101B-9397-08002B2CF9AE}" pid="5" name="MSIP_Label_ba4f0713-8a76-46fc-9033-3e1b6c45971d_Name">
    <vt:lpwstr>UTS-Public</vt:lpwstr>
  </property>
  <property fmtid="{D5CDD505-2E9C-101B-9397-08002B2CF9AE}" pid="6" name="MSIP_Label_ba4f0713-8a76-46fc-9033-3e1b6c45971d_SiteId">
    <vt:lpwstr>e8911c26-cf9f-4a9c-878e-527807be8791</vt:lpwstr>
  </property>
  <property fmtid="{D5CDD505-2E9C-101B-9397-08002B2CF9AE}" pid="7" name="MSIP_Label_ba4f0713-8a76-46fc-9033-3e1b6c45971d_ActionId">
    <vt:lpwstr>6ab3b3b8-caa6-4a18-863c-f302df8f3726</vt:lpwstr>
  </property>
  <property fmtid="{D5CDD505-2E9C-101B-9397-08002B2CF9AE}" pid="8" name="MSIP_Label_ba4f0713-8a76-46fc-9033-3e1b6c45971d_ContentBits">
    <vt:lpwstr>0</vt:lpwstr>
  </property>
</Properties>
</file>