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E6A01-5E60-443B-91D0-E29A44ABF5EB}" v="269" dt="2022-06-18T12:52:12.962"/>
    <p1510:client id="{41896098-0513-4999-946E-0A84B6171419}" v="1742" dt="2022-06-17T15:41:20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7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593848" y="1295400"/>
            <a:ext cx="7010400" cy="2604928"/>
          </a:xfrm>
        </p:spPr>
        <p:txBody>
          <a:bodyPr anchor="b">
            <a:normAutofit/>
          </a:bodyPr>
          <a:lstStyle/>
          <a:p>
            <a:r>
              <a:rPr lang="el-GR" sz="5200">
                <a:solidFill>
                  <a:srgbClr val="FFFFFF"/>
                </a:solidFill>
                <a:cs typeface="Calibri Light"/>
              </a:rPr>
              <a:t>Mobile Friendly DL and Deployment</a:t>
            </a:r>
            <a:endParaRPr lang="el-GR" sz="5200">
              <a:solidFill>
                <a:srgbClr val="FFFFFF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593849" y="4074784"/>
            <a:ext cx="7010399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200">
                <a:solidFill>
                  <a:srgbClr val="FFFFFF"/>
                </a:solidFill>
                <a:cs typeface="Calibri"/>
              </a:rPr>
              <a:t>Multimodal Machine Learning</a:t>
            </a:r>
            <a:endParaRPr lang="el-G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8617C1A0-68CB-0190-AF31-1004E0A9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Conclusions and Key points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82DBF77-6559-1E00-7818-B1337D1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/>
              <a:t>TensorFlow και tfLite δύο διαφορετικά frameworks με το ίδιο όνομα</a:t>
            </a:r>
          </a:p>
          <a:p>
            <a:r>
              <a:rPr lang="el-GR" sz="1800"/>
              <a:t>Pytorch και Pytorch mobile ίδιο cobebase</a:t>
            </a:r>
          </a:p>
          <a:p>
            <a:r>
              <a:rPr lang="el-GR" sz="1800"/>
              <a:t>Τα optimizations είναι ίδια αλλά η tfLite προσφέρει περισσότερες επιλογές</a:t>
            </a:r>
          </a:p>
          <a:p>
            <a:r>
              <a:rPr lang="el-GR" sz="1800"/>
              <a:t>Η tfLite υποστηρίζει embended και microcontrollers</a:t>
            </a:r>
          </a:p>
          <a:p>
            <a:r>
              <a:rPr lang="el-GR" sz="1800"/>
              <a:t>Pytorch mobile υποστηρίζει όλα τα operations της pytorch</a:t>
            </a:r>
          </a:p>
          <a:p>
            <a:r>
              <a:rPr lang="el-GR" sz="1800"/>
              <a:t>TfLite μόνο ένα υπσύνολο της TensorFlow</a:t>
            </a:r>
          </a:p>
        </p:txBody>
      </p:sp>
    </p:spTree>
    <p:extLst>
      <p:ext uri="{BB962C8B-B14F-4D97-AF65-F5344CB8AC3E}">
        <p14:creationId xmlns:p14="http://schemas.microsoft.com/office/powerpoint/2010/main" val="111397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77004A33-12CA-A646-6A0E-9033910B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236ACD-ECCA-50C9-53A9-3B3A3065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849" y="4074784"/>
            <a:ext cx="7010399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47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F1222BA1-146F-D96E-8C2C-433D8329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Introduction and Problem Definition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A10EC01-BA1D-1C99-51FF-237CF877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/>
              <a:t>Ανάγκη για εκτέλεση inference στο EDGE ή σε κινητές συσκευές και microcontrollers</a:t>
            </a:r>
          </a:p>
          <a:p>
            <a:r>
              <a:rPr lang="el-GR" sz="1800"/>
              <a:t>Περιορισμένοι πόροι στα παραπάνω όπως μπαταρία, μνήμη, επεξεραγαστική ισχύς και αποθηκευτικός χώρος</a:t>
            </a:r>
          </a:p>
          <a:p>
            <a:r>
              <a:rPr lang="el-GR" sz="1800"/>
              <a:t>Ανάγκη για πολύ χαμηλό latency ανάλογα με το use case</a:t>
            </a:r>
          </a:p>
          <a:p>
            <a:r>
              <a:rPr lang="el-GR" sz="1800"/>
              <a:t>Ανάγκη για τροποπιήσεις στα frameworks ώστε να αντιμετωπίσουν τα παραπάνω</a:t>
            </a:r>
          </a:p>
          <a:p>
            <a:r>
              <a:rPr lang="el-GR" sz="1800"/>
              <a:t>Επίσης ιδιαιτερότητες που έχουν θετικό impact όπως η ύπαρξη DSP/TPU/NNAPI</a:t>
            </a:r>
          </a:p>
        </p:txBody>
      </p:sp>
    </p:spTree>
    <p:extLst>
      <p:ext uri="{BB962C8B-B14F-4D97-AF65-F5344CB8AC3E}">
        <p14:creationId xmlns:p14="http://schemas.microsoft.com/office/powerpoint/2010/main" val="189348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22652584-8A93-B810-53C6-86C9085F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Frameworks for Addressing the Problem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A33D906-3702-EB17-97E8-65008949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/>
              <a:t>Τα πιο δημοφιλή framewroks  για DL Pytorch και Tensorflow</a:t>
            </a:r>
          </a:p>
          <a:p>
            <a:r>
              <a:rPr lang="el-GR" sz="1800"/>
              <a:t>Η Pytorch προσφέρει το framework Pytorch Mobile το οποίο κάνει optimizations για κινητές συσκευές. Υποστηρίζει Android και IOS</a:t>
            </a:r>
          </a:p>
          <a:p>
            <a:r>
              <a:rPr lang="el-GR" sz="1800"/>
              <a:t>Η TensorFlow προσφέρει το tfLite και το tf_js. Και τα δύο κάνουν τα ίδια optimizatios.</a:t>
            </a:r>
          </a:p>
          <a:p>
            <a:r>
              <a:rPr lang="el-GR" sz="1800"/>
              <a:t>H TensorFlow υποστηρίζει και microcontrollers και embended devices εκτός από Android και IOS.</a:t>
            </a:r>
          </a:p>
          <a:p>
            <a:endParaRPr lang="el-GR" sz="1800"/>
          </a:p>
        </p:txBody>
      </p:sp>
    </p:spTree>
    <p:extLst>
      <p:ext uri="{BB962C8B-B14F-4D97-AF65-F5344CB8AC3E}">
        <p14:creationId xmlns:p14="http://schemas.microsoft.com/office/powerpoint/2010/main" val="85433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B7F1C289-BAED-C9CA-E105-5A8779CB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Goals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D3693CC-5FEA-9167-E6CE-A877C9E6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/>
              <a:t>Μείωση μεγέθους</a:t>
            </a:r>
          </a:p>
          <a:p>
            <a:r>
              <a:rPr lang="el-GR" sz="1800"/>
              <a:t>Μείωση του latency</a:t>
            </a:r>
          </a:p>
          <a:p>
            <a:r>
              <a:rPr lang="el-GR" sz="1800"/>
              <a:t>Multiple Platform support</a:t>
            </a:r>
          </a:p>
          <a:p>
            <a:r>
              <a:rPr lang="el-GR" sz="1800"/>
              <a:t>Μείωση του inference time</a:t>
            </a:r>
          </a:p>
          <a:p>
            <a:r>
              <a:rPr lang="el-GR" sz="1800" dirty="0" err="1"/>
              <a:t>Εκμετάλευση</a:t>
            </a:r>
            <a:r>
              <a:rPr lang="el-GR" sz="1800" dirty="0"/>
              <a:t> του </a:t>
            </a:r>
            <a:r>
              <a:rPr lang="el-GR" sz="1800" dirty="0" err="1"/>
              <a:t>hardware</a:t>
            </a:r>
            <a:r>
              <a:rPr lang="el-GR" sz="1800" dirty="0"/>
              <a:t> των κινητών συσκευών</a:t>
            </a:r>
          </a:p>
        </p:txBody>
      </p:sp>
    </p:spTree>
    <p:extLst>
      <p:ext uri="{BB962C8B-B14F-4D97-AF65-F5344CB8AC3E}">
        <p14:creationId xmlns:p14="http://schemas.microsoft.com/office/powerpoint/2010/main" val="306491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6" name="Picture 28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2BE5F7C-09AE-8FB1-B569-4583C9CE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 sz="4100">
                <a:solidFill>
                  <a:srgbClr val="FFFFFF"/>
                </a:solidFill>
                <a:cs typeface="Sabon Next LT"/>
              </a:rPr>
              <a:t>Optimization Methods TensorFlow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7680A0-749E-F6DA-DE9E-4DF3DF84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 dirty="0" err="1"/>
              <a:t>Quantization</a:t>
            </a:r>
          </a:p>
          <a:p>
            <a:pPr marL="0" indent="0">
              <a:buNone/>
            </a:pPr>
            <a:r>
              <a:rPr lang="el-GR" sz="1800" dirty="0">
                <a:ea typeface="+mn-lt"/>
                <a:cs typeface="+mn-lt"/>
              </a:rPr>
              <a:t>Post </a:t>
            </a:r>
            <a:r>
              <a:rPr lang="el-GR" sz="1800" dirty="0" err="1">
                <a:ea typeface="+mn-lt"/>
                <a:cs typeface="+mn-lt"/>
              </a:rPr>
              <a:t>training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quantization</a:t>
            </a:r>
            <a:r>
              <a:rPr lang="el-GR" sz="1800" dirty="0">
                <a:ea typeface="+mn-lt"/>
                <a:cs typeface="+mn-lt"/>
              </a:rPr>
              <a:t> float16, Post </a:t>
            </a:r>
            <a:r>
              <a:rPr lang="el-GR" sz="1800" dirty="0" err="1">
                <a:ea typeface="+mn-lt"/>
                <a:cs typeface="+mn-lt"/>
              </a:rPr>
              <a:t>training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dynamic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range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quantization</a:t>
            </a:r>
            <a:r>
              <a:rPr lang="el-GR" sz="1800" dirty="0">
                <a:ea typeface="+mn-lt"/>
                <a:cs typeface="+mn-lt"/>
              </a:rPr>
              <a:t>, Post </a:t>
            </a:r>
            <a:r>
              <a:rPr lang="el-GR" sz="1800" dirty="0" err="1">
                <a:ea typeface="+mn-lt"/>
                <a:cs typeface="+mn-lt"/>
              </a:rPr>
              <a:t>training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integer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quantization</a:t>
            </a:r>
            <a:r>
              <a:rPr lang="el-GR" sz="1800" dirty="0">
                <a:ea typeface="+mn-lt"/>
                <a:cs typeface="+mn-lt"/>
              </a:rPr>
              <a:t>, Post </a:t>
            </a:r>
            <a:r>
              <a:rPr lang="el-GR" sz="1800" dirty="0" err="1">
                <a:ea typeface="+mn-lt"/>
                <a:cs typeface="+mn-lt"/>
              </a:rPr>
              <a:t>training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integer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quantization</a:t>
            </a:r>
            <a:r>
              <a:rPr lang="el-GR" sz="1800" dirty="0">
                <a:ea typeface="+mn-lt"/>
                <a:cs typeface="+mn-lt"/>
              </a:rPr>
              <a:t>(2), </a:t>
            </a:r>
            <a:r>
              <a:rPr lang="el-GR" sz="1800" dirty="0" err="1">
                <a:ea typeface="+mn-lt"/>
                <a:cs typeface="+mn-lt"/>
              </a:rPr>
              <a:t>Quantization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aware</a:t>
            </a:r>
            <a:r>
              <a:rPr lang="el-GR" sz="1800" dirty="0">
                <a:ea typeface="+mn-lt"/>
                <a:cs typeface="+mn-lt"/>
              </a:rPr>
              <a:t> </a:t>
            </a:r>
            <a:r>
              <a:rPr lang="el-GR" sz="1800" dirty="0" err="1">
                <a:ea typeface="+mn-lt"/>
                <a:cs typeface="+mn-lt"/>
              </a:rPr>
              <a:t>training</a:t>
            </a:r>
            <a:r>
              <a:rPr lang="el-GR" sz="1800" dirty="0">
                <a:ea typeface="+mn-lt"/>
                <a:cs typeface="+mn-lt"/>
              </a:rPr>
              <a:t> </a:t>
            </a:r>
          </a:p>
          <a:p>
            <a:pPr marL="457200" indent="-457200"/>
            <a:r>
              <a:rPr lang="el-GR" sz="1800" dirty="0">
                <a:ea typeface="+mn-lt"/>
                <a:cs typeface="+mn-lt"/>
              </a:rPr>
              <a:t>Operation </a:t>
            </a:r>
            <a:r>
              <a:rPr lang="el-GR" sz="1800" dirty="0" err="1">
                <a:ea typeface="+mn-lt"/>
                <a:cs typeface="+mn-lt"/>
              </a:rPr>
              <a:t>Fusion</a:t>
            </a:r>
            <a:endParaRPr lang="el-GR" sz="1800" dirty="0" err="1"/>
          </a:p>
          <a:p>
            <a:pPr marL="457200" indent="-457200"/>
            <a:r>
              <a:rPr lang="el-GR" sz="1800" dirty="0" err="1">
                <a:ea typeface="+mn-lt"/>
                <a:cs typeface="+mn-lt"/>
              </a:rPr>
              <a:t>Pruning</a:t>
            </a:r>
            <a:endParaRPr lang="el-GR" sz="1800" dirty="0" err="1"/>
          </a:p>
          <a:p>
            <a:pPr marL="457200" indent="-457200"/>
            <a:r>
              <a:rPr lang="el-GR" sz="1800" dirty="0" err="1">
                <a:ea typeface="+mn-lt"/>
                <a:cs typeface="+mn-lt"/>
              </a:rPr>
              <a:t>Clustering</a:t>
            </a:r>
            <a:endParaRPr lang="el-GR" sz="1800" dirty="0" err="1"/>
          </a:p>
          <a:p>
            <a:pPr marL="0" indent="0">
              <a:buNone/>
            </a:pPr>
            <a:endParaRPr lang="el-GR" sz="1800"/>
          </a:p>
          <a:p>
            <a:pPr marL="0" indent="0">
              <a:buNone/>
            </a:pPr>
            <a:endParaRPr lang="el-GR" sz="1800"/>
          </a:p>
        </p:txBody>
      </p:sp>
    </p:spTree>
    <p:extLst>
      <p:ext uri="{BB962C8B-B14F-4D97-AF65-F5344CB8AC3E}">
        <p14:creationId xmlns:p14="http://schemas.microsoft.com/office/powerpoint/2010/main" val="98521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64DDCEED-4C23-7A71-1C2E-A0896F3A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Optimization Methods Pytorch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64DF1BF-054F-299C-7A2F-7EC6F356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>
                <a:ea typeface="+mn-lt"/>
                <a:cs typeface="+mn-lt"/>
              </a:rPr>
              <a:t>Operation Fusion</a:t>
            </a:r>
          </a:p>
          <a:p>
            <a:r>
              <a:rPr lang="el-GR" sz="1800">
                <a:ea typeface="+mn-lt"/>
                <a:cs typeface="+mn-lt"/>
              </a:rPr>
              <a:t>Quantization </a:t>
            </a:r>
          </a:p>
          <a:p>
            <a:pPr marL="0" indent="0">
              <a:buNone/>
            </a:pPr>
            <a:r>
              <a:rPr lang="el-GR" sz="1800">
                <a:ea typeface="+mn-lt"/>
                <a:cs typeface="+mn-lt"/>
              </a:rPr>
              <a:t>Dynamic Quantization, Post-Training Static Quantization, Quantization Aware Training </a:t>
            </a:r>
          </a:p>
          <a:p>
            <a:pPr marL="0" indent="0">
              <a:buNone/>
            </a:pPr>
            <a:r>
              <a:rPr lang="el-GR" sz="1800">
                <a:ea typeface="+mn-lt"/>
                <a:cs typeface="+mn-lt"/>
              </a:rPr>
              <a:t>  </a:t>
            </a:r>
            <a:endParaRPr lang="el-GR" sz="1800"/>
          </a:p>
        </p:txBody>
      </p:sp>
    </p:spTree>
    <p:extLst>
      <p:ext uri="{BB962C8B-B14F-4D97-AF65-F5344CB8AC3E}">
        <p14:creationId xmlns:p14="http://schemas.microsoft.com/office/powerpoint/2010/main" val="114397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3EB822-45DC-6019-6C94-0EF9DD20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Deployment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3CEE98-2517-6619-A48D-E6B3430C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 b="1"/>
              <a:t>TensorFlow</a:t>
            </a:r>
          </a:p>
          <a:p>
            <a:pPr marL="457200" indent="-457200"/>
            <a:r>
              <a:rPr lang="el-GR" sz="1800"/>
              <a:t>Μετατροπή σε tfLite ή tf_js και εφαρμογή optimizations με το κατάλληλο API</a:t>
            </a:r>
          </a:p>
          <a:p>
            <a:pPr marL="457200" indent="-457200">
              <a:buFont typeface="Arial"/>
              <a:buChar char="•"/>
            </a:pPr>
            <a:r>
              <a:rPr lang="el-GR" sz="1800"/>
              <a:t>Μοντέλα με η χωρίς metadata. Αυτόματη παραγωγή κώδικα</a:t>
            </a:r>
          </a:p>
          <a:p>
            <a:pPr marL="457200" indent="-457200">
              <a:buFont typeface="Arial"/>
              <a:buChar char="•"/>
            </a:pPr>
            <a:r>
              <a:rPr lang="el-GR" sz="1800"/>
              <a:t>Support library για χρήση με το inference API</a:t>
            </a:r>
          </a:p>
          <a:p>
            <a:pPr marL="457200" indent="-457200">
              <a:buFont typeface="Arial"/>
              <a:buChar char="•"/>
            </a:pPr>
            <a:r>
              <a:rPr lang="el-GR" sz="1800" b="1"/>
              <a:t>Pytorch</a:t>
            </a:r>
          </a:p>
          <a:p>
            <a:pPr marL="457200" indent="-457200">
              <a:buFont typeface="Arial"/>
              <a:buChar char="•"/>
            </a:pPr>
            <a:r>
              <a:rPr lang="el-GR" sz="1800" dirty="0" err="1"/>
              <a:t>Quantization</a:t>
            </a:r>
            <a:r>
              <a:rPr lang="el-GR" sz="1800" dirty="0"/>
              <a:t>, </a:t>
            </a:r>
            <a:r>
              <a:rPr lang="el-GR" sz="1800" dirty="0" err="1"/>
              <a:t>Script</a:t>
            </a:r>
            <a:r>
              <a:rPr lang="el-GR" sz="1800" dirty="0"/>
              <a:t>/</a:t>
            </a:r>
            <a:r>
              <a:rPr lang="el-GR" sz="1800" dirty="0" err="1"/>
              <a:t>Trace</a:t>
            </a:r>
            <a:r>
              <a:rPr lang="el-GR" sz="1800" dirty="0"/>
              <a:t>, </a:t>
            </a:r>
            <a:r>
              <a:rPr lang="el-GR" sz="1800" dirty="0" err="1"/>
              <a:t>optimization</a:t>
            </a:r>
            <a:r>
              <a:rPr lang="el-GR" sz="1800" dirty="0"/>
              <a:t>, </a:t>
            </a:r>
            <a:r>
              <a:rPr lang="el-GR" sz="1800" dirty="0" err="1"/>
              <a:t>conversion</a:t>
            </a:r>
            <a:endParaRPr lang="el-GR" sz="1800" b="1" dirty="0" err="1"/>
          </a:p>
          <a:p>
            <a:pPr marL="457200" indent="-457200">
              <a:buFont typeface="Arial"/>
              <a:buChar char="•"/>
            </a:pPr>
            <a:endParaRPr lang="el-GR" sz="1800"/>
          </a:p>
        </p:txBody>
      </p:sp>
    </p:spTree>
    <p:extLst>
      <p:ext uri="{BB962C8B-B14F-4D97-AF65-F5344CB8AC3E}">
        <p14:creationId xmlns:p14="http://schemas.microsoft.com/office/powerpoint/2010/main" val="7367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2722E17-1C17-747B-8225-D3490A11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Deployment Options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693584B-275C-507D-2153-5B75245B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 b="1"/>
              <a:t>TensorFlow</a:t>
            </a:r>
          </a:p>
          <a:p>
            <a:r>
              <a:rPr lang="el-GR" sz="1800"/>
              <a:t>Εκτέλεση σε tfLite κατευθείαν μέσα στην εφαρμογή Android σε JAVA/KOTLIN</a:t>
            </a:r>
          </a:p>
          <a:p>
            <a:r>
              <a:rPr lang="el-GR" sz="1800"/>
              <a:t>Εκτέλεση σε Javascript τοπικά στην συσκευή Android με χρήση WebView</a:t>
            </a:r>
          </a:p>
          <a:p>
            <a:r>
              <a:rPr lang="el-GR" sz="1800" b="1"/>
              <a:t>Pytorch</a:t>
            </a:r>
          </a:p>
          <a:p>
            <a:r>
              <a:rPr lang="el-GR" sz="1800"/>
              <a:t>Εκτέλεση σε Android IOS μέσω των κάτάλληλων APIs</a:t>
            </a:r>
          </a:p>
          <a:p>
            <a:r>
              <a:rPr lang="el-GR" sz="1800" dirty="0"/>
              <a:t>Και τα δύο μπορούν να τρέξουν σε </a:t>
            </a:r>
            <a:r>
              <a:rPr lang="el-GR" sz="1800" dirty="0" err="1"/>
              <a:t>python</a:t>
            </a:r>
            <a:r>
              <a:rPr lang="el-GR" sz="1800" dirty="0"/>
              <a:t> χωρίς μετατροπή</a:t>
            </a:r>
          </a:p>
        </p:txBody>
      </p:sp>
    </p:spTree>
    <p:extLst>
      <p:ext uri="{BB962C8B-B14F-4D97-AF65-F5344CB8AC3E}">
        <p14:creationId xmlns:p14="http://schemas.microsoft.com/office/powerpoint/2010/main" val="758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616DE4F3-CF51-A96C-2FEE-82D85CE9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Sabon Next LT"/>
              </a:rPr>
              <a:t>Experiments Results and Demos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D93EF71-5A85-574D-A979-3989ADE0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 b="1"/>
              <a:t>TensorFlow</a:t>
            </a:r>
          </a:p>
          <a:p>
            <a:r>
              <a:rPr lang="el-GR" sz="1800"/>
              <a:t>Toy example μοντέλο Linear Regression το οποίο μετατρέψαμε σε tfLite και tf_js και δημιουργία Android app και για τα δύο.</a:t>
            </a:r>
          </a:p>
          <a:p>
            <a:r>
              <a:rPr lang="el-GR" sz="1800"/>
              <a:t>Μοντέλο που δημιουργήθηκε για Image classification. Δημιουργία Android app που βγάζει φωτογραφία και τρέχει inference(90% size reduction) μόνο  tfLite.</a:t>
            </a:r>
          </a:p>
          <a:p>
            <a:r>
              <a:rPr lang="el-GR" sz="1800" b="1"/>
              <a:t>Pytorch</a:t>
            </a:r>
          </a:p>
          <a:p>
            <a:r>
              <a:rPr lang="el-GR" sz="1800">
                <a:ea typeface="+mn-lt"/>
                <a:cs typeface="+mn-lt"/>
              </a:rPr>
              <a:t>Toy example μοντέλο Linear Regression το οποίο μετατρέψαμε και τρέξαμε σε Android app σε Java</a:t>
            </a:r>
            <a:endParaRPr lang="el-GR" sz="1800" b="1"/>
          </a:p>
        </p:txBody>
      </p:sp>
    </p:spTree>
    <p:extLst>
      <p:ext uri="{BB962C8B-B14F-4D97-AF65-F5344CB8AC3E}">
        <p14:creationId xmlns:p14="http://schemas.microsoft.com/office/powerpoint/2010/main" val="362753401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11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DappledVTI</vt:lpstr>
      <vt:lpstr>Mobile Friendly DL and Deployment</vt:lpstr>
      <vt:lpstr>Introduction and Problem Definition</vt:lpstr>
      <vt:lpstr>Frameworks for Addressing the Problem</vt:lpstr>
      <vt:lpstr>Goals</vt:lpstr>
      <vt:lpstr>Optimization Methods TensorFlow</vt:lpstr>
      <vt:lpstr>Optimization Methods Pytorch</vt:lpstr>
      <vt:lpstr>Deployment</vt:lpstr>
      <vt:lpstr>Deployment Options</vt:lpstr>
      <vt:lpstr>Experiments Results and Demos</vt:lpstr>
      <vt:lpstr>Conclusions and Key points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403</cp:revision>
  <dcterms:created xsi:type="dcterms:W3CDTF">2022-06-17T14:30:51Z</dcterms:created>
  <dcterms:modified xsi:type="dcterms:W3CDTF">2022-06-18T14:15:50Z</dcterms:modified>
</cp:coreProperties>
</file>