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B3642-2DCA-23F9-E639-91A664112379}" v="27" dt="2022-02-11T23:00:30.481"/>
    <p1510:client id="{5E67186F-EABF-41FC-A090-150F389633EF}" v="1913" dt="2022-02-06T00:16:33.986"/>
    <p1510:client id="{C056ADC0-D4A1-22AA-FF62-97A2E919F880}" v="6" dt="2022-02-12T22:52:50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3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0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8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1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4377D01-6BE5-43A1-8C95-9CAD7BA69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" r="6" b="1468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GB" sz="3700" dirty="0">
                <a:cs typeface="Calibri Light"/>
              </a:rPr>
              <a:t>Network Traffic Analysis</a:t>
            </a:r>
            <a:br>
              <a:rPr lang="en-GB" sz="3700" dirty="0">
                <a:cs typeface="Calibri Light"/>
              </a:rPr>
            </a:br>
            <a:r>
              <a:rPr lang="en-GB" sz="3700" dirty="0">
                <a:cs typeface="Calibri Light"/>
              </a:rPr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cs typeface="Calibri"/>
              </a:rPr>
              <a:t>Machine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42E4-DA65-443F-B60C-260560A8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F467-6E79-479B-BC8B-9FC5F64D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/>
              <a:t>Based on recall performance improved but not much(around 3-4%)</a:t>
            </a:r>
            <a:endParaRPr lang="en-GB" dirty="0"/>
          </a:p>
          <a:p>
            <a:r>
              <a:rPr lang="en-GB" dirty="0"/>
              <a:t>It was already high</a:t>
            </a:r>
          </a:p>
          <a:p>
            <a:r>
              <a:rPr lang="en-GB" dirty="0"/>
              <a:t>Minority class problem </a:t>
            </a:r>
            <a:r>
              <a:rPr lang="en-GB"/>
              <a:t>solved</a:t>
            </a: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dirty="0"/>
              <a:t>U2R class after smote </a:t>
            </a:r>
            <a:r>
              <a:rPr lang="en-GB"/>
              <a:t>comparable with the other four</a:t>
            </a:r>
            <a:r>
              <a:rPr lang="en-GB" dirty="0"/>
              <a:t> </a:t>
            </a:r>
          </a:p>
          <a:p>
            <a:r>
              <a:rPr lang="en-GB"/>
              <a:t>A lot of space for more experiments</a:t>
            </a:r>
          </a:p>
          <a:p>
            <a:pPr marL="0" indent="0">
              <a:buNone/>
            </a:pPr>
            <a:r>
              <a:rPr lang="en-GB"/>
              <a:t>Reduce features more</a:t>
            </a:r>
          </a:p>
          <a:p>
            <a:pPr marL="0" indent="0">
              <a:buNone/>
            </a:pPr>
            <a:r>
              <a:rPr lang="en-GB" dirty="0"/>
              <a:t>Test other algorithms</a:t>
            </a:r>
          </a:p>
          <a:p>
            <a:pPr marL="342900" indent="-342900"/>
            <a:r>
              <a:rPr lang="en-GB" dirty="0"/>
              <a:t>Testing speed(Important metric because of real time use case)</a:t>
            </a:r>
          </a:p>
          <a:p>
            <a:pPr marL="0" indent="0">
              <a:buNone/>
            </a:pPr>
            <a:r>
              <a:rPr lang="en-GB" dirty="0"/>
              <a:t>Around 1/1000 secs on i5 for 5000 samples(not counting sample </a:t>
            </a:r>
            <a:r>
              <a:rPr lang="en-GB"/>
              <a:t>pre process time)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60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38460A1C-59EC-483D-8B49-1FAEE228A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02096"/>
            <a:ext cx="9421303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D232E-573B-4A14-A664-8A1012DE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4459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676" y="565153"/>
            <a:ext cx="4067325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FDA74-9158-4583-BDE9-AC56F636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6427037" cy="1550419"/>
          </a:xfrm>
        </p:spPr>
        <p:txBody>
          <a:bodyPr>
            <a:normAutofit/>
          </a:bodyPr>
          <a:lstStyle/>
          <a:p>
            <a:r>
              <a:rPr lang="en-GB" dirty="0"/>
              <a:t>Goal to train ML model to classify traffic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D86C-ED4C-474E-BD2E-E476E2A9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2160016"/>
            <a:ext cx="6427037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Legitimate </a:t>
            </a:r>
          </a:p>
          <a:p>
            <a:r>
              <a:rPr lang="en-GB" dirty="0"/>
              <a:t>Denial of Service</a:t>
            </a:r>
          </a:p>
          <a:p>
            <a:r>
              <a:rPr lang="en-GB" dirty="0"/>
              <a:t>Probe</a:t>
            </a:r>
          </a:p>
          <a:p>
            <a:r>
              <a:rPr lang="en-GB" dirty="0"/>
              <a:t>U2R</a:t>
            </a:r>
          </a:p>
          <a:p>
            <a:r>
              <a:rPr lang="en-GB" dirty="0"/>
              <a:t>R2L</a:t>
            </a:r>
          </a:p>
          <a:p>
            <a:pPr marL="0" indent="0">
              <a:buNone/>
            </a:pPr>
            <a:r>
              <a:rPr lang="en-GB" dirty="0"/>
              <a:t>High Level Classes</a:t>
            </a:r>
          </a:p>
          <a:p>
            <a:pPr marL="0" indent="0">
              <a:buNone/>
            </a:pPr>
            <a:r>
              <a:rPr lang="en-GB" dirty="0"/>
              <a:t>Composed from multiple subclasses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382" y="1"/>
            <a:ext cx="349861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676" y="565153"/>
            <a:ext cx="4067325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F7F8C-7743-487D-80F3-CAF56A4B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6427037" cy="1550419"/>
          </a:xfrm>
        </p:spPr>
        <p:txBody>
          <a:bodyPr>
            <a:normAutofit/>
          </a:bodyPr>
          <a:lstStyle/>
          <a:p>
            <a:r>
              <a:rPr lang="en-GB" dirty="0"/>
              <a:t>Raw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91D6-F567-44C8-8A42-E10B3CDD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2160016"/>
            <a:ext cx="6427037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NSL KDD</a:t>
            </a:r>
          </a:p>
          <a:p>
            <a:pPr marL="0" indent="0">
              <a:buNone/>
            </a:pPr>
            <a:r>
              <a:rPr lang="en-GB" dirty="0"/>
              <a:t>Part of KDD CUP99 DATASET</a:t>
            </a:r>
          </a:p>
          <a:p>
            <a:pPr marL="342900" indent="-342900"/>
            <a:r>
              <a:rPr lang="en-GB" dirty="0"/>
              <a:t>Our goal to sample data and create a new dataset with 5000samples</a:t>
            </a:r>
          </a:p>
          <a:p>
            <a:pPr marL="342900" indent="-342900"/>
            <a:r>
              <a:rPr lang="en-GB" dirty="0"/>
              <a:t>No need to clean data already cleaned</a:t>
            </a:r>
          </a:p>
          <a:p>
            <a:pPr marL="342900" indent="-342900"/>
            <a:r>
              <a:rPr lang="en-GB" dirty="0"/>
              <a:t>No duplicates or missing values</a:t>
            </a:r>
          </a:p>
          <a:p>
            <a:pPr marL="342900" indent="-342900"/>
            <a:r>
              <a:rPr lang="en-GB" dirty="0"/>
              <a:t>Annotation of high level classes based on low level classes needed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382" y="1"/>
            <a:ext cx="349861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4067325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349861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33FD9-487E-4AF9-9175-F502F1D2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362" y="455362"/>
            <a:ext cx="6427037" cy="1550419"/>
          </a:xfrm>
        </p:spPr>
        <p:txBody>
          <a:bodyPr>
            <a:normAutofit/>
          </a:bodyPr>
          <a:lstStyle/>
          <a:p>
            <a:r>
              <a:rPr lang="en-GB" dirty="0"/>
              <a:t>Dataset Creation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FF67-E8C1-427F-B4CC-F7AA5E2A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62" y="2160016"/>
            <a:ext cx="6427037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/>
              <a:t>Our goal is to have equally represented classes 1000 samples per class</a:t>
            </a:r>
          </a:p>
          <a:p>
            <a:r>
              <a:rPr lang="en-GB"/>
              <a:t>Annotation of high level classes based on low level classes</a:t>
            </a:r>
          </a:p>
          <a:p>
            <a:r>
              <a:rPr lang="en-GB"/>
              <a:t>Enough samples for all classes except U2R only 15% of required available. Low level classes also have the same problem</a:t>
            </a:r>
          </a:p>
          <a:p>
            <a:r>
              <a:rPr lang="en-GB"/>
              <a:t>Strategy. Sample everything from minority classes and sample equally all other</a:t>
            </a:r>
          </a:p>
        </p:txBody>
      </p:sp>
    </p:spTree>
    <p:extLst>
      <p:ext uri="{BB962C8B-B14F-4D97-AF65-F5344CB8AC3E}">
        <p14:creationId xmlns:p14="http://schemas.microsoft.com/office/powerpoint/2010/main" val="27306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4067325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349861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9A805-157E-4336-991F-F38ED70E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362" y="455362"/>
            <a:ext cx="6427037" cy="1550419"/>
          </a:xfrm>
        </p:spPr>
        <p:txBody>
          <a:bodyPr>
            <a:normAutofit/>
          </a:bodyPr>
          <a:lstStyle/>
          <a:p>
            <a:r>
              <a:rPr lang="en-GB" dirty="0"/>
              <a:t>Data pre-processing Feature Engineering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79D3-7C75-4910-9A88-851918D4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62" y="2160016"/>
            <a:ext cx="6427037" cy="39261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500"/>
              <a:t>Most features numerical</a:t>
            </a:r>
          </a:p>
          <a:p>
            <a:pPr>
              <a:lnSpc>
                <a:spcPct val="100000"/>
              </a:lnSpc>
            </a:pPr>
            <a:r>
              <a:rPr lang="en-GB" sz="1500"/>
              <a:t>A lot already in scale [0,1] representing rate </a:t>
            </a:r>
          </a:p>
          <a:p>
            <a:pPr>
              <a:lnSpc>
                <a:spcPct val="100000"/>
              </a:lnSpc>
            </a:pPr>
            <a:r>
              <a:rPr lang="en-GB" sz="1500"/>
              <a:t>Normalization of numerical features not scaled</a:t>
            </a:r>
          </a:p>
          <a:p>
            <a:pPr>
              <a:lnSpc>
                <a:spcPct val="100000"/>
              </a:lnSpc>
            </a:pPr>
            <a:r>
              <a:rPr lang="en-GB" sz="1500"/>
              <a:t>3 categorical nominal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/>
              <a:t>Flag: information about connection state(10 distinct values).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/>
              <a:t>Service (40 distinct values). Protocol(3 distinct values)</a:t>
            </a:r>
          </a:p>
          <a:p>
            <a:pPr marL="342900" indent="-342900">
              <a:lnSpc>
                <a:spcPct val="100000"/>
              </a:lnSpc>
            </a:pPr>
            <a:r>
              <a:rPr lang="en-GB" sz="1500"/>
              <a:t>Solution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/>
              <a:t>two categories for flag(Normal/suspicious)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/>
              <a:t>One hot for protocol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500" dirty="0"/>
              <a:t>Hash trick for service</a:t>
            </a:r>
          </a:p>
        </p:txBody>
      </p:sp>
    </p:spTree>
    <p:extLst>
      <p:ext uri="{BB962C8B-B14F-4D97-AF65-F5344CB8AC3E}">
        <p14:creationId xmlns:p14="http://schemas.microsoft.com/office/powerpoint/2010/main" val="355855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4067325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349861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27AA5-0250-412D-BC0E-71FC8BF4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362" y="455362"/>
            <a:ext cx="6427037" cy="1550419"/>
          </a:xfrm>
        </p:spPr>
        <p:txBody>
          <a:bodyPr>
            <a:normAutofit/>
          </a:bodyPr>
          <a:lstStyle/>
          <a:p>
            <a:r>
              <a:rPr lang="en-GB" dirty="0"/>
              <a:t>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1851-FE19-4218-8905-5199149E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62" y="2160016"/>
            <a:ext cx="6427037" cy="392615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/>
              <a:t>Fit the model with no measures against imbalanced classes problem to get a baseline for SVC/TD</a:t>
            </a:r>
            <a:endParaRPr lang="en-US" dirty="0"/>
          </a:p>
          <a:p>
            <a:r>
              <a:rPr lang="en-GB" dirty="0"/>
              <a:t>Fit the model with weights parameter to deal with imbalanced classes</a:t>
            </a:r>
          </a:p>
          <a:p>
            <a:r>
              <a:rPr lang="en-GB" dirty="0"/>
              <a:t>Fit the model after using smote</a:t>
            </a:r>
          </a:p>
          <a:p>
            <a:r>
              <a:rPr lang="en-GB" dirty="0"/>
              <a:t>Compare results based on recall and precision</a:t>
            </a:r>
          </a:p>
          <a:p>
            <a:pPr marL="0" indent="0">
              <a:buNone/>
            </a:pPr>
            <a:r>
              <a:rPr lang="en-GB" dirty="0"/>
              <a:t>SMOTE WINS </a:t>
            </a:r>
          </a:p>
          <a:p>
            <a:pPr marL="0" indent="0">
              <a:buNone/>
            </a:pPr>
            <a:r>
              <a:rPr lang="en-GB" dirty="0"/>
              <a:t>SVC too slow, DT fast</a:t>
            </a:r>
          </a:p>
        </p:txBody>
      </p:sp>
    </p:spTree>
    <p:extLst>
      <p:ext uri="{BB962C8B-B14F-4D97-AF65-F5344CB8AC3E}">
        <p14:creationId xmlns:p14="http://schemas.microsoft.com/office/powerpoint/2010/main" val="324314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4067325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349861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14A67-8AFA-41D9-9855-2F0852F5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362" y="455362"/>
            <a:ext cx="6427037" cy="1550419"/>
          </a:xfrm>
        </p:spPr>
        <p:txBody>
          <a:bodyPr>
            <a:normAutofit/>
          </a:bodyPr>
          <a:lstStyle/>
          <a:p>
            <a:r>
              <a:rPr lang="en-GB" dirty="0"/>
              <a:t>Feature Selection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DC25-5E4F-4D6E-B622-283AF9BE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62" y="2160016"/>
            <a:ext cx="6427037" cy="39261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Reduce Dimensionality Keep the information</a:t>
            </a:r>
          </a:p>
          <a:p>
            <a:r>
              <a:rPr lang="en-GB" dirty="0"/>
              <a:t>First select features based on DT Classifier importance object</a:t>
            </a:r>
            <a:endParaRPr lang="en-GB"/>
          </a:p>
          <a:p>
            <a:r>
              <a:rPr lang="en-GB" dirty="0"/>
              <a:t>Second method use correlation matrix and keep the most uncorrelated features Correlation score sum of correlation with all other features(Correct?? Or Mistake)</a:t>
            </a:r>
          </a:p>
          <a:p>
            <a:r>
              <a:rPr lang="en-GB" dirty="0"/>
              <a:t>Can't do correlation with target variable</a:t>
            </a:r>
          </a:p>
          <a:p>
            <a:r>
              <a:rPr lang="en-GB" dirty="0"/>
              <a:t>We keep 20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326106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4067325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349861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3718E-22B5-45C4-862A-75360459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362" y="455362"/>
            <a:ext cx="6427037" cy="1550419"/>
          </a:xfrm>
        </p:spPr>
        <p:txBody>
          <a:bodyPr>
            <a:normAutofit/>
          </a:bodyPr>
          <a:lstStyle/>
          <a:p>
            <a:r>
              <a:rPr lang="en-GB" dirty="0"/>
              <a:t>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01A7-F103-4886-9951-0C08ABC57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62" y="2160016"/>
            <a:ext cx="6427037" cy="39261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Run DT and SVC with both datasets from previous step(</a:t>
            </a:r>
            <a:r>
              <a:rPr lang="en-GB" dirty="0" err="1"/>
              <a:t>cor</a:t>
            </a:r>
            <a:r>
              <a:rPr lang="en-GB" dirty="0"/>
              <a:t> matrix, DT importance) to get a base line</a:t>
            </a:r>
          </a:p>
          <a:p>
            <a:r>
              <a:rPr lang="en-GB" dirty="0"/>
              <a:t>With DT features performance 5% better than with </a:t>
            </a:r>
            <a:r>
              <a:rPr lang="en-GB" dirty="0" err="1"/>
              <a:t>cor</a:t>
            </a:r>
            <a:r>
              <a:rPr lang="en-GB" dirty="0"/>
              <a:t> matrix</a:t>
            </a:r>
          </a:p>
          <a:p>
            <a:r>
              <a:rPr lang="en-GB" dirty="0"/>
              <a:t>So we keep the first dataset</a:t>
            </a:r>
          </a:p>
          <a:p>
            <a:r>
              <a:rPr lang="en-GB" dirty="0"/>
              <a:t>But second not wrong(Correct?? Or Mistake)</a:t>
            </a:r>
          </a:p>
          <a:p>
            <a:r>
              <a:rPr lang="en-GB" dirty="0"/>
              <a:t>SVC too slow and performance metrics worst than first experiment</a:t>
            </a:r>
          </a:p>
        </p:txBody>
      </p:sp>
    </p:spTree>
    <p:extLst>
      <p:ext uri="{BB962C8B-B14F-4D97-AF65-F5344CB8AC3E}">
        <p14:creationId xmlns:p14="http://schemas.microsoft.com/office/powerpoint/2010/main" val="77797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4067325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349861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F9420-D915-415B-A01A-FA38C72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362" y="455362"/>
            <a:ext cx="6427037" cy="1550419"/>
          </a:xfrm>
        </p:spPr>
        <p:txBody>
          <a:bodyPr>
            <a:normAutofit/>
          </a:bodyPr>
          <a:lstStyle/>
          <a:p>
            <a:r>
              <a:rPr lang="en-GB" dirty="0"/>
              <a:t>Model Validation HP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1939-1A29-4D4A-84F1-2774C070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62" y="2160016"/>
            <a:ext cx="6427037" cy="39261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/>
              <a:t>K-Fold Cross Validation</a:t>
            </a:r>
          </a:p>
          <a:p>
            <a:pPr>
              <a:lnSpc>
                <a:spcPct val="100000"/>
              </a:lnSpc>
            </a:pPr>
            <a:r>
              <a:rPr lang="en-GB" sz="2000" err="1"/>
              <a:t>GridSearch</a:t>
            </a:r>
            <a:r>
              <a:rPr lang="en-GB" sz="2000"/>
              <a:t> algorithm</a:t>
            </a:r>
          </a:p>
          <a:p>
            <a:pPr>
              <a:lnSpc>
                <a:spcPct val="100000"/>
              </a:lnSpc>
            </a:pPr>
            <a:r>
              <a:rPr lang="en-GB" sz="2000"/>
              <a:t>Only for </a:t>
            </a:r>
            <a:r>
              <a:rPr lang="en-GB" sz="2000" err="1"/>
              <a:t>Decission</a:t>
            </a:r>
            <a:r>
              <a:rPr lang="en-GB" sz="2000"/>
              <a:t> Tree, SVC too slow</a:t>
            </a:r>
          </a:p>
          <a:p>
            <a:pPr>
              <a:lnSpc>
                <a:spcPct val="100000"/>
              </a:lnSpc>
            </a:pPr>
            <a:r>
              <a:rPr lang="en-GB" sz="2000"/>
              <a:t>Most important Params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/>
              <a:t>Criterion {gini,entropy}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/>
              <a:t>Splitter {best,random}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err="1"/>
              <a:t>Max_depth</a:t>
            </a:r>
            <a:r>
              <a:rPr lang="en-GB" sz="2000"/>
              <a:t> after experiments around 20 so test for values around this mean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err="1"/>
              <a:t>Min_samples_split</a:t>
            </a:r>
            <a:r>
              <a:rPr lang="en-GB" sz="2000"/>
              <a:t>. Test values [2,3,4,5]</a:t>
            </a:r>
          </a:p>
        </p:txBody>
      </p:sp>
    </p:spTree>
    <p:extLst>
      <p:ext uri="{BB962C8B-B14F-4D97-AF65-F5344CB8AC3E}">
        <p14:creationId xmlns:p14="http://schemas.microsoft.com/office/powerpoint/2010/main" val="288399803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3E46B3"/>
      </a:accent6>
      <a:hlink>
        <a:srgbClr val="823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InterweaveVTI</vt:lpstr>
      <vt:lpstr>Network Traffic Analysis Classification</vt:lpstr>
      <vt:lpstr>Goal to train ML model to classify traffic </vt:lpstr>
      <vt:lpstr>Raw Data</vt:lpstr>
      <vt:lpstr>Dataset Creation</vt:lpstr>
      <vt:lpstr>Data pre-processing Feature Engineering </vt:lpstr>
      <vt:lpstr>Experiment 1</vt:lpstr>
      <vt:lpstr>Feature Selection </vt:lpstr>
      <vt:lpstr>Experiment 2</vt:lpstr>
      <vt:lpstr>Model Validation HP Tuning</vt:lpstr>
      <vt:lpstr>Results 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326</cp:revision>
  <dcterms:created xsi:type="dcterms:W3CDTF">2022-02-05T15:29:43Z</dcterms:created>
  <dcterms:modified xsi:type="dcterms:W3CDTF">2022-02-12T22:56:42Z</dcterms:modified>
</cp:coreProperties>
</file>