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302" r:id="rId2"/>
    <p:sldId id="2343" r:id="rId3"/>
    <p:sldId id="2388" r:id="rId4"/>
    <p:sldId id="2389" r:id="rId5"/>
    <p:sldId id="2390" r:id="rId6"/>
    <p:sldId id="2391" r:id="rId7"/>
    <p:sldId id="2392" r:id="rId8"/>
    <p:sldId id="2393" r:id="rId9"/>
    <p:sldId id="2394" r:id="rId10"/>
    <p:sldId id="2395" r:id="rId11"/>
    <p:sldId id="239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350" userDrawn="1">
          <p15:clr>
            <a:srgbClr val="A4A3A4"/>
          </p15:clr>
        </p15:guide>
        <p15:guide id="6" pos="982" userDrawn="1">
          <p15:clr>
            <a:srgbClr val="A4A3A4"/>
          </p15:clr>
        </p15:guide>
        <p15:guide id="8" orient="horz" pos="480" userDrawn="1">
          <p15:clr>
            <a:srgbClr val="A4A3A4"/>
          </p15:clr>
        </p15:guide>
        <p15:guide id="10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E4356"/>
    <a:srgbClr val="DF585F"/>
    <a:srgbClr val="CF3E17"/>
    <a:srgbClr val="002452"/>
    <a:srgbClr val="000820"/>
    <a:srgbClr val="001334"/>
    <a:srgbClr val="000C28"/>
    <a:srgbClr val="F52552"/>
    <a:srgbClr val="FFC737"/>
    <a:srgbClr val="D2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6202" autoAdjust="0"/>
  </p:normalViewPr>
  <p:slideViewPr>
    <p:cSldViewPr snapToGrid="0" snapToObjects="1">
      <p:cViewPr varScale="1">
        <p:scale>
          <a:sx n="41" d="100"/>
          <a:sy n="41" d="100"/>
        </p:scale>
        <p:origin x="581" y="67"/>
      </p:cViewPr>
      <p:guideLst>
        <p:guide orient="horz" pos="8112"/>
        <p:guide pos="14350"/>
        <p:guide pos="982"/>
        <p:guide orient="horz" pos="48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5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3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9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7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0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2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9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728608" y="2032604"/>
            <a:ext cx="8273194" cy="52136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719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-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163223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5163223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72789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42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74322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906445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3906445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9471113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698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0117884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1220293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4542271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220293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5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 userDrawn="1"/>
        </p:nvSpPr>
        <p:spPr>
          <a:xfrm>
            <a:off x="3505200" y="127254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</a:endParaRPr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356685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103361" y="8355643"/>
            <a:ext cx="4182807" cy="73337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21377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8561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659143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90697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246542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9376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078795" y="4299114"/>
            <a:ext cx="5871390" cy="1032765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38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953730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5944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527209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327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678348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859749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902706" y="7535293"/>
            <a:ext cx="6561787" cy="414223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534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581848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156424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39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997993" y="4747807"/>
            <a:ext cx="8273194" cy="52212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90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260841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686265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926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88826" y="4530782"/>
            <a:ext cx="9588062" cy="7061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2468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288000" y="0"/>
            <a:ext cx="6089650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1744674" y="0"/>
            <a:ext cx="6089904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448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j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3058142" y="7602525"/>
            <a:ext cx="5044439" cy="5851550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442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9302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951700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4826000"/>
            <a:ext cx="11202797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11830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772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074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7289800"/>
            <a:ext cx="24377651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908824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6579219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94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452788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201886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4685" y="835275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6089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308200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661640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502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30952" y="5348483"/>
            <a:ext cx="7579234" cy="4802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6952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440896" y="9244549"/>
            <a:ext cx="4936754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6191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58237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3860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880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72073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65949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19011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8132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685000" y="12496800"/>
            <a:ext cx="3962400" cy="88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199600" y="355600"/>
            <a:ext cx="1092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7800" y="12750800"/>
            <a:ext cx="39624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</a:endParaRPr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50896" y="1041400"/>
            <a:ext cx="20675858" cy="11633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990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</a:endParaRPr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</a:endParaRPr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276542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5016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792930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602924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117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129246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682977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021784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2575515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129246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682977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7021784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2575515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718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51567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1855283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322645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784205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693732" y="5932945"/>
            <a:ext cx="1053950" cy="18501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875387" y="1875919"/>
            <a:ext cx="7585329" cy="42597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123084" y="4483669"/>
            <a:ext cx="2476398" cy="3299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085503" y="4640557"/>
            <a:ext cx="4862771" cy="307701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7602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5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6846848"/>
            <a:ext cx="12199434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199434" y="0"/>
            <a:ext cx="1217821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69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6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22302" y="0"/>
            <a:ext cx="1222173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93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9188605"/>
            <a:ext cx="5926162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25097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25097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698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00596" y="9188605"/>
            <a:ext cx="5977054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8400596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16220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16220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4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</a:endParaRP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0103005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27395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527395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93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472764" y="12826328"/>
            <a:ext cx="3929089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2200" b="1" i="0" dirty="0">
                <a:solidFill>
                  <a:schemeClr val="tx2"/>
                </a:solidFill>
                <a:latin typeface="Segoe UI Semibold" panose="020B0702040204020203" pitchFamily="34" charset="0"/>
                <a:ea typeface="Lato" charset="0"/>
                <a:cs typeface="Segoe UI Semibold" panose="020B0702040204020203" pitchFamily="34" charset="0"/>
              </a:rPr>
              <a:t>Wolf Company</a:t>
            </a:r>
            <a:r>
              <a:rPr lang="en-US" sz="2200" b="1" i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Lato" charset="0"/>
                <a:cs typeface="Segoe UI Semibold" panose="020B0702040204020203" pitchFamily="34" charset="0"/>
              </a:rPr>
              <a:t> </a:t>
            </a:r>
            <a:r>
              <a:rPr lang="en-US" sz="2200" b="0" i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Lato Light" charset="0"/>
                <a:cs typeface="Segoe UI Semibold" panose="020B0702040204020203" pitchFamily="34" charset="0"/>
              </a:rPr>
              <a:t>| </a:t>
            </a:r>
            <a:r>
              <a:rPr lang="en-US" sz="2200" baseline="0" dirty="0">
                <a:solidFill>
                  <a:schemeClr val="tx2"/>
                </a:solidFill>
                <a:latin typeface="Segoe UI Semibold" panose="020B0702040204020203" pitchFamily="34" charset="0"/>
                <a:ea typeface="Lato Light" charset="0"/>
                <a:cs typeface="Segoe UI Semibold" panose="020B0702040204020203" pitchFamily="34" charset="0"/>
              </a:rPr>
              <a:t>Presentation</a:t>
            </a:r>
            <a:endParaRPr lang="en-US" sz="2200" dirty="0">
              <a:solidFill>
                <a:schemeClr val="tx2"/>
              </a:solidFill>
              <a:latin typeface="Segoe UI Semibold" panose="020B0702040204020203" pitchFamily="34" charset="0"/>
              <a:ea typeface="Lato Light" charset="0"/>
              <a:cs typeface="Segoe UI Semibold" panose="020B0702040204020203" pitchFamily="34" charset="0"/>
            </a:endParaRPr>
          </a:p>
        </p:txBody>
      </p:sp>
      <p:sp>
        <p:nvSpPr>
          <p:cNvPr id="14" name="Hexagon 13"/>
          <p:cNvSpPr/>
          <p:nvPr userDrawn="1"/>
        </p:nvSpPr>
        <p:spPr>
          <a:xfrm rot="5400000">
            <a:off x="22423256" y="543680"/>
            <a:ext cx="766064" cy="660400"/>
          </a:xfrm>
          <a:prstGeom prst="hexag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39373" y="596900"/>
            <a:ext cx="92389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tx2"/>
                </a:solidFill>
                <a:latin typeface="Segoe UI Semibold" panose="020B0702040204020203" pitchFamily="34" charset="0"/>
                <a:ea typeface="Lato" charset="0"/>
                <a:cs typeface="Segoe UI Semibold" panose="020B0702040204020203" pitchFamily="34" charset="0"/>
              </a:rPr>
              <a:pPr algn="ctr"/>
              <a:t>‹#›</a:t>
            </a:fld>
            <a:r>
              <a:rPr lang="id-ID" sz="2400" b="1" i="0" dirty="0">
                <a:solidFill>
                  <a:schemeClr val="tx2"/>
                </a:solidFill>
                <a:latin typeface="Segoe UI Semibold" panose="020B0702040204020203" pitchFamily="34" charset="0"/>
                <a:ea typeface="Lato" charset="0"/>
                <a:cs typeface="Segoe UI Semibold" panose="020B0702040204020203" pitchFamily="34" charset="0"/>
              </a:rPr>
              <a:t>  </a:t>
            </a:r>
          </a:p>
        </p:txBody>
      </p:sp>
      <p:sp>
        <p:nvSpPr>
          <p:cNvPr id="16" name="Shape 2863"/>
          <p:cNvSpPr/>
          <p:nvPr userDrawn="1"/>
        </p:nvSpPr>
        <p:spPr>
          <a:xfrm>
            <a:off x="21824733" y="1264776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Shape 2864"/>
          <p:cNvSpPr/>
          <p:nvPr userDrawn="1"/>
        </p:nvSpPr>
        <p:spPr>
          <a:xfrm>
            <a:off x="22533306" y="1264776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Shape 2865"/>
          <p:cNvSpPr/>
          <p:nvPr userDrawn="1"/>
        </p:nvSpPr>
        <p:spPr>
          <a:xfrm>
            <a:off x="21114226" y="1264776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0" r:id="rId2"/>
    <p:sldLayoutId id="2147484031" r:id="rId3"/>
    <p:sldLayoutId id="2147484022" r:id="rId4"/>
    <p:sldLayoutId id="2147484013" r:id="rId5"/>
    <p:sldLayoutId id="2147484025" r:id="rId6"/>
    <p:sldLayoutId id="2147484015" r:id="rId7"/>
    <p:sldLayoutId id="2147484016" r:id="rId8"/>
    <p:sldLayoutId id="2147484014" r:id="rId9"/>
    <p:sldLayoutId id="2147484038" r:id="rId10"/>
    <p:sldLayoutId id="2147484039" r:id="rId11"/>
    <p:sldLayoutId id="2147484018" r:id="rId12"/>
    <p:sldLayoutId id="2147484012" r:id="rId13"/>
    <p:sldLayoutId id="2147484037" r:id="rId14"/>
    <p:sldLayoutId id="2147484020" r:id="rId15"/>
    <p:sldLayoutId id="2147484028" r:id="rId16"/>
    <p:sldLayoutId id="2147484029" r:id="rId17"/>
    <p:sldLayoutId id="2147484017" r:id="rId18"/>
    <p:sldLayoutId id="2147484007" r:id="rId19"/>
    <p:sldLayoutId id="2147484019" r:id="rId20"/>
    <p:sldLayoutId id="2147484010" r:id="rId21"/>
    <p:sldLayoutId id="2147484009" r:id="rId22"/>
    <p:sldLayoutId id="2147484008" r:id="rId23"/>
    <p:sldLayoutId id="2147484024" r:id="rId24"/>
    <p:sldLayoutId id="2147484006" r:id="rId25"/>
    <p:sldLayoutId id="2147484034" r:id="rId26"/>
    <p:sldLayoutId id="2147484035" r:id="rId27"/>
    <p:sldLayoutId id="2147484036" r:id="rId28"/>
    <p:sldLayoutId id="2147484032" r:id="rId29"/>
    <p:sldLayoutId id="2147483997" r:id="rId30"/>
    <p:sldLayoutId id="2147483982" r:id="rId31"/>
    <p:sldLayoutId id="2147483917" r:id="rId32"/>
    <p:sldLayoutId id="2147484011" r:id="rId33"/>
    <p:sldLayoutId id="2147483918" r:id="rId34"/>
    <p:sldLayoutId id="2147483919" r:id="rId35"/>
    <p:sldLayoutId id="2147483981" r:id="rId36"/>
    <p:sldLayoutId id="2147483980" r:id="rId37"/>
    <p:sldLayoutId id="2147483972" r:id="rId38"/>
    <p:sldLayoutId id="2147484026" r:id="rId39"/>
    <p:sldLayoutId id="2147484027" r:id="rId40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4A191C8-5B3A-4C96-9AB8-63EA31C084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E22973E0-4C94-471C-955A-4C6FE16B78F6}"/>
              </a:ext>
            </a:extLst>
          </p:cNvPr>
          <p:cNvSpPr/>
          <p:nvPr/>
        </p:nvSpPr>
        <p:spPr>
          <a:xfrm>
            <a:off x="-50808" y="-28588"/>
            <a:ext cx="24428458" cy="13744588"/>
          </a:xfrm>
          <a:prstGeom prst="rect">
            <a:avLst/>
          </a:prstGeom>
          <a:gradFill>
            <a:gsLst>
              <a:gs pos="0">
                <a:srgbClr val="F52552">
                  <a:alpha val="79000"/>
                </a:srgbClr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0002965" y="9510427"/>
            <a:ext cx="3832786" cy="688973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Segoe UI Semibold" panose="020B0702040204020203" pitchFamily="34" charset="0"/>
                <a:ea typeface="Lato" charset="0"/>
                <a:cs typeface="Segoe UI Semibold" panose="020B0702040204020203" pitchFamily="34" charset="0"/>
              </a:rPr>
              <a:t>涂嘉华 </a:t>
            </a:r>
            <a:r>
              <a:rPr lang="en-US" altLang="zh-CN" sz="2800" b="1" dirty="0">
                <a:solidFill>
                  <a:schemeClr val="bg1"/>
                </a:solidFill>
                <a:latin typeface="Segoe UI Semibold" panose="020B0702040204020203" pitchFamily="34" charset="0"/>
                <a:ea typeface="Lato" charset="0"/>
                <a:cs typeface="Segoe UI Semibold" panose="020B0702040204020203" pitchFamily="34" charset="0"/>
              </a:rPr>
              <a:t>201526010217</a:t>
            </a:r>
            <a:endParaRPr lang="en-US" sz="2800" b="1" dirty="0">
              <a:solidFill>
                <a:schemeClr val="bg1"/>
              </a:solidFill>
              <a:latin typeface="Segoe UI Semibold" panose="020B0702040204020203" pitchFamily="34" charset="0"/>
              <a:ea typeface="Lato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1225" y="5687869"/>
            <a:ext cx="730360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200" b="1" dirty="0">
                <a:solidFill>
                  <a:schemeClr val="bg1"/>
                </a:solidFill>
                <a:latin typeface="Segoe UI Semibold" panose="020B0702040204020203" pitchFamily="34" charset="0"/>
                <a:ea typeface="Lato Bold" charset="0"/>
                <a:cs typeface="Segoe UI Semibold" panose="020B0702040204020203" pitchFamily="34" charset="0"/>
              </a:rPr>
              <a:t>CPU</a:t>
            </a:r>
            <a:r>
              <a:rPr lang="zh-CN" altLang="en-US" sz="14200" b="1" dirty="0">
                <a:solidFill>
                  <a:schemeClr val="bg1"/>
                </a:solidFill>
                <a:latin typeface="Segoe UI Semibold" panose="020B0702040204020203" pitchFamily="34" charset="0"/>
                <a:ea typeface="Lato Bold" charset="0"/>
                <a:cs typeface="Segoe UI Semibold" panose="020B0702040204020203" pitchFamily="34" charset="0"/>
              </a:rPr>
              <a:t>设计</a:t>
            </a:r>
            <a:endParaRPr lang="en-US" sz="14200" b="1" dirty="0">
              <a:solidFill>
                <a:schemeClr val="bg1"/>
              </a:solidFill>
              <a:latin typeface="Segoe UI Semibold" panose="020B0702040204020203" pitchFamily="34" charset="0"/>
              <a:ea typeface="Lato Bold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3085" y="5018049"/>
            <a:ext cx="13559883" cy="36799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9531707" y="11694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测试与结果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A78F8850-1BDF-4568-B469-522697F0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8" y="497654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6EF35F-087E-4189-809B-68434A23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ACD98E-D1B9-4F09-9E71-04D7430E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EC27A0-DC11-4410-8AF1-6F6A5F501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9310568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4874747-DB24-4418-B08E-09324AD36E2D}"/>
              </a:ext>
            </a:extLst>
          </p:cNvPr>
          <p:cNvSpPr txBox="1">
            <a:spLocks/>
          </p:cNvSpPr>
          <p:nvPr/>
        </p:nvSpPr>
        <p:spPr>
          <a:xfrm>
            <a:off x="1393424" y="3240526"/>
            <a:ext cx="21221700" cy="26189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mov b a</a:t>
            </a:r>
            <a:r>
              <a:rPr lang="zh-CN" altLang="zh-CN" dirty="0"/>
              <a:t>：在</a:t>
            </a:r>
            <a:r>
              <a:rPr lang="en-US" altLang="zh-CN" dirty="0"/>
              <a:t>0~10ns</a:t>
            </a:r>
            <a:r>
              <a:rPr lang="zh-CN" altLang="zh-CN" dirty="0"/>
              <a:t>取址，此时</a:t>
            </a:r>
            <a:r>
              <a:rPr lang="en-US" altLang="zh-CN" dirty="0" err="1"/>
              <a:t>gao</a:t>
            </a:r>
            <a:r>
              <a:rPr lang="zh-CN" altLang="zh-CN" dirty="0"/>
              <a:t>和</a:t>
            </a:r>
            <a:r>
              <a:rPr lang="en-US" altLang="zh-CN" dirty="0"/>
              <a:t>di</a:t>
            </a:r>
            <a:r>
              <a:rPr lang="zh-CN" altLang="zh-CN" dirty="0"/>
              <a:t>均输出</a:t>
            </a:r>
            <a:r>
              <a:rPr lang="en-US" altLang="zh-CN" dirty="0"/>
              <a:t>0000</a:t>
            </a:r>
            <a:r>
              <a:rPr lang="zh-CN" altLang="zh-CN" dirty="0"/>
              <a:t>避免</a:t>
            </a:r>
            <a:r>
              <a:rPr lang="en-US" altLang="zh-CN" dirty="0" err="1"/>
              <a:t>cpu</a:t>
            </a:r>
            <a:r>
              <a:rPr lang="zh-CN" altLang="zh-CN" dirty="0"/>
              <a:t>被污染。</a:t>
            </a:r>
            <a:endParaRPr lang="en-US" altLang="zh-CN" dirty="0"/>
          </a:p>
          <a:p>
            <a:pPr algn="l"/>
            <a:r>
              <a:rPr lang="en-US" altLang="zh-CN" dirty="0"/>
              <a:t>10~20s</a:t>
            </a:r>
            <a:r>
              <a:rPr lang="zh-CN" altLang="zh-CN" dirty="0"/>
              <a:t>为执行，</a:t>
            </a:r>
            <a:r>
              <a:rPr lang="en-US" altLang="zh-CN" dirty="0" err="1"/>
              <a:t>gao</a:t>
            </a:r>
            <a:r>
              <a:rPr lang="zh-CN" altLang="zh-CN" dirty="0"/>
              <a:t>为</a:t>
            </a:r>
            <a:r>
              <a:rPr lang="en-US" altLang="zh-CN" dirty="0"/>
              <a:t>0011</a:t>
            </a:r>
            <a:r>
              <a:rPr lang="zh-CN" altLang="zh-CN" dirty="0"/>
              <a:t>，低为</a:t>
            </a:r>
            <a:r>
              <a:rPr lang="en-US" altLang="zh-CN" dirty="0"/>
              <a:t>0100</a:t>
            </a:r>
            <a:r>
              <a:rPr lang="zh-CN" altLang="zh-CN" dirty="0"/>
              <a:t>，为</a:t>
            </a:r>
            <a:r>
              <a:rPr lang="en-US" altLang="zh-CN" dirty="0"/>
              <a:t>mov b a</a:t>
            </a:r>
            <a:r>
              <a:rPr lang="zh-CN" altLang="zh-CN" dirty="0"/>
              <a:t>操作，在</a:t>
            </a:r>
            <a:r>
              <a:rPr lang="en-US" altLang="zh-CN" dirty="0" err="1"/>
              <a:t>tyclk</a:t>
            </a:r>
            <a:r>
              <a:rPr lang="zh-CN" altLang="zh-CN" dirty="0"/>
              <a:t>上升沿，</a:t>
            </a:r>
            <a:r>
              <a:rPr lang="en-US" altLang="zh-CN" dirty="0"/>
              <a:t>b</a:t>
            </a:r>
            <a:r>
              <a:rPr lang="zh-CN" altLang="zh-CN" dirty="0"/>
              <a:t>寄存器改变为</a:t>
            </a:r>
            <a:r>
              <a:rPr lang="en-US" altLang="zh-CN" dirty="0"/>
              <a:t>a</a:t>
            </a:r>
            <a:r>
              <a:rPr lang="zh-CN" altLang="zh-CN" dirty="0"/>
              <a:t>寄存器的值。</a:t>
            </a:r>
          </a:p>
          <a:p>
            <a:pPr algn="l"/>
            <a:r>
              <a:rPr lang="en-US" altLang="zh-CN" dirty="0"/>
              <a:t>mov a c</a:t>
            </a:r>
            <a:r>
              <a:rPr lang="zh-CN" altLang="zh-CN" dirty="0"/>
              <a:t>：在</a:t>
            </a:r>
            <a:r>
              <a:rPr lang="en-US" altLang="zh-CN" dirty="0"/>
              <a:t>20~30ns</a:t>
            </a:r>
            <a:r>
              <a:rPr lang="zh-CN" altLang="zh-CN" dirty="0"/>
              <a:t>取址，此时</a:t>
            </a:r>
            <a:r>
              <a:rPr lang="en-US" altLang="zh-CN" dirty="0" err="1"/>
              <a:t>gao</a:t>
            </a:r>
            <a:r>
              <a:rPr lang="zh-CN" altLang="zh-CN" dirty="0"/>
              <a:t>和</a:t>
            </a:r>
            <a:r>
              <a:rPr lang="en-US" altLang="zh-CN" dirty="0"/>
              <a:t>di</a:t>
            </a:r>
            <a:r>
              <a:rPr lang="zh-CN" altLang="zh-CN" dirty="0"/>
              <a:t>均输出</a:t>
            </a:r>
            <a:r>
              <a:rPr lang="en-US" altLang="zh-CN" dirty="0"/>
              <a:t>0000</a:t>
            </a:r>
            <a:r>
              <a:rPr lang="zh-CN" altLang="zh-CN" dirty="0"/>
              <a:t>避免</a:t>
            </a:r>
            <a:r>
              <a:rPr lang="en-US" altLang="zh-CN" dirty="0" err="1"/>
              <a:t>cpu</a:t>
            </a:r>
            <a:r>
              <a:rPr lang="zh-CN" altLang="zh-CN" dirty="0"/>
              <a:t>被污染。</a:t>
            </a:r>
            <a:endParaRPr lang="en-US" altLang="zh-CN" dirty="0"/>
          </a:p>
          <a:p>
            <a:pPr algn="l"/>
            <a:r>
              <a:rPr lang="en-US" altLang="zh-CN" dirty="0"/>
              <a:t>30~40s</a:t>
            </a:r>
            <a:r>
              <a:rPr lang="zh-CN" altLang="zh-CN" dirty="0"/>
              <a:t>为执行，</a:t>
            </a:r>
            <a:r>
              <a:rPr lang="en-US" altLang="zh-CN" dirty="0" err="1"/>
              <a:t>gao</a:t>
            </a:r>
            <a:r>
              <a:rPr lang="zh-CN" altLang="zh-CN" dirty="0"/>
              <a:t>为</a:t>
            </a:r>
            <a:r>
              <a:rPr lang="en-US" altLang="zh-CN" dirty="0"/>
              <a:t>0011</a:t>
            </a:r>
            <a:r>
              <a:rPr lang="zh-CN" altLang="zh-CN" dirty="0"/>
              <a:t>，低为</a:t>
            </a:r>
            <a:r>
              <a:rPr lang="en-US" altLang="zh-CN" dirty="0"/>
              <a:t>0011</a:t>
            </a:r>
            <a:r>
              <a:rPr lang="zh-CN" altLang="zh-CN" dirty="0"/>
              <a:t>，为</a:t>
            </a:r>
            <a:r>
              <a:rPr lang="en-US" altLang="zh-CN" dirty="0"/>
              <a:t>mov a c</a:t>
            </a:r>
            <a:r>
              <a:rPr lang="zh-CN" altLang="zh-CN" dirty="0"/>
              <a:t>指令在</a:t>
            </a:r>
            <a:r>
              <a:rPr lang="en-US" altLang="zh-CN" dirty="0" err="1"/>
              <a:t>tyclk</a:t>
            </a:r>
            <a:r>
              <a:rPr lang="zh-CN" altLang="zh-CN" dirty="0"/>
              <a:t>上升沿，</a:t>
            </a:r>
            <a:r>
              <a:rPr lang="en-US" altLang="zh-CN" dirty="0"/>
              <a:t>a</a:t>
            </a:r>
            <a:r>
              <a:rPr lang="zh-CN" altLang="zh-CN" dirty="0"/>
              <a:t>寄存器改变为</a:t>
            </a:r>
            <a:r>
              <a:rPr lang="en-US" altLang="zh-CN" dirty="0"/>
              <a:t>c</a:t>
            </a:r>
            <a:r>
              <a:rPr lang="zh-CN" altLang="zh-CN" dirty="0"/>
              <a:t>寄存器指向的地址的的值，在</a:t>
            </a:r>
            <a:r>
              <a:rPr lang="en-US" altLang="zh-CN" dirty="0"/>
              <a:t>ram</a:t>
            </a:r>
            <a:r>
              <a:rPr lang="zh-CN" altLang="zh-CN" dirty="0"/>
              <a:t>对应的数据为</a:t>
            </a:r>
            <a:r>
              <a:rPr lang="en-US" altLang="zh-CN" dirty="0"/>
              <a:t>00000000</a:t>
            </a:r>
            <a:r>
              <a:rPr lang="zh-CN" altLang="zh-CN" dirty="0"/>
              <a:t>所以</a:t>
            </a:r>
            <a:r>
              <a:rPr lang="en-US" altLang="zh-CN" dirty="0"/>
              <a:t>a</a:t>
            </a:r>
            <a:r>
              <a:rPr lang="zh-CN" altLang="zh-CN" dirty="0"/>
              <a:t>寄存器的数据改为</a:t>
            </a:r>
            <a:r>
              <a:rPr lang="en-US" altLang="zh-CN" dirty="0"/>
              <a:t>00000000</a:t>
            </a:r>
            <a:r>
              <a:rPr lang="zh-CN" altLang="zh-CN" dirty="0"/>
              <a:t>。</a:t>
            </a:r>
          </a:p>
        </p:txBody>
      </p:sp>
      <p:pic>
        <p:nvPicPr>
          <p:cNvPr id="8195" name="图片 1">
            <a:extLst>
              <a:ext uri="{FF2B5EF4-FFF2-40B4-BE49-F238E27FC236}">
                <a16:creationId xmlns:a16="http://schemas.microsoft.com/office/drawing/2014/main" id="{04283C9C-C4B5-4EE2-A30F-FE3D5503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25" y="6444471"/>
            <a:ext cx="19255899" cy="544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55E637F0-DEA5-45FE-B433-F1A0A90C5E83}"/>
              </a:ext>
            </a:extLst>
          </p:cNvPr>
          <p:cNvSpPr txBox="1">
            <a:spLocks/>
          </p:cNvSpPr>
          <p:nvPr/>
        </p:nvSpPr>
        <p:spPr>
          <a:xfrm>
            <a:off x="1577975" y="2507951"/>
            <a:ext cx="21221700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例</a:t>
            </a: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1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：</a:t>
            </a: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7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9531707" y="11694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测试与结果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A78F8850-1BDF-4568-B469-522697F0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8" y="497654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6EF35F-087E-4189-809B-68434A23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ACD98E-D1B9-4F09-9E71-04D7430E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EC27A0-DC11-4410-8AF1-6F6A5F501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9310568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4874747-DB24-4418-B08E-09324AD36E2D}"/>
              </a:ext>
            </a:extLst>
          </p:cNvPr>
          <p:cNvSpPr txBox="1">
            <a:spLocks/>
          </p:cNvSpPr>
          <p:nvPr/>
        </p:nvSpPr>
        <p:spPr>
          <a:xfrm>
            <a:off x="1393424" y="3240526"/>
            <a:ext cx="21221700" cy="31331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move c b</a:t>
            </a:r>
            <a:r>
              <a:rPr lang="zh-CN" altLang="zh-CN" dirty="0"/>
              <a:t>：在</a:t>
            </a:r>
            <a:r>
              <a:rPr lang="en-US" altLang="zh-CN" dirty="0"/>
              <a:t>40~50ns</a:t>
            </a:r>
            <a:r>
              <a:rPr lang="zh-CN" altLang="zh-CN" dirty="0"/>
              <a:t>取址，此时</a:t>
            </a:r>
            <a:r>
              <a:rPr lang="en-US" altLang="zh-CN" dirty="0" err="1"/>
              <a:t>gao</a:t>
            </a:r>
            <a:r>
              <a:rPr lang="zh-CN" altLang="zh-CN" dirty="0"/>
              <a:t>和</a:t>
            </a:r>
            <a:r>
              <a:rPr lang="en-US" altLang="zh-CN" dirty="0"/>
              <a:t>di</a:t>
            </a:r>
            <a:r>
              <a:rPr lang="zh-CN" altLang="zh-CN" dirty="0"/>
              <a:t>均输出</a:t>
            </a:r>
            <a:r>
              <a:rPr lang="en-US" altLang="zh-CN" dirty="0"/>
              <a:t>0000</a:t>
            </a:r>
            <a:r>
              <a:rPr lang="zh-CN" altLang="zh-CN" dirty="0"/>
              <a:t>避免</a:t>
            </a:r>
            <a:r>
              <a:rPr lang="en-US" altLang="zh-CN" dirty="0" err="1"/>
              <a:t>cpu</a:t>
            </a:r>
            <a:r>
              <a:rPr lang="zh-CN" altLang="zh-CN" dirty="0"/>
              <a:t>被污染。</a:t>
            </a:r>
            <a:endParaRPr lang="en-US" altLang="zh-CN" dirty="0"/>
          </a:p>
          <a:p>
            <a:pPr algn="l"/>
            <a:r>
              <a:rPr lang="en-US" altLang="zh-CN" dirty="0"/>
              <a:t>50~60s</a:t>
            </a:r>
            <a:r>
              <a:rPr lang="zh-CN" altLang="zh-CN" dirty="0"/>
              <a:t>为执行，</a:t>
            </a:r>
            <a:r>
              <a:rPr lang="en-US" altLang="zh-CN" dirty="0" err="1"/>
              <a:t>gao</a:t>
            </a:r>
            <a:r>
              <a:rPr lang="zh-CN" altLang="zh-CN" dirty="0"/>
              <a:t>为</a:t>
            </a:r>
            <a:r>
              <a:rPr lang="en-US" altLang="zh-CN" dirty="0"/>
              <a:t>0011</a:t>
            </a:r>
            <a:r>
              <a:rPr lang="zh-CN" altLang="zh-CN" dirty="0"/>
              <a:t>，低为</a:t>
            </a:r>
            <a:r>
              <a:rPr lang="en-US" altLang="zh-CN" dirty="0"/>
              <a:t>1101</a:t>
            </a:r>
            <a:r>
              <a:rPr lang="zh-CN" altLang="zh-CN" dirty="0"/>
              <a:t>，为</a:t>
            </a:r>
            <a:r>
              <a:rPr lang="en-US" altLang="zh-CN" dirty="0"/>
              <a:t>mov c b</a:t>
            </a:r>
            <a:r>
              <a:rPr lang="zh-CN" altLang="zh-CN" dirty="0"/>
              <a:t>操作，在</a:t>
            </a:r>
            <a:r>
              <a:rPr lang="en-US" altLang="zh-CN" dirty="0" err="1"/>
              <a:t>tyclk</a:t>
            </a:r>
            <a:r>
              <a:rPr lang="zh-CN" altLang="zh-CN" dirty="0"/>
              <a:t>上升沿，</a:t>
            </a:r>
            <a:r>
              <a:rPr lang="en-US" altLang="zh-CN" dirty="0"/>
              <a:t>b</a:t>
            </a:r>
            <a:r>
              <a:rPr lang="zh-CN" altLang="zh-CN" dirty="0"/>
              <a:t>寄存器的值写入</a:t>
            </a:r>
            <a:r>
              <a:rPr lang="en-US" altLang="zh-CN" dirty="0"/>
              <a:t>c</a:t>
            </a:r>
            <a:r>
              <a:rPr lang="zh-CN" altLang="zh-CN" dirty="0"/>
              <a:t>寄存器所存储的地址。</a:t>
            </a:r>
          </a:p>
          <a:p>
            <a:pPr algn="l"/>
            <a:r>
              <a:rPr lang="en-US" altLang="zh-CN" dirty="0"/>
              <a:t>add a c</a:t>
            </a:r>
            <a:r>
              <a:rPr lang="zh-CN" altLang="zh-CN" dirty="0"/>
              <a:t>：在</a:t>
            </a:r>
            <a:r>
              <a:rPr lang="en-US" altLang="zh-CN" dirty="0"/>
              <a:t>60~70ns</a:t>
            </a:r>
            <a:r>
              <a:rPr lang="zh-CN" altLang="zh-CN" dirty="0"/>
              <a:t>取址，此时</a:t>
            </a:r>
            <a:r>
              <a:rPr lang="en-US" altLang="zh-CN" dirty="0" err="1"/>
              <a:t>gao</a:t>
            </a:r>
            <a:r>
              <a:rPr lang="zh-CN" altLang="zh-CN" dirty="0"/>
              <a:t>和</a:t>
            </a:r>
            <a:r>
              <a:rPr lang="en-US" altLang="zh-CN" dirty="0"/>
              <a:t>di</a:t>
            </a:r>
            <a:r>
              <a:rPr lang="zh-CN" altLang="zh-CN" dirty="0"/>
              <a:t>均输出</a:t>
            </a:r>
            <a:r>
              <a:rPr lang="en-US" altLang="zh-CN" dirty="0"/>
              <a:t>0000</a:t>
            </a:r>
            <a:r>
              <a:rPr lang="zh-CN" altLang="zh-CN" dirty="0"/>
              <a:t>避免</a:t>
            </a:r>
            <a:r>
              <a:rPr lang="en-US" altLang="zh-CN" dirty="0" err="1"/>
              <a:t>cpu</a:t>
            </a:r>
            <a:r>
              <a:rPr lang="zh-CN" altLang="zh-CN" dirty="0"/>
              <a:t>被污染。</a:t>
            </a:r>
            <a:endParaRPr lang="en-US" altLang="zh-CN" dirty="0"/>
          </a:p>
          <a:p>
            <a:pPr algn="l"/>
            <a:r>
              <a:rPr lang="en-US" altLang="zh-CN" dirty="0"/>
              <a:t>70~80s</a:t>
            </a:r>
            <a:r>
              <a:rPr lang="zh-CN" altLang="zh-CN" dirty="0"/>
              <a:t>为执行，</a:t>
            </a:r>
            <a:r>
              <a:rPr lang="en-US" altLang="zh-CN" dirty="0" err="1"/>
              <a:t>gao</a:t>
            </a:r>
            <a:r>
              <a:rPr lang="zh-CN" altLang="zh-CN" dirty="0"/>
              <a:t>为</a:t>
            </a:r>
            <a:r>
              <a:rPr lang="en-US" altLang="zh-CN" dirty="0"/>
              <a:t>1001</a:t>
            </a:r>
            <a:r>
              <a:rPr lang="zh-CN" altLang="zh-CN" dirty="0"/>
              <a:t>，低为</a:t>
            </a:r>
            <a:r>
              <a:rPr lang="en-US" altLang="zh-CN" dirty="0"/>
              <a:t>0010</a:t>
            </a:r>
            <a:r>
              <a:rPr lang="zh-CN" altLang="zh-CN" dirty="0"/>
              <a:t>，为</a:t>
            </a:r>
            <a:r>
              <a:rPr lang="en-US" altLang="zh-CN" dirty="0"/>
              <a:t>add a c</a:t>
            </a:r>
            <a:r>
              <a:rPr lang="zh-CN" altLang="zh-CN" dirty="0"/>
              <a:t>操作，在</a:t>
            </a:r>
            <a:r>
              <a:rPr lang="en-US" altLang="zh-CN" dirty="0" err="1"/>
              <a:t>tyclk</a:t>
            </a:r>
            <a:r>
              <a:rPr lang="zh-CN" altLang="zh-CN" dirty="0"/>
              <a:t>上升沿，</a:t>
            </a:r>
            <a:r>
              <a:rPr lang="en-US" altLang="zh-CN" dirty="0"/>
              <a:t>a</a:t>
            </a:r>
            <a:r>
              <a:rPr lang="zh-CN" altLang="zh-CN" dirty="0"/>
              <a:t>寄存器的值改变为</a:t>
            </a:r>
            <a:r>
              <a:rPr lang="en-US" altLang="zh-CN" dirty="0" err="1"/>
              <a:t>a+c</a:t>
            </a:r>
            <a:r>
              <a:rPr lang="zh-CN" altLang="zh-CN" dirty="0"/>
              <a:t>寄存器的值，因为</a:t>
            </a:r>
            <a:r>
              <a:rPr lang="en-US" altLang="zh-CN" dirty="0"/>
              <a:t>a</a:t>
            </a:r>
            <a:r>
              <a:rPr lang="zh-CN" altLang="zh-CN" dirty="0"/>
              <a:t>寄存器的值为</a:t>
            </a:r>
            <a:r>
              <a:rPr lang="en-US" altLang="zh-CN" dirty="0"/>
              <a:t>00000000</a:t>
            </a:r>
            <a:r>
              <a:rPr lang="zh-CN" altLang="zh-CN" dirty="0"/>
              <a:t>，所以为</a:t>
            </a:r>
            <a:r>
              <a:rPr lang="en-US" altLang="zh-CN" dirty="0"/>
              <a:t>c</a:t>
            </a:r>
            <a:r>
              <a:rPr lang="zh-CN" altLang="zh-CN" dirty="0"/>
              <a:t>寄存器的值，</a:t>
            </a:r>
            <a:r>
              <a:rPr lang="en-US" altLang="zh-CN" dirty="0"/>
              <a:t>00110010</a:t>
            </a:r>
            <a:r>
              <a:rPr lang="zh-CN" altLang="zh-CN" dirty="0"/>
              <a:t>。</a:t>
            </a:r>
          </a:p>
          <a:p>
            <a:pPr algn="l"/>
            <a:endParaRPr lang="zh-CN" altLang="zh-CN" dirty="0"/>
          </a:p>
        </p:txBody>
      </p:sp>
      <p:pic>
        <p:nvPicPr>
          <p:cNvPr id="9218" name="图片 1">
            <a:extLst>
              <a:ext uri="{FF2B5EF4-FFF2-40B4-BE49-F238E27FC236}">
                <a16:creationId xmlns:a16="http://schemas.microsoft.com/office/drawing/2014/main" id="{AA1E8441-5C6A-44F7-B55D-B21AB57E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76" y="6373694"/>
            <a:ext cx="14946235" cy="518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7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0044665" y="116945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流程综述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1577975" y="4647829"/>
            <a:ext cx="21221700" cy="44751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1.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确定</a:t>
            </a: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CPU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整体架构</a:t>
            </a:r>
            <a:endParaRPr lang="en-US" altLang="zh-CN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  <a:p>
            <a:pPr>
              <a:lnSpc>
                <a:spcPts val="4040"/>
              </a:lnSpc>
            </a:pP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  <a:p>
            <a:pPr>
              <a:lnSpc>
                <a:spcPts val="4040"/>
              </a:lnSpc>
            </a:pP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2.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分块进行设计仿真</a:t>
            </a:r>
            <a:endParaRPr lang="en-US" altLang="zh-CN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  <a:p>
            <a:pPr>
              <a:lnSpc>
                <a:spcPts val="4040"/>
              </a:lnSpc>
            </a:pP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  <a:p>
            <a:pPr>
              <a:lnSpc>
                <a:spcPts val="4040"/>
              </a:lnSpc>
            </a:pP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3.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总控制链接运行</a:t>
            </a:r>
            <a:endParaRPr lang="en-US" altLang="zh-CN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  <a:p>
            <a:pPr>
              <a:lnSpc>
                <a:spcPts val="4040"/>
              </a:lnSpc>
            </a:pP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  <a:p>
            <a:pPr>
              <a:lnSpc>
                <a:spcPts val="4040"/>
              </a:lnSpc>
            </a:pP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4.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功能确认验收</a:t>
            </a: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9065234" y="1169458"/>
            <a:ext cx="62472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CPU</a:t>
            </a:r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整体架构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CDFD127C-42F4-4CB6-A16E-F564F52D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857969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">
            <a:extLst>
              <a:ext uri="{FF2B5EF4-FFF2-40B4-BE49-F238E27FC236}">
                <a16:creationId xmlns:a16="http://schemas.microsoft.com/office/drawing/2014/main" id="{BC72AD19-00E7-4F6C-87BD-43B2D879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48" y="2824154"/>
            <a:ext cx="8607554" cy="878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0044666" y="116945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分块设计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2146041" y="4875580"/>
            <a:ext cx="21221700" cy="31414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1.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通用寄存器组</a:t>
            </a:r>
            <a:endParaRPr lang="en-US" altLang="zh-CN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  <a:p>
            <a:pPr algn="l">
              <a:lnSpc>
                <a:spcPts val="4040"/>
              </a:lnSpc>
            </a:pPr>
            <a:r>
              <a:rPr lang="zh-CN" altLang="zh-CN" dirty="0"/>
              <a:t>设计思想：通用寄存器组在这里有着存储信息的作用，根据指令要求内部有着三个寄存器。</a:t>
            </a:r>
            <a:endParaRPr lang="en-US" altLang="zh-CN" dirty="0"/>
          </a:p>
          <a:p>
            <a:pPr algn="l">
              <a:lnSpc>
                <a:spcPts val="4040"/>
              </a:lnSpc>
            </a:pPr>
            <a:endParaRPr lang="en-US" altLang="zh-CN" sz="2800" b="1" dirty="0"/>
          </a:p>
          <a:p>
            <a:pPr algn="l">
              <a:lnSpc>
                <a:spcPts val="4040"/>
              </a:lnSpc>
            </a:pPr>
            <a:r>
              <a:rPr lang="en-US" altLang="zh-CN" sz="2800" b="1" dirty="0" err="1"/>
              <a:t>Vhdl</a:t>
            </a:r>
            <a:r>
              <a:rPr lang="zh-CN" altLang="en-US" sz="2800" b="1" dirty="0"/>
              <a:t>设计：</a:t>
            </a:r>
            <a:endParaRPr lang="zh-CN" altLang="zh-CN" sz="2800" b="1" dirty="0"/>
          </a:p>
          <a:p>
            <a:pPr algn="l">
              <a:lnSpc>
                <a:spcPts val="4040"/>
              </a:lnSpc>
            </a:pP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8F8850-1BDF-4568-B469-522697F0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8" y="497654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1">
            <a:extLst>
              <a:ext uri="{FF2B5EF4-FFF2-40B4-BE49-F238E27FC236}">
                <a16:creationId xmlns:a16="http://schemas.microsoft.com/office/drawing/2014/main" id="{6A334372-D70A-4F8C-9D89-981C5A5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40" y="6858000"/>
            <a:ext cx="8808099" cy="59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0044666" y="116945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分块设计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2146041" y="4875580"/>
            <a:ext cx="21221700" cy="291573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2.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指令计数器</a:t>
            </a:r>
            <a:endParaRPr lang="en-US" altLang="zh-CN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  <a:p>
            <a:r>
              <a:rPr lang="zh-CN" altLang="zh-CN" dirty="0"/>
              <a:t>设计思想：让指令计数器在执行指令后自加</a:t>
            </a:r>
            <a:r>
              <a:rPr lang="en-US" altLang="zh-CN" dirty="0"/>
              <a:t>1</a:t>
            </a:r>
            <a:r>
              <a:rPr lang="zh-CN" altLang="zh-CN" dirty="0"/>
              <a:t>从而能够不断的读取指令，在跳转成功与失败的时候能够进行正确的操作。跳转成功的时候自动读取紧跟的地址和跳转失败的时候自加</a:t>
            </a:r>
            <a:r>
              <a:rPr lang="en-US" altLang="zh-CN" dirty="0"/>
              <a:t>2</a:t>
            </a:r>
            <a:r>
              <a:rPr lang="zh-CN" altLang="zh-CN" dirty="0"/>
              <a:t>跳过跳转指令紧跟的地址读取下一条指令。这样子可以使用</a:t>
            </a:r>
            <a:r>
              <a:rPr lang="en-US" altLang="zh-CN" dirty="0"/>
              <a:t>process</a:t>
            </a:r>
            <a:r>
              <a:rPr lang="zh-CN" altLang="zh-CN" dirty="0"/>
              <a:t>和</a:t>
            </a:r>
            <a:r>
              <a:rPr lang="en-US" altLang="zh-CN" dirty="0"/>
              <a:t>if…then</a:t>
            </a:r>
            <a:r>
              <a:rPr lang="zh-CN" altLang="zh-CN" dirty="0"/>
              <a:t>语句来实现。</a:t>
            </a:r>
          </a:p>
          <a:p>
            <a:pPr algn="l">
              <a:lnSpc>
                <a:spcPts val="4040"/>
              </a:lnSpc>
            </a:pPr>
            <a:r>
              <a:rPr lang="en-US" altLang="zh-CN" sz="2800" b="1" dirty="0" err="1"/>
              <a:t>Vhdl</a:t>
            </a:r>
            <a:r>
              <a:rPr lang="zh-CN" altLang="en-US" sz="2800" b="1" dirty="0"/>
              <a:t>设计：</a:t>
            </a:r>
            <a:endParaRPr lang="zh-CN" altLang="zh-CN" sz="2800" b="1" dirty="0"/>
          </a:p>
          <a:p>
            <a:pPr algn="l">
              <a:lnSpc>
                <a:spcPts val="4040"/>
              </a:lnSpc>
            </a:pP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8F8850-1BDF-4568-B469-522697F0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8" y="497654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181A4-B7E2-4C76-BCF8-B0E3C7BE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6784562"/>
            <a:ext cx="491090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图片 1">
            <a:extLst>
              <a:ext uri="{FF2B5EF4-FFF2-40B4-BE49-F238E27FC236}">
                <a16:creationId xmlns:a16="http://schemas.microsoft.com/office/drawing/2014/main" id="{5BE34A49-657C-461B-B61E-7A00A2EA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5" y="6784563"/>
            <a:ext cx="9255125" cy="649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7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0044666" y="116945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分块设计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2146041" y="4875580"/>
            <a:ext cx="21221700" cy="254230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3.ALU</a:t>
            </a:r>
          </a:p>
          <a:p>
            <a:pPr algn="l">
              <a:lnSpc>
                <a:spcPts val="4040"/>
              </a:lnSpc>
            </a:pPr>
            <a:r>
              <a:rPr lang="zh-CN" altLang="zh-CN" dirty="0"/>
              <a:t>设计思想：在指令的命令下能够对传来的数据实现</a:t>
            </a:r>
            <a:r>
              <a:rPr lang="en-US" altLang="zh-CN" dirty="0"/>
              <a:t>add</a:t>
            </a:r>
            <a:r>
              <a:rPr lang="zh-CN" altLang="zh-CN" dirty="0"/>
              <a:t>，</a:t>
            </a:r>
            <a:r>
              <a:rPr lang="en-US" altLang="zh-CN" dirty="0"/>
              <a:t>sub</a:t>
            </a:r>
            <a:r>
              <a:rPr lang="zh-CN" altLang="zh-CN" dirty="0"/>
              <a:t>，</a:t>
            </a:r>
            <a:r>
              <a:rPr lang="en-US" altLang="zh-CN" dirty="0"/>
              <a:t>and</a:t>
            </a:r>
            <a:r>
              <a:rPr lang="zh-CN" altLang="zh-CN" dirty="0"/>
              <a:t>和</a:t>
            </a:r>
            <a:r>
              <a:rPr lang="en-US" altLang="zh-CN" dirty="0"/>
              <a:t>not</a:t>
            </a:r>
            <a:r>
              <a:rPr lang="zh-CN" altLang="zh-CN" dirty="0"/>
              <a:t>操作，并且能够根据指令将对应的结果输出，有时也要达到数据直传的作用。</a:t>
            </a:r>
          </a:p>
          <a:p>
            <a:pPr algn="l">
              <a:lnSpc>
                <a:spcPts val="4040"/>
              </a:lnSpc>
            </a:pPr>
            <a:r>
              <a:rPr lang="en-US" altLang="zh-CN" sz="2800" b="1" dirty="0" err="1"/>
              <a:t>Vhdl</a:t>
            </a:r>
            <a:r>
              <a:rPr lang="zh-CN" altLang="en-US" sz="2800" b="1" dirty="0"/>
              <a:t>设计：</a:t>
            </a:r>
            <a:endParaRPr lang="zh-CN" altLang="zh-CN" sz="2800" b="1" dirty="0"/>
          </a:p>
          <a:p>
            <a:pPr algn="l">
              <a:lnSpc>
                <a:spcPts val="4040"/>
              </a:lnSpc>
            </a:pP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8F8850-1BDF-4568-B469-522697F0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8" y="497654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181A4-B7E2-4C76-BCF8-B0E3C7BE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6784562"/>
            <a:ext cx="491090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6EF35F-087E-4189-809B-68434A23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7" name="图片 1">
            <a:extLst>
              <a:ext uri="{FF2B5EF4-FFF2-40B4-BE49-F238E27FC236}">
                <a16:creationId xmlns:a16="http://schemas.microsoft.com/office/drawing/2014/main" id="{23449C31-A744-4AA5-9FD6-E128FED0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52" y="6146730"/>
            <a:ext cx="6685625" cy="71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34C86-6D98-4E0F-929D-F303522F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272" y="8682369"/>
            <a:ext cx="3427730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705E4A73-8BF3-453B-BD06-F860F0CD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677" y="6240395"/>
            <a:ext cx="8036050" cy="7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0044666" y="116945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分块设计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2146041" y="4875580"/>
            <a:ext cx="21221700" cy="43397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4.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指令译码器</a:t>
            </a:r>
            <a:endParaRPr lang="en-US" altLang="zh-CN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  <a:p>
            <a:pPr algn="l">
              <a:lnSpc>
                <a:spcPts val="4040"/>
              </a:lnSpc>
            </a:pPr>
            <a:r>
              <a:rPr lang="zh-CN" altLang="zh-CN" dirty="0"/>
              <a:t>设计思想：能够对传来的指令进行相对应的译码，输出控制信号</a:t>
            </a:r>
            <a:endParaRPr lang="en-US" altLang="zh-CN" dirty="0"/>
          </a:p>
          <a:p>
            <a:pPr algn="l">
              <a:lnSpc>
                <a:spcPts val="4040"/>
              </a:lnSpc>
            </a:pPr>
            <a:endParaRPr lang="en-US" altLang="zh-CN" dirty="0"/>
          </a:p>
          <a:p>
            <a:pPr algn="l">
              <a:lnSpc>
                <a:spcPts val="4040"/>
              </a:lnSpc>
            </a:pPr>
            <a:r>
              <a:rPr lang="en-US" altLang="zh-CN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5.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指令寄存器</a:t>
            </a:r>
            <a:endParaRPr lang="zh-CN" altLang="zh-CN" dirty="0"/>
          </a:p>
          <a:p>
            <a:pPr algn="l">
              <a:lnSpc>
                <a:spcPts val="4040"/>
              </a:lnSpc>
            </a:pPr>
            <a:endParaRPr lang="en-US" altLang="zh-CN" dirty="0"/>
          </a:p>
          <a:p>
            <a:pPr algn="l">
              <a:lnSpc>
                <a:spcPts val="4040"/>
              </a:lnSpc>
            </a:pPr>
            <a:endParaRPr lang="zh-CN" altLang="zh-CN" sz="2800" b="1" dirty="0"/>
          </a:p>
          <a:p>
            <a:pPr algn="l">
              <a:lnSpc>
                <a:spcPts val="4040"/>
              </a:lnSpc>
            </a:pP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8F8850-1BDF-4568-B469-522697F0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8" y="497654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181A4-B7E2-4C76-BCF8-B0E3C7BE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6784562"/>
            <a:ext cx="491090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6EF35F-087E-4189-809B-68434A23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ACD98E-D1B9-4F09-9E71-04D7430E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EC27A0-DC11-4410-8AF1-6F6A5F501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9310568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3" name="图片 1">
            <a:extLst>
              <a:ext uri="{FF2B5EF4-FFF2-40B4-BE49-F238E27FC236}">
                <a16:creationId xmlns:a16="http://schemas.microsoft.com/office/drawing/2014/main" id="{7CB14245-F4B4-4060-B0DF-AFA516B1F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6784562"/>
            <a:ext cx="5257800" cy="32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0044667" y="116945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分块连接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A78F8850-1BDF-4568-B469-522697F0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8" y="497654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181A4-B7E2-4C76-BCF8-B0E3C7BE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6784562"/>
            <a:ext cx="491090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6EF35F-087E-4189-809B-68434A23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ACD98E-D1B9-4F09-9E71-04D7430E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EC27A0-DC11-4410-8AF1-6F6A5F501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9310568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634673-FD68-4F44-B93C-3BA2B18BE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198" y="3961034"/>
            <a:ext cx="549487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5" name="图片 1">
            <a:extLst>
              <a:ext uri="{FF2B5EF4-FFF2-40B4-BE49-F238E27FC236}">
                <a16:creationId xmlns:a16="http://schemas.microsoft.com/office/drawing/2014/main" id="{3CFD57A2-6E00-400A-B2B0-1259DD67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04" y="2551338"/>
            <a:ext cx="12623896" cy="1116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7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9531707" y="11694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Segoe UI Semibold" panose="020B0702040204020203" pitchFamily="34" charset="0"/>
                <a:ea typeface="Lato Black" charset="0"/>
                <a:cs typeface="Segoe UI Semibold" panose="020B0702040204020203" pitchFamily="34" charset="0"/>
              </a:rPr>
              <a:t>测试与结果</a:t>
            </a:r>
            <a:endParaRPr lang="en-US" sz="8000" b="1" dirty="0">
              <a:solidFill>
                <a:schemeClr val="tx2"/>
              </a:solidFill>
              <a:latin typeface="Segoe UI Semibold" panose="020B0702040204020203" pitchFamily="34" charset="0"/>
              <a:ea typeface="Lato Black" charset="0"/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A78F8850-1BDF-4568-B469-522697F0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8" y="497654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181A4-B7E2-4C76-BCF8-B0E3C7BE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6784562"/>
            <a:ext cx="491090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6EF35F-087E-4189-809B-68434A23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ACD98E-D1B9-4F09-9E71-04D7430E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EC27A0-DC11-4410-8AF1-6F6A5F501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9310568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7C11D58B-B0BE-433B-88FF-8AF0759D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63" y="4280109"/>
            <a:ext cx="10056890" cy="37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84874747-DB24-4418-B08E-09324AD36E2D}"/>
              </a:ext>
            </a:extLst>
          </p:cNvPr>
          <p:cNvSpPr txBox="1">
            <a:spLocks/>
          </p:cNvSpPr>
          <p:nvPr/>
        </p:nvSpPr>
        <p:spPr>
          <a:xfrm>
            <a:off x="2305763" y="3274821"/>
            <a:ext cx="21221700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测试中使用的</a:t>
            </a:r>
            <a:r>
              <a:rPr lang="en-US" altLang="zh-CN" sz="3600" dirty="0" err="1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mif</a:t>
            </a:r>
            <a:r>
              <a:rPr lang="zh-CN" altLang="en-US" sz="3600" dirty="0">
                <a:latin typeface="Segoe UI" panose="020B0502040204020203" pitchFamily="34" charset="0"/>
                <a:ea typeface="Poppins Light" charset="0"/>
                <a:cs typeface="Segoe UI" panose="020B0502040204020203" pitchFamily="34" charset="0"/>
              </a:rPr>
              <a:t>文件：</a:t>
            </a:r>
            <a:endParaRPr lang="en-US" sz="3600" dirty="0">
              <a:latin typeface="Segoe UI" panose="020B0502040204020203" pitchFamily="34" charset="0"/>
              <a:ea typeface="Poppins Light" charset="0"/>
              <a:cs typeface="Segoe UI" panose="020B0502040204020203" pitchFamily="34" charset="0"/>
            </a:endParaRPr>
          </a:p>
        </p:txBody>
      </p:sp>
      <p:pic>
        <p:nvPicPr>
          <p:cNvPr id="7171" name="图片 1">
            <a:extLst>
              <a:ext uri="{FF2B5EF4-FFF2-40B4-BE49-F238E27FC236}">
                <a16:creationId xmlns:a16="http://schemas.microsoft.com/office/drawing/2014/main" id="{09535747-9EB4-4776-B207-FA8529E2C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900" y="4098925"/>
            <a:ext cx="9495876" cy="7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3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Wolf Light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6DDD7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35583</TotalTime>
  <Words>513</Words>
  <Application>Microsoft Office PowerPoint</Application>
  <PresentationFormat>自定义</PresentationFormat>
  <Paragraphs>55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Lato Light</vt:lpstr>
      <vt:lpstr>Montserrat Hairline</vt:lpstr>
      <vt:lpstr>Open Sans Light</vt:lpstr>
      <vt:lpstr>Arial</vt:lpstr>
      <vt:lpstr>Calibri Light</vt:lpstr>
      <vt:lpstr>Segoe UI</vt:lpstr>
      <vt:lpstr>Segoe UI Semibold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https://shop112543288.taobao.com/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奇思素材</dc:title>
  <dc:subject>https://shop112543288.taobao.com/</dc:subject>
  <dc:creator>奇思素材</dc:creator>
  <cp:lastModifiedBy>jiahuatu</cp:lastModifiedBy>
  <cp:revision>2</cp:revision>
  <dcterms:created xsi:type="dcterms:W3CDTF">2014-11-12T21:47:38Z</dcterms:created>
  <dcterms:modified xsi:type="dcterms:W3CDTF">2019-01-07T10:29:48Z</dcterms:modified>
  <cp:category>欧美简约PPT</cp:category>
</cp:coreProperties>
</file>