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1922" r:id="rId2"/>
    <p:sldId id="1923" r:id="rId3"/>
    <p:sldId id="1924" r:id="rId4"/>
    <p:sldId id="1925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pitchFamily="-10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22FD"/>
    <a:srgbClr val="92D050"/>
    <a:srgbClr val="8424F8"/>
    <a:srgbClr val="FF0000"/>
    <a:srgbClr val="D6CDEC"/>
    <a:srgbClr val="78BD70"/>
    <a:srgbClr val="78B044"/>
    <a:srgbClr val="A4F15D"/>
    <a:srgbClr val="FFE368"/>
    <a:srgbClr val="FFE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29"/>
    <p:restoredTop sz="97046" autoAdjust="0"/>
  </p:normalViewPr>
  <p:slideViewPr>
    <p:cSldViewPr>
      <p:cViewPr varScale="1">
        <p:scale>
          <a:sx n="156" d="100"/>
          <a:sy n="156" d="100"/>
        </p:scale>
        <p:origin x="6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4480"/>
    </p:cViewPr>
  </p:sorterViewPr>
  <p:notesViewPr>
    <p:cSldViewPr>
      <p:cViewPr varScale="1">
        <p:scale>
          <a:sx n="55" d="100"/>
          <a:sy n="55" d="100"/>
        </p:scale>
        <p:origin x="-187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fld id="{E3C2E8F3-95F7-4145-A301-3FA10ED4E2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-84" charset="0"/>
              </a:defRPr>
            </a:lvl1pPr>
          </a:lstStyle>
          <a:p>
            <a:pPr>
              <a:defRPr/>
            </a:pPr>
            <a:fld id="{2BFE2475-28EF-9A44-97D3-D2287C00B1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84" charset="-128"/>
        <a:cs typeface="ＭＳ Ｐゴシック" pitchFamily="-8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 userDrawn="1"/>
        </p:nvSpPr>
        <p:spPr bwMode="auto">
          <a:xfrm>
            <a:off x="0" y="0"/>
            <a:ext cx="9144000" cy="12954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84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 userDrawn="1"/>
        </p:nvSpPr>
        <p:spPr bwMode="auto">
          <a:xfrm rot="16200000">
            <a:off x="-2514600" y="3810000"/>
            <a:ext cx="5562600" cy="5334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84" charset="0"/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  <a:latin typeface="Tahoma" pitchFamily="-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E685A3-5A44-F34A-9DD6-E549D5259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14967-302F-6E48-8678-32FDE0F329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03835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96265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A15ABF-0168-ED43-8055-FDAC86F85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399C2-1ADD-1549-9753-CEA7C1EED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48EDB-E059-EE4C-BEE4-92ACBFC1A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524000"/>
            <a:ext cx="4000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9051A-5116-C044-BC66-ED283B4D5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3A91B-A097-8F43-A5C5-A8482E10C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AA622-F4CE-604D-A669-CD3D12FC5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15124-8EB2-6E40-9E50-F98D2465DC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EE25D-892F-FA42-8251-4062CB60CA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6E9B7-6EE0-8D46-8C36-993F30F20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 userDrawn="1"/>
        </p:nvSpPr>
        <p:spPr bwMode="auto">
          <a:xfrm rot="-5400000">
            <a:off x="-2590800" y="3733800"/>
            <a:ext cx="5715000" cy="533400"/>
          </a:xfrm>
          <a:prstGeom prst="rect">
            <a:avLst/>
          </a:prstGeom>
          <a:gradFill rotWithShape="0">
            <a:gsLst>
              <a:gs pos="0">
                <a:srgbClr val="DDCBE7"/>
              </a:gs>
              <a:gs pos="100000">
                <a:srgbClr val="DDCBE7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84" charset="0"/>
            </a:endParaRPr>
          </a:p>
        </p:txBody>
      </p:sp>
      <p:sp>
        <p:nvSpPr>
          <p:cNvPr id="5134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9900CC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ahoma" pitchFamily="-8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3581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D0B6DE"/>
                </a:solidFill>
                <a:latin typeface="Tahoma" pitchFamily="-84" charset="0"/>
              </a:defRPr>
            </a:lvl1pPr>
          </a:lstStyle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D0B6DE"/>
                </a:solidFill>
                <a:latin typeface="Tahoma" pitchFamily="-84" charset="0"/>
              </a:defRPr>
            </a:lvl1pPr>
          </a:lstStyle>
          <a:p>
            <a:pPr>
              <a:defRPr/>
            </a:pPr>
            <a:fld id="{623F72AE-F2FC-1C4B-AEBE-5105C7AC9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ＭＳ Ｐゴシック" pitchFamily="-84" charset="-128"/>
          <a:cs typeface="ＭＳ Ｐゴシック" pitchFamily="-84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84" charset="-128"/>
          <a:cs typeface="ＭＳ Ｐゴシック" pitchFamily="-8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84" charset="-128"/>
          <a:cs typeface="ＭＳ Ｐゴシック" pitchFamily="-8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84" charset="-128"/>
          <a:cs typeface="ＭＳ Ｐゴシック" pitchFamily="-8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  <a:ea typeface="ＭＳ Ｐゴシック" pitchFamily="-84" charset="-128"/>
          <a:cs typeface="ＭＳ Ｐゴシック" pitchFamily="-8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icrosoft Sans Serif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-106" charset="2"/>
        <a:buChar char="n"/>
        <a:defRPr sz="3200">
          <a:solidFill>
            <a:schemeClr val="tx1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-106" charset="2"/>
        <a:buChar char="n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106" charset="2"/>
        <a:buChar char="n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-106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-106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BC04-CB57-37A0-FDC4-35DCC9884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and Policies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1DA24-2E9E-1B0C-CA59-E7AC6BFA5C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CE796-5B9A-329C-5DBD-86939E2EF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AA622-F4CE-604D-A669-CD3D12FC535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9B86F3-F8E6-14BE-F28D-4FF2C41C9D24}"/>
              </a:ext>
            </a:extLst>
          </p:cNvPr>
          <p:cNvGrpSpPr/>
          <p:nvPr/>
        </p:nvGrpSpPr>
        <p:grpSpPr>
          <a:xfrm>
            <a:off x="845763" y="2699176"/>
            <a:ext cx="1981200" cy="482930"/>
            <a:chOff x="1447800" y="1726870"/>
            <a:chExt cx="1981200" cy="482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11E07A6-12AD-6265-5036-405DE7E1CD6E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EEB964-7ED0-AB2C-6679-5598CD7DC2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ED8BC8-ADB4-B965-69F4-9C696C42EE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0F315F-7448-4117-1509-00F46A7B52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2DD6C87-B9A3-5B9A-1C72-9E906A2043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DECE35-6F78-4B59-F672-9B2BDAC6E7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5EFCB9-41DE-5FFF-77F8-F838252A3647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28FDAF-1759-A924-A652-47153F9F45F7}"/>
              </a:ext>
            </a:extLst>
          </p:cNvPr>
          <p:cNvGrpSpPr/>
          <p:nvPr/>
        </p:nvGrpSpPr>
        <p:grpSpPr>
          <a:xfrm>
            <a:off x="3858452" y="4882394"/>
            <a:ext cx="1981200" cy="482930"/>
            <a:chOff x="1447800" y="1726870"/>
            <a:chExt cx="1981200" cy="4829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734693-4E95-59B6-2CC1-5A75AF4FCF52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E5A606-66B2-46B7-66CA-90A24A58A7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C10811-CE9B-3C8E-9F5B-E3E9533210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BC448E-C2F3-54B2-2F77-21703084EA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900947-4C23-5436-D769-53976AB41D2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5E5F55-06B3-0487-9CE9-4D0EEDA8DC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E0C7FE-0A4B-B979-46A6-FDC2ED1BD73B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6D46A89-68A6-452B-4244-144B02F29D98}"/>
              </a:ext>
            </a:extLst>
          </p:cNvPr>
          <p:cNvSpPr/>
          <p:nvPr/>
        </p:nvSpPr>
        <p:spPr bwMode="auto">
          <a:xfrm>
            <a:off x="3581400" y="2382006"/>
            <a:ext cx="22098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026" name="Picture 2" descr="✔️ Check Mark - Royalty-Free GIF - Animated Sticker - Free ...">
            <a:extLst>
              <a:ext uri="{FF2B5EF4-FFF2-40B4-BE49-F238E27FC236}">
                <a16:creationId xmlns:a16="http://schemas.microsoft.com/office/drawing/2014/main" id="{8EBC5E90-C16E-5295-A1FE-B3670D25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443" y="3290961"/>
            <a:ext cx="476250" cy="4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24B6150-24B2-CC5B-8E91-658191E3FCD9}"/>
              </a:ext>
            </a:extLst>
          </p:cNvPr>
          <p:cNvGrpSpPr/>
          <p:nvPr/>
        </p:nvGrpSpPr>
        <p:grpSpPr>
          <a:xfrm>
            <a:off x="6578493" y="2693731"/>
            <a:ext cx="1981200" cy="482930"/>
            <a:chOff x="1447800" y="1726870"/>
            <a:chExt cx="1981200" cy="482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CEC210A-3F57-1A8B-7318-E0BC2DB76579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9A2E70C-7720-D049-F143-96EC6E9E7B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781EE0-A206-8A6E-24D9-2585981FD4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A7EC491-48D0-8F48-DE84-8EF06FA0F2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BB17CB-92F7-1497-92A1-F6EBFCE437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75BFB6-4ABB-B337-C503-DFAA879F62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E953CB-D62A-CAEF-B296-8146492616D4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F5EA753-CC02-7AFC-A6F4-2CB6594951F4}"/>
              </a:ext>
            </a:extLst>
          </p:cNvPr>
          <p:cNvSpPr txBox="1"/>
          <p:nvPr/>
        </p:nvSpPr>
        <p:spPr>
          <a:xfrm>
            <a:off x="3865180" y="503628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pic>
        <p:nvPicPr>
          <p:cNvPr id="1028" name="Picture 4" descr="❌ Cross Mark - Royalty-Free GIF - Animated Sticker - Free ...">
            <a:extLst>
              <a:ext uri="{FF2B5EF4-FFF2-40B4-BE49-F238E27FC236}">
                <a16:creationId xmlns:a16="http://schemas.microsoft.com/office/drawing/2014/main" id="{A6EBEC26-0E11-11E1-45FD-685663AAB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64" y="4475994"/>
            <a:ext cx="433859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FCF478D-63A7-747B-A54B-34897AFE9F28}"/>
              </a:ext>
            </a:extLst>
          </p:cNvPr>
          <p:cNvSpPr txBox="1"/>
          <p:nvPr/>
        </p:nvSpPr>
        <p:spPr>
          <a:xfrm>
            <a:off x="619935" y="1298234"/>
            <a:ext cx="8368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Principle</a:t>
            </a:r>
            <a:r>
              <a:rPr lang="en-US" sz="1600" dirty="0"/>
              <a:t>: Top-level correctness properties are stated in terms of byte values in the frame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061473-0CBF-3053-019D-5ADC0E5289A0}"/>
              </a:ext>
            </a:extLst>
          </p:cNvPr>
          <p:cNvSpPr txBox="1"/>
          <p:nvPr/>
        </p:nvSpPr>
        <p:spPr>
          <a:xfrm>
            <a:off x="3429000" y="4572000"/>
            <a:ext cx="19351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”empty destination address”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E9DBB07-135F-0540-59DD-BF10CF3AFB61}"/>
              </a:ext>
            </a:extLst>
          </p:cNvPr>
          <p:cNvGrpSpPr/>
          <p:nvPr/>
        </p:nvGrpSpPr>
        <p:grpSpPr>
          <a:xfrm>
            <a:off x="3810000" y="5937658"/>
            <a:ext cx="1981200" cy="381000"/>
            <a:chOff x="1447800" y="1828800"/>
            <a:chExt cx="1981200" cy="381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8A9CB4C-2826-AC26-EE09-D42DA8B85A2D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614B790-7CCD-1813-FAF1-8016D1E0A3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F59A05-46AF-2E81-3776-0AB61F0EE9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062396-5B64-DFFE-67FB-12B7480AFF6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0286D6B-ACAB-380A-37B0-257D7EE872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AE1447-7A2D-1A8C-86E8-B4B51EFA44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971E07C-5D67-EDF8-9801-B2D1A215AD71}"/>
              </a:ext>
            </a:extLst>
          </p:cNvPr>
          <p:cNvSpPr txBox="1"/>
          <p:nvPr/>
        </p:nvSpPr>
        <p:spPr>
          <a:xfrm>
            <a:off x="4621214" y="5997353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rgbClr val="8C8C8C"/>
                </a:solidFill>
                <a:effectLst/>
              </a:rPr>
              <a:t>0x86DD</a:t>
            </a:r>
            <a:endParaRPr lang="en-US" sz="1100" dirty="0">
              <a:solidFill>
                <a:srgbClr val="080808"/>
              </a:solidFill>
              <a:effectLst/>
            </a:endParaRPr>
          </a:p>
        </p:txBody>
      </p:sp>
      <p:pic>
        <p:nvPicPr>
          <p:cNvPr id="44" name="Picture 4" descr="❌ Cross Mark - Royalty-Free GIF - Animated Sticker - Free ...">
            <a:extLst>
              <a:ext uri="{FF2B5EF4-FFF2-40B4-BE49-F238E27FC236}">
                <a16:creationId xmlns:a16="http://schemas.microsoft.com/office/drawing/2014/main" id="{83A6DDB8-0B88-54E7-E693-5DB94EF38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812" y="5429328"/>
            <a:ext cx="433859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911B24E-EC8F-702B-A52E-DF338FD69885}"/>
              </a:ext>
            </a:extLst>
          </p:cNvPr>
          <p:cNvSpPr txBox="1"/>
          <p:nvPr/>
        </p:nvSpPr>
        <p:spPr>
          <a:xfrm>
            <a:off x="3403888" y="5578617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”no IPv6 allowed”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500087-70A8-5899-35CB-94F72D955A0D}"/>
              </a:ext>
            </a:extLst>
          </p:cNvPr>
          <p:cNvSpPr txBox="1"/>
          <p:nvPr/>
        </p:nvSpPr>
        <p:spPr>
          <a:xfrm>
            <a:off x="619935" y="1586157"/>
            <a:ext cx="8779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Pass/Drop Policies</a:t>
            </a:r>
            <a:r>
              <a:rPr lang="en-US" sz="1600" dirty="0"/>
              <a:t>: Must be able to formalize the pass/drop decision in terms of byte values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1D29C9-D57C-CF2D-7DA3-CD878553A0D2}"/>
              </a:ext>
            </a:extLst>
          </p:cNvPr>
          <p:cNvSpPr txBox="1"/>
          <p:nvPr/>
        </p:nvSpPr>
        <p:spPr>
          <a:xfrm>
            <a:off x="619935" y="1886849"/>
            <a:ext cx="793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Invariant Policies</a:t>
            </a:r>
            <a:r>
              <a:rPr lang="en-US" sz="1600" dirty="0"/>
              <a:t>: Properties of byte values as seen by all downstream consumers of the firewall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72CD18-E5F1-81D4-5697-B56D44D1F8CE}"/>
              </a:ext>
            </a:extLst>
          </p:cNvPr>
          <p:cNvSpPr txBox="1"/>
          <p:nvPr/>
        </p:nvSpPr>
        <p:spPr>
          <a:xfrm>
            <a:off x="3791923" y="276903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Firewall</a:t>
            </a:r>
          </a:p>
          <a:p>
            <a:r>
              <a:rPr lang="en-US" sz="1600" i="1" dirty="0"/>
              <a:t>AADL Component</a:t>
            </a:r>
          </a:p>
        </p:txBody>
      </p:sp>
    </p:spTree>
    <p:extLst>
      <p:ext uri="{BB962C8B-B14F-4D97-AF65-F5344CB8AC3E}">
        <p14:creationId xmlns:p14="http://schemas.microsoft.com/office/powerpoint/2010/main" val="227552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C376D-0021-0372-9C3F-0606914B2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0ABF-EA72-EB2F-8774-0E60B3B6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603F1-2E1F-EEB9-4968-8EB36DB888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A3E3C-8A88-1FE8-76E8-D56B699B1D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AA622-F4CE-604D-A669-CD3D12FC535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BD845F-FE2A-C2CE-18F4-A00A9B2E86D1}"/>
              </a:ext>
            </a:extLst>
          </p:cNvPr>
          <p:cNvGrpSpPr/>
          <p:nvPr/>
        </p:nvGrpSpPr>
        <p:grpSpPr>
          <a:xfrm>
            <a:off x="845763" y="2699176"/>
            <a:ext cx="1981200" cy="482930"/>
            <a:chOff x="1447800" y="1726870"/>
            <a:chExt cx="1981200" cy="482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B3339B-D3EA-3CB4-CBE7-ABAE01A4CB0B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E1CD5D-D0C7-D8FB-3BF4-DC704861658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B2F6D-19F0-04BE-4464-C82AA619EE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2C0197-D03F-CB1D-5B6D-3AEAE09599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90C56E-ACB2-2995-3151-C0364D9BD0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3315F2C-F977-9534-F079-81694022B6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5B9CC9-7B5D-7FDE-7BF6-4732E16B9353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F3DC49F-342D-A816-513C-F2267573DC13}"/>
              </a:ext>
            </a:extLst>
          </p:cNvPr>
          <p:cNvSpPr/>
          <p:nvPr/>
        </p:nvSpPr>
        <p:spPr bwMode="auto">
          <a:xfrm>
            <a:off x="3581400" y="2382006"/>
            <a:ext cx="22098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026" name="Picture 2" descr="✔️ Check Mark - Royalty-Free GIF - Animated Sticker - Free ...">
            <a:extLst>
              <a:ext uri="{FF2B5EF4-FFF2-40B4-BE49-F238E27FC236}">
                <a16:creationId xmlns:a16="http://schemas.microsoft.com/office/drawing/2014/main" id="{D6BC48AF-15B0-A640-7534-3BA618F8B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443" y="3290961"/>
            <a:ext cx="476250" cy="4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8B302C1-0006-8759-FA84-4A6D2BE9CA6D}"/>
              </a:ext>
            </a:extLst>
          </p:cNvPr>
          <p:cNvGrpSpPr/>
          <p:nvPr/>
        </p:nvGrpSpPr>
        <p:grpSpPr>
          <a:xfrm>
            <a:off x="6578493" y="2693731"/>
            <a:ext cx="1981200" cy="482930"/>
            <a:chOff x="1447800" y="1726870"/>
            <a:chExt cx="1981200" cy="482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307322-B274-6883-4FB4-07014B1ED5EA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8ED216-0D79-51E1-7E42-7986B3F614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761B0D2-24B3-49E4-78CC-BF490B3DF2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59D752F-E5CA-3923-EB85-AC558BD4DD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E8A2F8-1F15-3457-0C3B-F448661B0F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F28C15-FDE5-C778-42C6-20DAE9DDDB9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9386399-4EA5-8C10-B83B-06F9AB7E45FD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EE0ADD3-4B68-5163-6CB5-2234EDB9F0FC}"/>
              </a:ext>
            </a:extLst>
          </p:cNvPr>
          <p:cNvSpPr txBox="1"/>
          <p:nvPr/>
        </p:nvSpPr>
        <p:spPr>
          <a:xfrm>
            <a:off x="619935" y="1298234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Principle</a:t>
            </a:r>
            <a:r>
              <a:rPr lang="en-US" sz="1600" dirty="0"/>
              <a:t>: Formalize relation between parsed/structured representation of frame and frame byte array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D16894-4374-6855-E1E7-FA8EB133FB58}"/>
              </a:ext>
            </a:extLst>
          </p:cNvPr>
          <p:cNvSpPr/>
          <p:nvPr/>
        </p:nvSpPr>
        <p:spPr bwMode="auto">
          <a:xfrm>
            <a:off x="4114800" y="44958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F21A71-E9E2-6570-E25C-6B9C3D5491A6}"/>
              </a:ext>
            </a:extLst>
          </p:cNvPr>
          <p:cNvSpPr/>
          <p:nvPr/>
        </p:nvSpPr>
        <p:spPr bwMode="auto">
          <a:xfrm>
            <a:off x="3848986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55ADB5-CB4D-2DC4-8A1C-3BC98B4EF569}"/>
              </a:ext>
            </a:extLst>
          </p:cNvPr>
          <p:cNvSpPr/>
          <p:nvPr/>
        </p:nvSpPr>
        <p:spPr bwMode="auto">
          <a:xfrm>
            <a:off x="4327451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991A73C-C678-286A-B3C4-4A00EDDA6FEE}"/>
              </a:ext>
            </a:extLst>
          </p:cNvPr>
          <p:cNvSpPr/>
          <p:nvPr/>
        </p:nvSpPr>
        <p:spPr bwMode="auto">
          <a:xfrm>
            <a:off x="4468035" y="5353806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E874A8-3FE5-0F5C-3972-4A24F72F2127}"/>
              </a:ext>
            </a:extLst>
          </p:cNvPr>
          <p:cNvCxnSpPr>
            <a:cxnSpLocks/>
            <a:endCxn id="8" idx="7"/>
          </p:cNvCxnSpPr>
          <p:nvPr/>
        </p:nvCxnSpPr>
        <p:spPr bwMode="auto">
          <a:xfrm flipH="1">
            <a:off x="4044108" y="4724400"/>
            <a:ext cx="158411" cy="2338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4E56DC-0908-7336-B664-D2C56F591ADD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4267200" y="4676396"/>
            <a:ext cx="174551" cy="248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3370EE-D4EF-B2FB-4991-350BEAE97E09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>
            <a:off x="4448889" y="5153402"/>
            <a:ext cx="133446" cy="2004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9EF7EBE-DB41-54AA-C3DC-B3B2B8021F90}"/>
              </a:ext>
            </a:extLst>
          </p:cNvPr>
          <p:cNvSpPr txBox="1"/>
          <p:nvPr/>
        </p:nvSpPr>
        <p:spPr>
          <a:xfrm>
            <a:off x="931315" y="3868609"/>
            <a:ext cx="2354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Firewall (partially) parses byte array into record-based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Pass/Drop decisions are based on tests on the structure</a:t>
            </a:r>
          </a:p>
        </p:txBody>
      </p:sp>
      <p:sp>
        <p:nvSpPr>
          <p:cNvPr id="58" name="Bent Arrow 57">
            <a:extLst>
              <a:ext uri="{FF2B5EF4-FFF2-40B4-BE49-F238E27FC236}">
                <a16:creationId xmlns:a16="http://schemas.microsoft.com/office/drawing/2014/main" id="{9FDB4C46-8AC8-D3D8-D9AD-FE08FFFFA8A2}"/>
              </a:ext>
            </a:extLst>
          </p:cNvPr>
          <p:cNvSpPr/>
          <p:nvPr/>
        </p:nvSpPr>
        <p:spPr bwMode="auto">
          <a:xfrm rot="17571293" flipV="1">
            <a:off x="5475718" y="3972193"/>
            <a:ext cx="1572509" cy="86639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E77486-B454-7E27-B04E-D10F6DEB6A36}"/>
              </a:ext>
            </a:extLst>
          </p:cNvPr>
          <p:cNvSpPr txBox="1"/>
          <p:nvPr/>
        </p:nvSpPr>
        <p:spPr>
          <a:xfrm>
            <a:off x="6211159" y="5153402"/>
            <a:ext cx="2932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the firewall code computes a “PASS”, what are the properties on the byte array?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F986DE-BB1A-F101-9718-DBA2D3F92B7F}"/>
              </a:ext>
            </a:extLst>
          </p:cNvPr>
          <p:cNvSpPr txBox="1"/>
          <p:nvPr/>
        </p:nvSpPr>
        <p:spPr>
          <a:xfrm>
            <a:off x="3791923" y="276903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Firewall</a:t>
            </a:r>
          </a:p>
          <a:p>
            <a:r>
              <a:rPr lang="en-US" sz="1600" i="1" dirty="0"/>
              <a:t>AADL Component</a:t>
            </a:r>
          </a:p>
        </p:txBody>
      </p:sp>
    </p:spTree>
    <p:extLst>
      <p:ext uri="{BB962C8B-B14F-4D97-AF65-F5344CB8AC3E}">
        <p14:creationId xmlns:p14="http://schemas.microsoft.com/office/powerpoint/2010/main" val="362662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F074-FD0B-6B42-B8C1-33218AB2A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475B-5954-645B-68D7-B40B1DBE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0C915-BB9D-03FD-B27E-A657824086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C8B03-AB3C-6BD5-0AA2-42B3D8797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AA622-F4CE-604D-A669-CD3D12FC53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82E679-0CBC-3E4A-5E45-AD6C6841394A}"/>
              </a:ext>
            </a:extLst>
          </p:cNvPr>
          <p:cNvGrpSpPr/>
          <p:nvPr/>
        </p:nvGrpSpPr>
        <p:grpSpPr>
          <a:xfrm>
            <a:off x="845763" y="2699176"/>
            <a:ext cx="1981200" cy="482930"/>
            <a:chOff x="1447800" y="1726870"/>
            <a:chExt cx="1981200" cy="482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E6B84B-336D-4ABF-8EBF-628F24D57BFC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B0B0AB-8C1F-007A-FF84-490F3AF463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B78599-2A32-CF6C-A828-B8CCB68E94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DEA03C-DB63-64DC-98BE-E8B99FF71F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DEC229-B7AD-8D23-16C3-BDC1CD24EC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C1BAE89-3428-C5CC-F9F9-64EE8E0B23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4D21DE-C4B7-BF24-7331-A6B698B5F045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33E5094-1ADF-4E63-4B87-458D30AEDED0}"/>
              </a:ext>
            </a:extLst>
          </p:cNvPr>
          <p:cNvSpPr/>
          <p:nvPr/>
        </p:nvSpPr>
        <p:spPr bwMode="auto">
          <a:xfrm>
            <a:off x="3581400" y="2382006"/>
            <a:ext cx="22098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026" name="Picture 2" descr="✔️ Check Mark - Royalty-Free GIF - Animated Sticker - Free ...">
            <a:extLst>
              <a:ext uri="{FF2B5EF4-FFF2-40B4-BE49-F238E27FC236}">
                <a16:creationId xmlns:a16="http://schemas.microsoft.com/office/drawing/2014/main" id="{25078920-472E-E95F-4A94-5ABE3E5B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443" y="3290961"/>
            <a:ext cx="476250" cy="4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E3F1BAF-C4E3-D157-A2B1-01D5FCBE9519}"/>
              </a:ext>
            </a:extLst>
          </p:cNvPr>
          <p:cNvGrpSpPr/>
          <p:nvPr/>
        </p:nvGrpSpPr>
        <p:grpSpPr>
          <a:xfrm>
            <a:off x="6578493" y="2693731"/>
            <a:ext cx="1981200" cy="482930"/>
            <a:chOff x="1447800" y="1726870"/>
            <a:chExt cx="1981200" cy="482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223255C-391B-A992-247F-DC358477D320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FAB00F6-ABD9-64C7-EB75-D91F9E8A67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8E373D-235C-E0F3-1213-1801C59D00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024CAFD-6F51-99C6-66B7-C1CAE4C382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21D2B0-ED44-822E-D52E-DA9BD6D799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10D9DF-308D-BF1F-D3C2-D6154B16B4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41E2518-7990-0DE5-AE87-F044FE1DAA6E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C75A9FF-83A2-4705-D67B-D442CBCC2CC6}"/>
              </a:ext>
            </a:extLst>
          </p:cNvPr>
          <p:cNvSpPr txBox="1"/>
          <p:nvPr/>
        </p:nvSpPr>
        <p:spPr>
          <a:xfrm>
            <a:off x="619935" y="1298234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Principle</a:t>
            </a:r>
            <a:r>
              <a:rPr lang="en-US" sz="1600" dirty="0"/>
              <a:t>: Formalize relation between parsed/structured representation of frame and frame byte array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8DB4E-103A-C129-0CE9-72EA30A3E48B}"/>
              </a:ext>
            </a:extLst>
          </p:cNvPr>
          <p:cNvSpPr/>
          <p:nvPr/>
        </p:nvSpPr>
        <p:spPr bwMode="auto">
          <a:xfrm>
            <a:off x="4114800" y="44958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69091C-E953-7C17-9BAF-6BFB7B8F327A}"/>
              </a:ext>
            </a:extLst>
          </p:cNvPr>
          <p:cNvSpPr/>
          <p:nvPr/>
        </p:nvSpPr>
        <p:spPr bwMode="auto">
          <a:xfrm>
            <a:off x="3848986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AAC9228-0B70-1ECE-6F50-ABF8669E4F39}"/>
              </a:ext>
            </a:extLst>
          </p:cNvPr>
          <p:cNvSpPr/>
          <p:nvPr/>
        </p:nvSpPr>
        <p:spPr bwMode="auto">
          <a:xfrm>
            <a:off x="4327451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343527-8D2C-A937-8165-02C194961297}"/>
              </a:ext>
            </a:extLst>
          </p:cNvPr>
          <p:cNvSpPr/>
          <p:nvPr/>
        </p:nvSpPr>
        <p:spPr bwMode="auto">
          <a:xfrm>
            <a:off x="4468035" y="5353806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7C8C6D-F5F1-6DCA-32CF-A22D79E68AE5}"/>
              </a:ext>
            </a:extLst>
          </p:cNvPr>
          <p:cNvCxnSpPr>
            <a:cxnSpLocks/>
            <a:endCxn id="8" idx="7"/>
          </p:cNvCxnSpPr>
          <p:nvPr/>
        </p:nvCxnSpPr>
        <p:spPr bwMode="auto">
          <a:xfrm flipH="1">
            <a:off x="4044108" y="4724400"/>
            <a:ext cx="158411" cy="2338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2569A7-A862-B1F9-A4FC-16B25CB9561F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4267200" y="4676396"/>
            <a:ext cx="174551" cy="248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02603E0-C296-C121-598C-CECA57EC3400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>
            <a:off x="4448889" y="5153402"/>
            <a:ext cx="133446" cy="2004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Bent Arrow 57">
            <a:extLst>
              <a:ext uri="{FF2B5EF4-FFF2-40B4-BE49-F238E27FC236}">
                <a16:creationId xmlns:a16="http://schemas.microsoft.com/office/drawing/2014/main" id="{C6D9D9A6-B1B1-EAFD-59FB-1DEAE9C703D9}"/>
              </a:ext>
            </a:extLst>
          </p:cNvPr>
          <p:cNvSpPr/>
          <p:nvPr/>
        </p:nvSpPr>
        <p:spPr bwMode="auto">
          <a:xfrm rot="17571293" flipV="1">
            <a:off x="5475718" y="3972193"/>
            <a:ext cx="1572509" cy="86639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2724C7-A3B2-A73F-134F-CF1682D38259}"/>
              </a:ext>
            </a:extLst>
          </p:cNvPr>
          <p:cNvSpPr txBox="1"/>
          <p:nvPr/>
        </p:nvSpPr>
        <p:spPr>
          <a:xfrm>
            <a:off x="2826963" y="1816882"/>
            <a:ext cx="3699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627A"/>
                </a:solidFill>
                <a:effectLst/>
              </a:rPr>
              <a:t>EtherType_REP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bytes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7E8A"/>
                </a:solidFill>
                <a:effectLst/>
              </a:rPr>
              <a:t>ByteField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FEFDDF-1D91-C3FD-770F-AA31C87366C6}"/>
              </a:ext>
            </a:extLst>
          </p:cNvPr>
          <p:cNvSpPr txBox="1"/>
          <p:nvPr/>
        </p:nvSpPr>
        <p:spPr>
          <a:xfrm>
            <a:off x="5216374" y="5611808"/>
            <a:ext cx="3699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627A"/>
                </a:solidFill>
                <a:effectLst/>
              </a:rPr>
              <a:t>EtherType_REP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bytes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7E8A"/>
                </a:solidFill>
                <a:effectLst/>
              </a:rPr>
              <a:t>ByteField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</a:p>
          <a:p>
            <a:r>
              <a:rPr lang="en-US" sz="1200" dirty="0" err="1">
                <a:solidFill>
                  <a:srgbClr val="00627A"/>
                </a:solidFill>
                <a:effectLst/>
              </a:rPr>
              <a:t>EthernetRepr_REP</a:t>
            </a:r>
            <a:r>
              <a:rPr lang="en-US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ethernetRepr</a:t>
            </a:r>
            <a:r>
              <a:rPr lang="en-US" sz="1200" dirty="0">
                <a:solidFill>
                  <a:srgbClr val="080808"/>
                </a:solidFill>
                <a:effectLst/>
              </a:rPr>
              <a:t>: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EthernetRepr</a:t>
            </a:r>
            <a:r>
              <a:rPr lang="en-US" sz="1200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</a:rPr>
              <a:t>                           frame</a:t>
            </a:r>
            <a:r>
              <a:rPr lang="en-US" sz="1200" dirty="0">
                <a:solidFill>
                  <a:srgbClr val="080808"/>
                </a:solidFill>
                <a:effectLst/>
              </a:rPr>
              <a:t>: </a:t>
            </a:r>
            <a:r>
              <a:rPr lang="en-US" sz="1200" dirty="0" err="1">
                <a:solidFill>
                  <a:srgbClr val="007E8A"/>
                </a:solidFill>
                <a:effectLst/>
              </a:rPr>
              <a:t>ByteArray</a:t>
            </a:r>
            <a:r>
              <a:rPr lang="en-US" sz="1200" dirty="0">
                <a:solidFill>
                  <a:srgbClr val="080808"/>
                </a:solidFill>
                <a:effectLst/>
              </a:rPr>
              <a:t>)</a:t>
            </a:r>
            <a:endParaRPr lang="en-US" sz="1600" dirty="0">
              <a:solidFill>
                <a:srgbClr val="080808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3427A8-AC7A-9096-2D15-E796F8E1F8EC}"/>
              </a:ext>
            </a:extLst>
          </p:cNvPr>
          <p:cNvSpPr txBox="1"/>
          <p:nvPr/>
        </p:nvSpPr>
        <p:spPr>
          <a:xfrm>
            <a:off x="6954206" y="4425172"/>
            <a:ext cx="2189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a series of spec functions that relate the structures to byte arrays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A8B413-D17D-D002-C093-BDA0DEABE2D5}"/>
              </a:ext>
            </a:extLst>
          </p:cNvPr>
          <p:cNvSpPr txBox="1"/>
          <p:nvPr/>
        </p:nvSpPr>
        <p:spPr>
          <a:xfrm>
            <a:off x="1019681" y="4641068"/>
            <a:ext cx="2989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the firewall makes a PASS/DROP decision, the verification framework can automatically determine the implied properties on the byte array.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5FED7-798F-A2CB-54C3-F308511C417C}"/>
              </a:ext>
            </a:extLst>
          </p:cNvPr>
          <p:cNvSpPr txBox="1"/>
          <p:nvPr/>
        </p:nvSpPr>
        <p:spPr>
          <a:xfrm>
            <a:off x="3791923" y="276903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Firewall</a:t>
            </a:r>
          </a:p>
          <a:p>
            <a:r>
              <a:rPr lang="en-US" sz="1600" i="1" dirty="0"/>
              <a:t>AADL Component</a:t>
            </a:r>
          </a:p>
        </p:txBody>
      </p:sp>
    </p:spTree>
    <p:extLst>
      <p:ext uri="{BB962C8B-B14F-4D97-AF65-F5344CB8AC3E}">
        <p14:creationId xmlns:p14="http://schemas.microsoft.com/office/powerpoint/2010/main" val="183125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D17D-4E24-1DF8-ED4D-95637731F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2CAA-51E1-89D9-1561-1AED9285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Structure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C8FC3-E3C6-E01E-F3EA-7BC1CC4F28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HAMR - Unit Testing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E3737-A31D-77BA-9B24-70E865AE41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0AA622-F4CE-604D-A669-CD3D12FC535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13E5DA-6F38-0C50-7287-99368D375493}"/>
              </a:ext>
            </a:extLst>
          </p:cNvPr>
          <p:cNvGrpSpPr/>
          <p:nvPr/>
        </p:nvGrpSpPr>
        <p:grpSpPr>
          <a:xfrm>
            <a:off x="845763" y="2699176"/>
            <a:ext cx="1981200" cy="482930"/>
            <a:chOff x="1447800" y="1726870"/>
            <a:chExt cx="1981200" cy="482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083A9C-6DC4-E0DE-A7FE-602B13E63D37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D2953B-587F-A50A-858C-97A8D2BCD0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C26E58-87D5-C073-C7A3-D3ACE227B5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CA31012-C5F5-1C06-2897-69E3613BBA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B42E38-569E-B266-B3FF-D484776D91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A863FBF-70BE-3097-6519-CE2555F76A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01DEC3-2C1D-516A-EB6A-BC90AFB113B8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B1B0902-2014-6056-CF22-F16F11CBBFCB}"/>
              </a:ext>
            </a:extLst>
          </p:cNvPr>
          <p:cNvSpPr/>
          <p:nvPr/>
        </p:nvSpPr>
        <p:spPr bwMode="auto">
          <a:xfrm>
            <a:off x="3581400" y="2382006"/>
            <a:ext cx="2209800" cy="1600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pic>
        <p:nvPicPr>
          <p:cNvPr id="1026" name="Picture 2" descr="✔️ Check Mark - Royalty-Free GIF - Animated Sticker - Free ...">
            <a:extLst>
              <a:ext uri="{FF2B5EF4-FFF2-40B4-BE49-F238E27FC236}">
                <a16:creationId xmlns:a16="http://schemas.microsoft.com/office/drawing/2014/main" id="{2204EE98-E6EB-9C02-7BA1-F427B6AA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443" y="3290961"/>
            <a:ext cx="476250" cy="4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0B0FCC5-FBC9-E6A2-D584-F8315A23ADA9}"/>
              </a:ext>
            </a:extLst>
          </p:cNvPr>
          <p:cNvGrpSpPr/>
          <p:nvPr/>
        </p:nvGrpSpPr>
        <p:grpSpPr>
          <a:xfrm>
            <a:off x="6578493" y="2693731"/>
            <a:ext cx="1981200" cy="482930"/>
            <a:chOff x="1447800" y="1726870"/>
            <a:chExt cx="1981200" cy="4829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B86FC9-CD82-8CA5-4FD0-A15EF1D916CA}"/>
                </a:ext>
              </a:extLst>
            </p:cNvPr>
            <p:cNvSpPr/>
            <p:nvPr/>
          </p:nvSpPr>
          <p:spPr bwMode="auto">
            <a:xfrm>
              <a:off x="1447800" y="1828800"/>
              <a:ext cx="1981200" cy="381000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12F2845-1D6A-A655-5D78-7C76180263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80067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56A23F-23A9-2F53-DA64-C4F11714FA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563586-B7D1-23A9-280A-821B87D4F33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04AD2B-2C17-5DF7-5DE8-EFF7BDDD22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2AD300-BA0C-79DE-88D6-F32298C3A1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24200" y="1828800"/>
              <a:ext cx="0" cy="381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952CA6-9396-2B82-250E-A9821A744F1E}"/>
                </a:ext>
              </a:extLst>
            </p:cNvPr>
            <p:cNvSpPr txBox="1"/>
            <p:nvPr/>
          </p:nvSpPr>
          <p:spPr>
            <a:xfrm>
              <a:off x="2353742" y="1726870"/>
              <a:ext cx="436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D80162F-8A9D-EC04-9FFE-472807D5AD4D}"/>
              </a:ext>
            </a:extLst>
          </p:cNvPr>
          <p:cNvSpPr txBox="1"/>
          <p:nvPr/>
        </p:nvSpPr>
        <p:spPr>
          <a:xfrm>
            <a:off x="599776" y="1221709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Principle</a:t>
            </a:r>
            <a:r>
              <a:rPr lang="en-US" sz="1600" dirty="0"/>
              <a:t>: Properties on the byte array are formalized as predicates that can be used in both verification and testing.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24AA6F-D375-71C7-8223-FF88F6BA250F}"/>
              </a:ext>
            </a:extLst>
          </p:cNvPr>
          <p:cNvSpPr/>
          <p:nvPr/>
        </p:nvSpPr>
        <p:spPr bwMode="auto">
          <a:xfrm>
            <a:off x="4114800" y="4495800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0FEA73-4364-DE5C-59A2-B1EF9F085041}"/>
              </a:ext>
            </a:extLst>
          </p:cNvPr>
          <p:cNvSpPr/>
          <p:nvPr/>
        </p:nvSpPr>
        <p:spPr bwMode="auto">
          <a:xfrm>
            <a:off x="3848986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0D2FFF-38AC-37E3-81D7-7B120CB40109}"/>
              </a:ext>
            </a:extLst>
          </p:cNvPr>
          <p:cNvSpPr/>
          <p:nvPr/>
        </p:nvSpPr>
        <p:spPr bwMode="auto">
          <a:xfrm>
            <a:off x="4327451" y="4924803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C471C8B-45CF-CE3C-2E4F-63894FE30D6E}"/>
              </a:ext>
            </a:extLst>
          </p:cNvPr>
          <p:cNvSpPr/>
          <p:nvPr/>
        </p:nvSpPr>
        <p:spPr bwMode="auto">
          <a:xfrm>
            <a:off x="4468035" y="5353806"/>
            <a:ext cx="228600" cy="228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1971AE-4445-229F-D0E7-4C9B3CBA249D}"/>
              </a:ext>
            </a:extLst>
          </p:cNvPr>
          <p:cNvCxnSpPr>
            <a:cxnSpLocks/>
            <a:endCxn id="8" idx="7"/>
          </p:cNvCxnSpPr>
          <p:nvPr/>
        </p:nvCxnSpPr>
        <p:spPr bwMode="auto">
          <a:xfrm flipH="1">
            <a:off x="4044108" y="4724400"/>
            <a:ext cx="158411" cy="2338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C0B6DE-340F-3CB8-B6F1-748CE1454460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>
            <a:off x="4267200" y="4676396"/>
            <a:ext cx="174551" cy="2484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BA4434C-ACE3-C4D1-302D-E7760B11E4DA}"/>
              </a:ext>
            </a:extLst>
          </p:cNvPr>
          <p:cNvCxnSpPr>
            <a:cxnSpLocks/>
            <a:endCxn id="48" idx="0"/>
          </p:cNvCxnSpPr>
          <p:nvPr/>
        </p:nvCxnSpPr>
        <p:spPr bwMode="auto">
          <a:xfrm>
            <a:off x="4448889" y="5153402"/>
            <a:ext cx="133446" cy="2004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Bent Arrow 57">
            <a:extLst>
              <a:ext uri="{FF2B5EF4-FFF2-40B4-BE49-F238E27FC236}">
                <a16:creationId xmlns:a16="http://schemas.microsoft.com/office/drawing/2014/main" id="{F9F46576-5C28-9E64-7A0F-892B68DAB75D}"/>
              </a:ext>
            </a:extLst>
          </p:cNvPr>
          <p:cNvSpPr/>
          <p:nvPr/>
        </p:nvSpPr>
        <p:spPr bwMode="auto">
          <a:xfrm rot="17571293" flipV="1">
            <a:off x="5475718" y="3972193"/>
            <a:ext cx="1572509" cy="866398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00309C-709D-6ADA-E57E-5D0999D9D7DE}"/>
              </a:ext>
            </a:extLst>
          </p:cNvPr>
          <p:cNvSpPr txBox="1"/>
          <p:nvPr/>
        </p:nvSpPr>
        <p:spPr>
          <a:xfrm>
            <a:off x="2826963" y="1816882"/>
            <a:ext cx="3699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627A"/>
                </a:solidFill>
                <a:effectLst/>
              </a:rPr>
              <a:t>EtherType_REP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bytes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7E8A"/>
                </a:solidFill>
                <a:effectLst/>
              </a:rPr>
              <a:t>ByteField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74DD99-6E23-E914-42A1-29B5DB13567F}"/>
              </a:ext>
            </a:extLst>
          </p:cNvPr>
          <p:cNvSpPr txBox="1"/>
          <p:nvPr/>
        </p:nvSpPr>
        <p:spPr>
          <a:xfrm>
            <a:off x="5216374" y="5611808"/>
            <a:ext cx="36990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627A"/>
                </a:solidFill>
                <a:effectLst/>
              </a:rPr>
              <a:t>EtherType_REP</a:t>
            </a:r>
            <a:r>
              <a:rPr lang="en-US" sz="1600" dirty="0">
                <a:solidFill>
                  <a:srgbClr val="080808"/>
                </a:solidFill>
                <a:effectLst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EtherType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               </a:t>
            </a:r>
            <a:r>
              <a:rPr lang="en-US" sz="1600" dirty="0">
                <a:solidFill>
                  <a:srgbClr val="000000"/>
                </a:solidFill>
                <a:effectLst/>
              </a:rPr>
              <a:t>bytes</a:t>
            </a:r>
            <a:r>
              <a:rPr lang="en-US" sz="1600" dirty="0">
                <a:solidFill>
                  <a:srgbClr val="080808"/>
                </a:solidFill>
                <a:effectLst/>
              </a:rPr>
              <a:t>: </a:t>
            </a:r>
            <a:r>
              <a:rPr lang="en-US" sz="1600" dirty="0" err="1">
                <a:solidFill>
                  <a:srgbClr val="007E8A"/>
                </a:solidFill>
                <a:effectLst/>
              </a:rPr>
              <a:t>ByteField</a:t>
            </a:r>
            <a:r>
              <a:rPr lang="en-US" sz="1600" dirty="0">
                <a:solidFill>
                  <a:srgbClr val="080808"/>
                </a:solidFill>
                <a:effectLst/>
              </a:rPr>
              <a:t>)</a:t>
            </a:r>
          </a:p>
          <a:p>
            <a:r>
              <a:rPr lang="en-US" sz="1200" dirty="0" err="1">
                <a:solidFill>
                  <a:srgbClr val="00627A"/>
                </a:solidFill>
                <a:effectLst/>
              </a:rPr>
              <a:t>EthernetRepr_REP</a:t>
            </a:r>
            <a:r>
              <a:rPr lang="en-US" sz="1200" dirty="0">
                <a:solidFill>
                  <a:srgbClr val="080808"/>
                </a:solidFill>
                <a:effectLst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ethernetRepr</a:t>
            </a:r>
            <a:r>
              <a:rPr lang="en-US" sz="1200" dirty="0">
                <a:solidFill>
                  <a:srgbClr val="080808"/>
                </a:solidFill>
                <a:effectLst/>
              </a:rPr>
              <a:t>: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EthernetRepr</a:t>
            </a:r>
            <a:r>
              <a:rPr lang="en-US" sz="1200" dirty="0">
                <a:solidFill>
                  <a:srgbClr val="000000"/>
                </a:solidFill>
                <a:effectLst/>
              </a:rPr>
              <a:t>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</a:rPr>
              <a:t>                           frame</a:t>
            </a:r>
            <a:r>
              <a:rPr lang="en-US" sz="1200" dirty="0">
                <a:solidFill>
                  <a:srgbClr val="080808"/>
                </a:solidFill>
                <a:effectLst/>
              </a:rPr>
              <a:t>: </a:t>
            </a:r>
            <a:r>
              <a:rPr lang="en-US" sz="1200" dirty="0" err="1">
                <a:solidFill>
                  <a:srgbClr val="007E8A"/>
                </a:solidFill>
                <a:effectLst/>
              </a:rPr>
              <a:t>ByteArray</a:t>
            </a:r>
            <a:r>
              <a:rPr lang="en-US" sz="1200" dirty="0">
                <a:solidFill>
                  <a:srgbClr val="080808"/>
                </a:solidFill>
                <a:effectLst/>
              </a:rPr>
              <a:t>)</a:t>
            </a:r>
            <a:endParaRPr lang="en-US" sz="1600" dirty="0">
              <a:solidFill>
                <a:srgbClr val="080808"/>
              </a:solidFill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C01B18-2837-4E61-2C6A-879E43489598}"/>
              </a:ext>
            </a:extLst>
          </p:cNvPr>
          <p:cNvSpPr txBox="1"/>
          <p:nvPr/>
        </p:nvSpPr>
        <p:spPr>
          <a:xfrm>
            <a:off x="6954206" y="4425172"/>
            <a:ext cx="2189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Define a series of spec functions that relate the structures to byte arrays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30D4A-FF3B-4BF0-577A-7BD8D72A6FBA}"/>
              </a:ext>
            </a:extLst>
          </p:cNvPr>
          <p:cNvSpPr txBox="1"/>
          <p:nvPr/>
        </p:nvSpPr>
        <p:spPr>
          <a:xfrm>
            <a:off x="1019681" y="4641068"/>
            <a:ext cx="29890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the firewall makes a PASS/DROP decision, the verification framework can automatically determine the implied properties on the byte array.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8E7A36-70A5-E52F-E9C7-9473F05BE998}"/>
              </a:ext>
            </a:extLst>
          </p:cNvPr>
          <p:cNvSpPr txBox="1"/>
          <p:nvPr/>
        </p:nvSpPr>
        <p:spPr>
          <a:xfrm>
            <a:off x="6954206" y="1865431"/>
            <a:ext cx="16314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627A"/>
                </a:solidFill>
                <a:effectLst/>
              </a:rPr>
              <a:t>is_Arp_frame</a:t>
            </a:r>
            <a:r>
              <a:rPr lang="en-US" sz="1600" dirty="0">
                <a:solidFill>
                  <a:srgbClr val="080808"/>
                </a:solidFill>
                <a:effectLst/>
              </a:rPr>
              <a:t>()</a:t>
            </a:r>
          </a:p>
          <a:p>
            <a:r>
              <a:rPr lang="en-US" sz="1600" dirty="0">
                <a:solidFill>
                  <a:srgbClr val="080808"/>
                </a:solidFill>
              </a:rPr>
              <a:t>is_Ipv6_frame()</a:t>
            </a:r>
            <a:endParaRPr lang="en-US" sz="1600" dirty="0">
              <a:solidFill>
                <a:srgbClr val="080808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8826E-8EA5-4957-6760-4B738C79D4AC}"/>
              </a:ext>
            </a:extLst>
          </p:cNvPr>
          <p:cNvSpPr txBox="1"/>
          <p:nvPr/>
        </p:nvSpPr>
        <p:spPr>
          <a:xfrm>
            <a:off x="3791923" y="276903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Firewall</a:t>
            </a:r>
          </a:p>
          <a:p>
            <a:r>
              <a:rPr lang="en-US" sz="1600" i="1" dirty="0"/>
              <a:t>AADL Component</a:t>
            </a:r>
          </a:p>
        </p:txBody>
      </p:sp>
    </p:spTree>
    <p:extLst>
      <p:ext uri="{BB962C8B-B14F-4D97-AF65-F5344CB8AC3E}">
        <p14:creationId xmlns:p14="http://schemas.microsoft.com/office/powerpoint/2010/main" val="86547951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990099"/>
      </a:dk2>
      <a:lt2>
        <a:srgbClr val="1C1C1C"/>
      </a:lt2>
      <a:accent1>
        <a:srgbClr val="6E1EC6"/>
      </a:accent1>
      <a:accent2>
        <a:srgbClr val="FFCF01"/>
      </a:accent2>
      <a:accent3>
        <a:srgbClr val="FFFFFF"/>
      </a:accent3>
      <a:accent4>
        <a:srgbClr val="000000"/>
      </a:accent4>
      <a:accent5>
        <a:srgbClr val="BAABDF"/>
      </a:accent5>
      <a:accent6>
        <a:srgbClr val="E7BB01"/>
      </a:accent6>
      <a:hlink>
        <a:srgbClr val="00CC00"/>
      </a:hlink>
      <a:folHlink>
        <a:srgbClr val="990099"/>
      </a:folHlink>
    </a:clrScheme>
    <a:fontScheme name="Blends">
      <a:majorFont>
        <a:latin typeface="Microsoft Sans Serif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216999</TotalTime>
  <Words>372</Words>
  <Application>Microsoft Macintosh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Microsoft Sans Serif</vt:lpstr>
      <vt:lpstr>Tahoma</vt:lpstr>
      <vt:lpstr>Times New Roman</vt:lpstr>
      <vt:lpstr>Wingdings</vt:lpstr>
      <vt:lpstr>Blends</vt:lpstr>
      <vt:lpstr>Principles and Policies</vt:lpstr>
      <vt:lpstr>Proof Structure</vt:lpstr>
      <vt:lpstr>Proof Structure</vt:lpstr>
      <vt:lpstr>Proof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John Hatcliff</cp:lastModifiedBy>
  <cp:revision>1437</cp:revision>
  <cp:lastPrinted>2023-09-28T13:37:11Z</cp:lastPrinted>
  <dcterms:created xsi:type="dcterms:W3CDTF">2016-11-14T12:47:14Z</dcterms:created>
  <dcterms:modified xsi:type="dcterms:W3CDTF">2025-03-12T02:53:33Z</dcterms:modified>
</cp:coreProperties>
</file>