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9" r:id="rId1"/>
  </p:sldMasterIdLst>
  <p:notesMasterIdLst>
    <p:notesMasterId r:id="rId42"/>
  </p:notesMasterIdLst>
  <p:handoutMasterIdLst>
    <p:handoutMasterId r:id="rId43"/>
  </p:handoutMasterIdLst>
  <p:sldIdLst>
    <p:sldId id="1929" r:id="rId2"/>
    <p:sldId id="1932" r:id="rId3"/>
    <p:sldId id="1933" r:id="rId4"/>
    <p:sldId id="1934" r:id="rId5"/>
    <p:sldId id="1936" r:id="rId6"/>
    <p:sldId id="1937" r:id="rId7"/>
    <p:sldId id="1935" r:id="rId8"/>
    <p:sldId id="1910" r:id="rId9"/>
    <p:sldId id="1938" r:id="rId10"/>
    <p:sldId id="1939" r:id="rId11"/>
    <p:sldId id="1940" r:id="rId12"/>
    <p:sldId id="1941" r:id="rId13"/>
    <p:sldId id="1942" r:id="rId14"/>
    <p:sldId id="1943" r:id="rId15"/>
    <p:sldId id="1944" r:id="rId16"/>
    <p:sldId id="1946" r:id="rId17"/>
    <p:sldId id="1945" r:id="rId18"/>
    <p:sldId id="1947" r:id="rId19"/>
    <p:sldId id="1948" r:id="rId20"/>
    <p:sldId id="1949" r:id="rId21"/>
    <p:sldId id="1950" r:id="rId22"/>
    <p:sldId id="1951" r:id="rId23"/>
    <p:sldId id="1930" r:id="rId24"/>
    <p:sldId id="1956" r:id="rId25"/>
    <p:sldId id="1958" r:id="rId26"/>
    <p:sldId id="1959" r:id="rId27"/>
    <p:sldId id="1957" r:id="rId28"/>
    <p:sldId id="1965" r:id="rId29"/>
    <p:sldId id="1966" r:id="rId30"/>
    <p:sldId id="1952" r:id="rId31"/>
    <p:sldId id="1954" r:id="rId32"/>
    <p:sldId id="1955" r:id="rId33"/>
    <p:sldId id="1960" r:id="rId34"/>
    <p:sldId id="1961" r:id="rId35"/>
    <p:sldId id="1962" r:id="rId36"/>
    <p:sldId id="1963" r:id="rId37"/>
    <p:sldId id="1964" r:id="rId38"/>
    <p:sldId id="1953" r:id="rId39"/>
    <p:sldId id="1967" r:id="rId40"/>
    <p:sldId id="1968" r:id="rId41"/>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106" charset="0"/>
        <a:ea typeface="+mn-ea"/>
        <a:cs typeface="+mn-cs"/>
      </a:defRPr>
    </a:lvl1pPr>
    <a:lvl2pPr marL="457200" algn="l" rtl="0" fontAlgn="base">
      <a:spcBef>
        <a:spcPct val="0"/>
      </a:spcBef>
      <a:spcAft>
        <a:spcPct val="0"/>
      </a:spcAft>
      <a:defRPr sz="2400" kern="1200">
        <a:solidFill>
          <a:schemeClr val="tx1"/>
        </a:solidFill>
        <a:latin typeface="Tahoma" pitchFamily="-106" charset="0"/>
        <a:ea typeface="+mn-ea"/>
        <a:cs typeface="+mn-cs"/>
      </a:defRPr>
    </a:lvl2pPr>
    <a:lvl3pPr marL="914400" algn="l" rtl="0" fontAlgn="base">
      <a:spcBef>
        <a:spcPct val="0"/>
      </a:spcBef>
      <a:spcAft>
        <a:spcPct val="0"/>
      </a:spcAft>
      <a:defRPr sz="2400" kern="1200">
        <a:solidFill>
          <a:schemeClr val="tx1"/>
        </a:solidFill>
        <a:latin typeface="Tahoma" pitchFamily="-106" charset="0"/>
        <a:ea typeface="+mn-ea"/>
        <a:cs typeface="+mn-cs"/>
      </a:defRPr>
    </a:lvl3pPr>
    <a:lvl4pPr marL="1371600" algn="l" rtl="0" fontAlgn="base">
      <a:spcBef>
        <a:spcPct val="0"/>
      </a:spcBef>
      <a:spcAft>
        <a:spcPct val="0"/>
      </a:spcAft>
      <a:defRPr sz="2400" kern="1200">
        <a:solidFill>
          <a:schemeClr val="tx1"/>
        </a:solidFill>
        <a:latin typeface="Tahoma" pitchFamily="-106" charset="0"/>
        <a:ea typeface="+mn-ea"/>
        <a:cs typeface="+mn-cs"/>
      </a:defRPr>
    </a:lvl4pPr>
    <a:lvl5pPr marL="1828800" algn="l" rtl="0" fontAlgn="base">
      <a:spcBef>
        <a:spcPct val="0"/>
      </a:spcBef>
      <a:spcAft>
        <a:spcPct val="0"/>
      </a:spcAft>
      <a:defRPr sz="2400" kern="1200">
        <a:solidFill>
          <a:schemeClr val="tx1"/>
        </a:solidFill>
        <a:latin typeface="Tahoma" pitchFamily="-106" charset="0"/>
        <a:ea typeface="+mn-ea"/>
        <a:cs typeface="+mn-cs"/>
      </a:defRPr>
    </a:lvl5pPr>
    <a:lvl6pPr marL="2286000" algn="l" defTabSz="457200" rtl="0" eaLnBrk="1" latinLnBrk="0" hangingPunct="1">
      <a:defRPr sz="2400" kern="1200">
        <a:solidFill>
          <a:schemeClr val="tx1"/>
        </a:solidFill>
        <a:latin typeface="Tahoma" pitchFamily="-106" charset="0"/>
        <a:ea typeface="+mn-ea"/>
        <a:cs typeface="+mn-cs"/>
      </a:defRPr>
    </a:lvl6pPr>
    <a:lvl7pPr marL="2743200" algn="l" defTabSz="457200" rtl="0" eaLnBrk="1" latinLnBrk="0" hangingPunct="1">
      <a:defRPr sz="2400" kern="1200">
        <a:solidFill>
          <a:schemeClr val="tx1"/>
        </a:solidFill>
        <a:latin typeface="Tahoma" pitchFamily="-106" charset="0"/>
        <a:ea typeface="+mn-ea"/>
        <a:cs typeface="+mn-cs"/>
      </a:defRPr>
    </a:lvl7pPr>
    <a:lvl8pPr marL="3200400" algn="l" defTabSz="457200" rtl="0" eaLnBrk="1" latinLnBrk="0" hangingPunct="1">
      <a:defRPr sz="2400" kern="1200">
        <a:solidFill>
          <a:schemeClr val="tx1"/>
        </a:solidFill>
        <a:latin typeface="Tahoma" pitchFamily="-106" charset="0"/>
        <a:ea typeface="+mn-ea"/>
        <a:cs typeface="+mn-cs"/>
      </a:defRPr>
    </a:lvl8pPr>
    <a:lvl9pPr marL="3657600" algn="l" defTabSz="457200" rtl="0" eaLnBrk="1" latinLnBrk="0" hangingPunct="1">
      <a:defRPr sz="2400" kern="1200">
        <a:solidFill>
          <a:schemeClr val="tx1"/>
        </a:solidFill>
        <a:latin typeface="Tahoma" pitchFamily="-10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78B044"/>
    <a:srgbClr val="78BD70"/>
    <a:srgbClr val="FF0000"/>
    <a:srgbClr val="8922FD"/>
    <a:srgbClr val="92D050"/>
    <a:srgbClr val="8424F8"/>
    <a:srgbClr val="D6CDEC"/>
    <a:srgbClr val="A4F15D"/>
    <a:srgbClr val="FFE3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p:restoredTop sz="96327" autoAdjust="0"/>
  </p:normalViewPr>
  <p:slideViewPr>
    <p:cSldViewPr>
      <p:cViewPr varScale="1">
        <p:scale>
          <a:sx n="128" d="100"/>
          <a:sy n="128" d="100"/>
        </p:scale>
        <p:origin x="896" y="160"/>
      </p:cViewPr>
      <p:guideLst>
        <p:guide orient="horz" pos="2160"/>
        <p:guide pos="2880"/>
      </p:guideLst>
    </p:cSldViewPr>
  </p:slideViewPr>
  <p:outlineViewPr>
    <p:cViewPr>
      <p:scale>
        <a:sx n="33" d="100"/>
        <a:sy n="33" d="100"/>
      </p:scale>
      <p:origin x="0" y="-7048"/>
    </p:cViewPr>
  </p:outlineViewPr>
  <p:notesTextViewPr>
    <p:cViewPr>
      <p:scale>
        <a:sx n="100" d="100"/>
        <a:sy n="100" d="100"/>
      </p:scale>
      <p:origin x="0" y="0"/>
    </p:cViewPr>
  </p:notesTextViewPr>
  <p:sorterViewPr>
    <p:cViewPr>
      <p:scale>
        <a:sx n="1" d="1"/>
        <a:sy n="1" d="1"/>
      </p:scale>
      <p:origin x="0" y="24480"/>
    </p:cViewPr>
  </p:sorterViewPr>
  <p:notesViewPr>
    <p:cSldViewPr>
      <p:cViewPr varScale="1">
        <p:scale>
          <a:sx n="55" d="100"/>
          <a:sy n="55" d="100"/>
        </p:scale>
        <p:origin x="-187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E3C2E8F3-95F7-4145-A301-3FA10ED4E2FD}"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2BFE2475-28EF-9A44-97D3-D2287C00B1B1}"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84" charset="-128"/>
        <a:cs typeface="ＭＳ Ｐゴシック" pitchFamily="-84"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7"/>
          <p:cNvSpPr>
            <a:spLocks noChangeArrowheads="1"/>
          </p:cNvSpPr>
          <p:nvPr userDrawn="1"/>
        </p:nvSpPr>
        <p:spPr bwMode="auto">
          <a:xfrm>
            <a:off x="0" y="0"/>
            <a:ext cx="9144000" cy="12954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 name="Rectangle 18"/>
          <p:cNvSpPr>
            <a:spLocks noChangeArrowheads="1"/>
          </p:cNvSpPr>
          <p:nvPr userDrawn="1"/>
        </p:nvSpPr>
        <p:spPr bwMode="auto">
          <a:xfrm rot="16200000">
            <a:off x="-2514600" y="3810000"/>
            <a:ext cx="5562600" cy="533400"/>
          </a:xfrm>
          <a:prstGeom prst="rect">
            <a:avLst/>
          </a:prstGeom>
          <a:gradFill rotWithShape="0">
            <a:gsLst>
              <a:gs pos="0">
                <a:srgbClr val="9900CC"/>
              </a:gs>
              <a:gs pos="100000">
                <a:srgbClr val="FFFFFF"/>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6156"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a:solidFill>
                  <a:schemeClr val="bg2"/>
                </a:solidFill>
                <a:latin typeface="Tahoma" pitchFamily="-84" charset="0"/>
              </a:defRPr>
            </a:lvl1pPr>
          </a:lstStyle>
          <a:p>
            <a:pPr>
              <a:defRPr/>
            </a:pPr>
            <a:endParaRPr lang="en-US"/>
          </a:p>
        </p:txBody>
      </p:sp>
      <p:sp>
        <p:nvSpPr>
          <p:cNvPr id="7"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HAMR - Hatcliff -- Kansas State</a:t>
            </a:r>
          </a:p>
        </p:txBody>
      </p:sp>
      <p:sp>
        <p:nvSpPr>
          <p:cNvPr id="8"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5E685A3-5A44-F34A-9DD6-E549D5259BB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0CB14967-302F-6E48-8678-32FDE0F3292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0"/>
            <a:ext cx="203835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0"/>
            <a:ext cx="596265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EBA15ABF-0168-ED43-8055-FDAC86F85D9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C22399C2-1ADD-1549-9753-CEA7C1EED1B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50848EDB-E059-EE4C-BEE4-92ACBFC1ACE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87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1EE9051A-5116-C044-BC66-ED283B4D5A7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8" name="Rectangle 13"/>
          <p:cNvSpPr>
            <a:spLocks noGrp="1" noChangeArrowheads="1"/>
          </p:cNvSpPr>
          <p:nvPr>
            <p:ph type="sldNum" sz="quarter" idx="11"/>
          </p:nvPr>
        </p:nvSpPr>
        <p:spPr>
          <a:ln/>
        </p:spPr>
        <p:txBody>
          <a:bodyPr/>
          <a:lstStyle>
            <a:lvl1pPr>
              <a:defRPr/>
            </a:lvl1pPr>
          </a:lstStyle>
          <a:p>
            <a:pPr>
              <a:defRPr/>
            </a:pPr>
            <a:fld id="{2E73A91B-A097-8F43-A5C5-A8482E10CE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4" name="Rectangle 13"/>
          <p:cNvSpPr>
            <a:spLocks noGrp="1" noChangeArrowheads="1"/>
          </p:cNvSpPr>
          <p:nvPr>
            <p:ph type="sldNum" sz="quarter" idx="11"/>
          </p:nvPr>
        </p:nvSpPr>
        <p:spPr>
          <a:ln/>
        </p:spPr>
        <p:txBody>
          <a:bodyPr/>
          <a:lstStyle>
            <a:lvl1pPr>
              <a:defRPr/>
            </a:lvl1pPr>
          </a:lstStyle>
          <a:p>
            <a:pPr>
              <a:defRPr/>
            </a:pPr>
            <a:fld id="{6E0AA622-F4CE-604D-A669-CD3D12FC535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3" name="Rectangle 13"/>
          <p:cNvSpPr>
            <a:spLocks noGrp="1" noChangeArrowheads="1"/>
          </p:cNvSpPr>
          <p:nvPr>
            <p:ph type="sldNum" sz="quarter" idx="11"/>
          </p:nvPr>
        </p:nvSpPr>
        <p:spPr>
          <a:ln/>
        </p:spPr>
        <p:txBody>
          <a:bodyPr/>
          <a:lstStyle>
            <a:lvl1pPr>
              <a:defRPr/>
            </a:lvl1pPr>
          </a:lstStyle>
          <a:p>
            <a:pPr>
              <a:defRPr/>
            </a:pPr>
            <a:fld id="{BA615124-8EB2-6E40-9E50-F98D2465DC7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A44EE25D-892F-FA42-8251-4062CB60CA5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2C56E9B7-6EE0-8D46-8C36-993F30F20EC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5" name="Rectangle 15"/>
          <p:cNvSpPr>
            <a:spLocks noChangeArrowheads="1"/>
          </p:cNvSpPr>
          <p:nvPr userDrawn="1"/>
        </p:nvSpPr>
        <p:spPr bwMode="auto">
          <a:xfrm rot="-5400000">
            <a:off x="-2590800" y="3733800"/>
            <a:ext cx="5715000" cy="533400"/>
          </a:xfrm>
          <a:prstGeom prst="rect">
            <a:avLst/>
          </a:prstGeom>
          <a:gradFill rotWithShape="0">
            <a:gsLst>
              <a:gs pos="0">
                <a:srgbClr val="DDCBE7"/>
              </a:gs>
              <a:gs pos="100000">
                <a:srgbClr val="DDCBE7">
                  <a:gamma/>
                  <a:tint val="0"/>
                  <a:invGamma/>
                </a:srgbClr>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134" name="Rectangle 14"/>
          <p:cNvSpPr>
            <a:spLocks noChangeArrowheads="1"/>
          </p:cNvSpPr>
          <p:nvPr userDrawn="1"/>
        </p:nvSpPr>
        <p:spPr bwMode="auto">
          <a:xfrm>
            <a:off x="0" y="0"/>
            <a:ext cx="9144000" cy="11430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1028" name="Rectangle 9"/>
          <p:cNvSpPr>
            <a:spLocks noGrp="1" noChangeArrowheads="1"/>
          </p:cNvSpPr>
          <p:nvPr>
            <p:ph type="title"/>
          </p:nvPr>
        </p:nvSpPr>
        <p:spPr bwMode="auto">
          <a:xfrm>
            <a:off x="685800" y="0"/>
            <a:ext cx="8153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9" name="Rectangle 10"/>
          <p:cNvSpPr>
            <a:spLocks noGrp="1" noChangeArrowheads="1"/>
          </p:cNvSpPr>
          <p:nvPr>
            <p:ph type="body" idx="1"/>
          </p:nvPr>
        </p:nvSpPr>
        <p:spPr bwMode="auto">
          <a:xfrm>
            <a:off x="685800" y="1524000"/>
            <a:ext cx="8153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32" name="Rectangle 12"/>
          <p:cNvSpPr>
            <a:spLocks noGrp="1" noChangeArrowheads="1"/>
          </p:cNvSpPr>
          <p:nvPr>
            <p:ph type="ftr" sz="quarter" idx="3"/>
          </p:nvPr>
        </p:nvSpPr>
        <p:spPr bwMode="auto">
          <a:xfrm>
            <a:off x="0" y="6553200"/>
            <a:ext cx="35814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rgbClr val="D0B6DE"/>
                </a:solidFill>
                <a:latin typeface="Tahoma" pitchFamily="-84" charset="0"/>
              </a:defRPr>
            </a:lvl1pPr>
          </a:lstStyle>
          <a:p>
            <a:pPr>
              <a:defRPr/>
            </a:pPr>
            <a:r>
              <a:rPr lang="en-US"/>
              <a:t>HAMR - Hatcliff -- Kansas State</a:t>
            </a:r>
          </a:p>
        </p:txBody>
      </p:sp>
      <p:sp>
        <p:nvSpPr>
          <p:cNvPr id="5133" name="Rectangle 13"/>
          <p:cNvSpPr>
            <a:spLocks noGrp="1" noChangeArrowheads="1"/>
          </p:cNvSpPr>
          <p:nvPr>
            <p:ph type="sldNum" sz="quarter" idx="4"/>
          </p:nvPr>
        </p:nvSpPr>
        <p:spPr bwMode="auto">
          <a:xfrm>
            <a:off x="8686800" y="6400800"/>
            <a:ext cx="457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rgbClr val="D0B6DE"/>
                </a:solidFill>
                <a:latin typeface="Tahoma" pitchFamily="-84" charset="0"/>
              </a:defRPr>
            </a:lvl1pPr>
          </a:lstStyle>
          <a:p>
            <a:pPr>
              <a:defRPr/>
            </a:pPr>
            <a:fld id="{623F72AE-F2FC-1C4B-AEBE-5105C7AC914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0"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rtl="0" eaLnBrk="0" fontAlgn="base" hangingPunct="0">
        <a:spcBef>
          <a:spcPct val="0"/>
        </a:spcBef>
        <a:spcAft>
          <a:spcPct val="0"/>
        </a:spcAft>
        <a:defRPr sz="4400" b="1">
          <a:solidFill>
            <a:schemeClr val="tx1"/>
          </a:solidFill>
          <a:latin typeface="+mj-lt"/>
          <a:ea typeface="ＭＳ Ｐゴシック" pitchFamily="-84" charset="-128"/>
          <a:cs typeface="ＭＳ Ｐゴシック" pitchFamily="-84" charset="-128"/>
        </a:defRPr>
      </a:lvl1pPr>
      <a:lvl2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2pPr>
      <a:lvl3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3pPr>
      <a:lvl4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4pPr>
      <a:lvl5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5pPr>
      <a:lvl6pPr marL="457200" algn="l" rtl="0" fontAlgn="base">
        <a:spcBef>
          <a:spcPct val="0"/>
        </a:spcBef>
        <a:spcAft>
          <a:spcPct val="0"/>
        </a:spcAft>
        <a:defRPr sz="4400" b="1">
          <a:solidFill>
            <a:schemeClr val="tx1"/>
          </a:solidFill>
          <a:latin typeface="Microsoft Sans Serif" charset="0"/>
        </a:defRPr>
      </a:lvl6pPr>
      <a:lvl7pPr marL="914400" algn="l" rtl="0" fontAlgn="base">
        <a:spcBef>
          <a:spcPct val="0"/>
        </a:spcBef>
        <a:spcAft>
          <a:spcPct val="0"/>
        </a:spcAft>
        <a:defRPr sz="4400" b="1">
          <a:solidFill>
            <a:schemeClr val="tx1"/>
          </a:solidFill>
          <a:latin typeface="Microsoft Sans Serif" charset="0"/>
        </a:defRPr>
      </a:lvl7pPr>
      <a:lvl8pPr marL="1371600" algn="l" rtl="0" fontAlgn="base">
        <a:spcBef>
          <a:spcPct val="0"/>
        </a:spcBef>
        <a:spcAft>
          <a:spcPct val="0"/>
        </a:spcAft>
        <a:defRPr sz="4400" b="1">
          <a:solidFill>
            <a:schemeClr val="tx1"/>
          </a:solidFill>
          <a:latin typeface="Microsoft Sans Serif" charset="0"/>
        </a:defRPr>
      </a:lvl8pPr>
      <a:lvl9pPr marL="1828800" algn="l" rtl="0" fontAlgn="base">
        <a:spcBef>
          <a:spcPct val="0"/>
        </a:spcBef>
        <a:spcAft>
          <a:spcPct val="0"/>
        </a:spcAft>
        <a:defRPr sz="4400" b="1">
          <a:solidFill>
            <a:schemeClr val="tx1"/>
          </a:solidFill>
          <a:latin typeface="Microsoft Sans Serif"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106" charset="2"/>
        <a:buChar char="n"/>
        <a:defRPr sz="3200">
          <a:solidFill>
            <a:schemeClr val="tx1"/>
          </a:solidFill>
          <a:latin typeface="+mn-lt"/>
          <a:ea typeface="ＭＳ Ｐゴシック" pitchFamily="-84" charset="-128"/>
          <a:cs typeface="ＭＳ Ｐゴシック" pitchFamily="-84" charset="-128"/>
        </a:defRPr>
      </a:lvl1pPr>
      <a:lvl2pPr marL="742950" indent="-285750" algn="l" rtl="0" eaLnBrk="0" fontAlgn="base" hangingPunct="0">
        <a:spcBef>
          <a:spcPct val="20000"/>
        </a:spcBef>
        <a:spcAft>
          <a:spcPct val="0"/>
        </a:spcAft>
        <a:buClr>
          <a:schemeClr val="hlink"/>
        </a:buClr>
        <a:buSzPct val="55000"/>
        <a:buFont typeface="Wingdings" pitchFamily="-106" charset="2"/>
        <a:buChar char="n"/>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folHlink"/>
        </a:buClr>
        <a:buSzPct val="50000"/>
        <a:buFont typeface="Wingdings" pitchFamily="-106"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55000"/>
        <a:buFont typeface="Wingdings" pitchFamily="-106" charset="2"/>
        <a:buChar char="n"/>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SzPct val="50000"/>
        <a:buFont typeface="Wingdings" pitchFamily="-106" charset="2"/>
        <a:buChar char="n"/>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93A3-BE18-8369-B382-D68C22BA7F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275E41-2865-2AEB-1A7E-C7D2666671E6}"/>
              </a:ext>
            </a:extLst>
          </p:cNvPr>
          <p:cNvSpPr>
            <a:spLocks noGrp="1"/>
          </p:cNvSpPr>
          <p:nvPr>
            <p:ph type="title"/>
          </p:nvPr>
        </p:nvSpPr>
        <p:spPr/>
        <p:txBody>
          <a:bodyPr/>
          <a:lstStyle/>
          <a:p>
            <a:r>
              <a:rPr lang="en-US" sz="4000" dirty="0"/>
              <a:t>Architecture Characteristics – Component Structure</a:t>
            </a:r>
          </a:p>
        </p:txBody>
      </p:sp>
      <p:sp>
        <p:nvSpPr>
          <p:cNvPr id="18" name="Content Placeholder 17">
            <a:extLst>
              <a:ext uri="{FF2B5EF4-FFF2-40B4-BE49-F238E27FC236}">
                <a16:creationId xmlns:a16="http://schemas.microsoft.com/office/drawing/2014/main" id="{3BACAD35-CC14-A5A6-AF19-36FBEFEF809D}"/>
              </a:ext>
            </a:extLst>
          </p:cNvPr>
          <p:cNvSpPr>
            <a:spLocks noGrp="1"/>
          </p:cNvSpPr>
          <p:nvPr>
            <p:ph idx="1"/>
          </p:nvPr>
        </p:nvSpPr>
        <p:spPr>
          <a:xfrm>
            <a:off x="685800" y="3733798"/>
            <a:ext cx="8153400" cy="2667001"/>
          </a:xfrm>
        </p:spPr>
        <p:txBody>
          <a:bodyPr/>
          <a:lstStyle/>
          <a:p>
            <a:r>
              <a:rPr lang="en-US" sz="2000" dirty="0"/>
              <a:t>Collection of components</a:t>
            </a:r>
          </a:p>
          <a:p>
            <a:r>
              <a:rPr lang="en-US" sz="2000" dirty="0"/>
              <a:t>Each component has inputs/outputs (and possibly local state)</a:t>
            </a:r>
          </a:p>
          <a:p>
            <a:r>
              <a:rPr lang="en-US" sz="2000" dirty="0"/>
              <a:t>Data dependences between components are explicitly stated as </a:t>
            </a:r>
            <a:r>
              <a:rPr lang="en-US" sz="2000" i="1" dirty="0"/>
              <a:t>connections</a:t>
            </a:r>
          </a:p>
          <a:p>
            <a:r>
              <a:rPr lang="en-US" sz="2000" dirty="0"/>
              <a:t>Notions of control (ordering of execution) are </a:t>
            </a:r>
            <a:r>
              <a:rPr lang="en-US" sz="2000" i="1" dirty="0"/>
              <a:t>implicit</a:t>
            </a:r>
            <a:r>
              <a:rPr lang="en-US" sz="2000" dirty="0"/>
              <a:t> (and we start by assuming that control is specified (made explicit) by a static schedule for each phase)</a:t>
            </a:r>
          </a:p>
        </p:txBody>
      </p:sp>
      <p:sp>
        <p:nvSpPr>
          <p:cNvPr id="3" name="Slide Number Placeholder 2">
            <a:extLst>
              <a:ext uri="{FF2B5EF4-FFF2-40B4-BE49-F238E27FC236}">
                <a16:creationId xmlns:a16="http://schemas.microsoft.com/office/drawing/2014/main" id="{D8304839-4628-0451-E032-A787F9E9268A}"/>
              </a:ext>
            </a:extLst>
          </p:cNvPr>
          <p:cNvSpPr>
            <a:spLocks noGrp="1"/>
          </p:cNvSpPr>
          <p:nvPr>
            <p:ph type="sldNum" sz="quarter" idx="11"/>
          </p:nvPr>
        </p:nvSpPr>
        <p:spPr/>
        <p:txBody>
          <a:bodyPr/>
          <a:lstStyle/>
          <a:p>
            <a:pPr>
              <a:defRPr/>
            </a:pPr>
            <a:fld id="{6E0AA622-F4CE-604D-A669-CD3D12FC535C}" type="slidenum">
              <a:rPr lang="en-US" smtClean="0"/>
              <a:pPr>
                <a:defRPr/>
              </a:pPr>
              <a:t>1</a:t>
            </a:fld>
            <a:endParaRPr lang="en-US"/>
          </a:p>
        </p:txBody>
      </p:sp>
      <p:pic>
        <p:nvPicPr>
          <p:cNvPr id="4" name="Picture 3">
            <a:extLst>
              <a:ext uri="{FF2B5EF4-FFF2-40B4-BE49-F238E27FC236}">
                <a16:creationId xmlns:a16="http://schemas.microsoft.com/office/drawing/2014/main" id="{FC9B05B0-0100-8A76-D387-49F4F3C94311}"/>
              </a:ext>
            </a:extLst>
          </p:cNvPr>
          <p:cNvPicPr>
            <a:picLocks noChangeAspect="1"/>
          </p:cNvPicPr>
          <p:nvPr/>
        </p:nvPicPr>
        <p:blipFill>
          <a:blip r:embed="rId2"/>
          <a:stretch>
            <a:fillRect/>
          </a:stretch>
        </p:blipFill>
        <p:spPr>
          <a:xfrm>
            <a:off x="2375922" y="1295400"/>
            <a:ext cx="4392156" cy="2285999"/>
          </a:xfrm>
          <a:prstGeom prst="rect">
            <a:avLst/>
          </a:prstGeom>
        </p:spPr>
      </p:pic>
    </p:spTree>
    <p:extLst>
      <p:ext uri="{BB962C8B-B14F-4D97-AF65-F5344CB8AC3E}">
        <p14:creationId xmlns:p14="http://schemas.microsoft.com/office/powerpoint/2010/main" val="2652851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B6DFDE-05C4-6F04-9120-6B16A470AD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0EC76F-B2EB-3567-0E66-5B2FC3B31B38}"/>
              </a:ext>
            </a:extLst>
          </p:cNvPr>
          <p:cNvSpPr>
            <a:spLocks noGrp="1"/>
          </p:cNvSpPr>
          <p:nvPr>
            <p:ph type="title"/>
          </p:nvPr>
        </p:nvSpPr>
        <p:spPr/>
        <p:txBody>
          <a:bodyPr/>
          <a:lstStyle/>
          <a:p>
            <a:r>
              <a:rPr lang="en-US" dirty="0"/>
              <a:t>Example System Property</a:t>
            </a:r>
          </a:p>
        </p:txBody>
      </p:sp>
      <p:sp>
        <p:nvSpPr>
          <p:cNvPr id="4" name="Slide Number Placeholder 3">
            <a:extLst>
              <a:ext uri="{FF2B5EF4-FFF2-40B4-BE49-F238E27FC236}">
                <a16:creationId xmlns:a16="http://schemas.microsoft.com/office/drawing/2014/main" id="{0ED36E56-277C-3342-3422-C10BC2B4D12F}"/>
              </a:ext>
            </a:extLst>
          </p:cNvPr>
          <p:cNvSpPr>
            <a:spLocks noGrp="1"/>
          </p:cNvSpPr>
          <p:nvPr>
            <p:ph type="sldNum" sz="quarter" idx="11"/>
          </p:nvPr>
        </p:nvSpPr>
        <p:spPr/>
        <p:txBody>
          <a:bodyPr/>
          <a:lstStyle/>
          <a:p>
            <a:pPr>
              <a:defRPr/>
            </a:pPr>
            <a:fld id="{C22399C2-1ADD-1549-9753-CEA7C1EED1B8}" type="slidenum">
              <a:rPr lang="en-US" smtClean="0"/>
              <a:pPr>
                <a:defRPr/>
              </a:pPr>
              <a:t>10</a:t>
            </a:fld>
            <a:endParaRPr lang="en-US"/>
          </a:p>
        </p:txBody>
      </p:sp>
      <p:sp>
        <p:nvSpPr>
          <p:cNvPr id="5" name="Text Box 4">
            <a:extLst>
              <a:ext uri="{FF2B5EF4-FFF2-40B4-BE49-F238E27FC236}">
                <a16:creationId xmlns:a16="http://schemas.microsoft.com/office/drawing/2014/main" id="{E5164BB0-7FC6-073E-36DB-DC307A184ED8}"/>
              </a:ext>
            </a:extLst>
          </p:cNvPr>
          <p:cNvSpPr txBox="1">
            <a:spLocks noChangeArrowheads="1"/>
          </p:cNvSpPr>
          <p:nvPr/>
        </p:nvSpPr>
        <p:spPr bwMode="auto">
          <a:xfrm>
            <a:off x="609600" y="1181352"/>
            <a:ext cx="7836788" cy="707886"/>
          </a:xfrm>
          <a:prstGeom prst="rect">
            <a:avLst/>
          </a:prstGeom>
          <a:gradFill rotWithShape="0">
            <a:gsLst>
              <a:gs pos="0">
                <a:schemeClr val="accent2"/>
              </a:gs>
              <a:gs pos="100000">
                <a:schemeClr val="bg1"/>
              </a:gs>
            </a:gsLst>
            <a:lin ang="0" scaled="1"/>
          </a:gradFill>
          <a:ln w="9525">
            <a:noFill/>
            <a:miter lim="800000"/>
            <a:headEnd/>
            <a:tailEnd/>
          </a:ln>
          <a:effectLst/>
        </p:spPr>
        <p:txBody>
          <a:bodyPr wrap="square">
            <a:prstTxWarp prst="textNoShape">
              <a:avLst/>
            </a:prstTxWarp>
            <a:spAutoFit/>
          </a:bodyPr>
          <a:lstStyle/>
          <a:p>
            <a:pPr algn="l"/>
            <a:r>
              <a:rPr lang="en-US" sz="2000" dirty="0"/>
              <a:t>Typical embedded system properties require not only identifying state constraints but placing these in time</a:t>
            </a:r>
          </a:p>
        </p:txBody>
      </p:sp>
      <p:grpSp>
        <p:nvGrpSpPr>
          <p:cNvPr id="58" name="Group 57">
            <a:extLst>
              <a:ext uri="{FF2B5EF4-FFF2-40B4-BE49-F238E27FC236}">
                <a16:creationId xmlns:a16="http://schemas.microsoft.com/office/drawing/2014/main" id="{70748F73-F04D-3C96-75ED-F9AA2BFF49E3}"/>
              </a:ext>
            </a:extLst>
          </p:cNvPr>
          <p:cNvGrpSpPr/>
          <p:nvPr/>
        </p:nvGrpSpPr>
        <p:grpSpPr>
          <a:xfrm>
            <a:off x="1556400" y="2286000"/>
            <a:ext cx="6895322" cy="1824336"/>
            <a:chOff x="1556400" y="2286000"/>
            <a:chExt cx="6895322" cy="1824336"/>
          </a:xfrm>
        </p:grpSpPr>
        <p:sp>
          <p:nvSpPr>
            <p:cNvPr id="7" name="TextBox 6">
              <a:extLst>
                <a:ext uri="{FF2B5EF4-FFF2-40B4-BE49-F238E27FC236}">
                  <a16:creationId xmlns:a16="http://schemas.microsoft.com/office/drawing/2014/main" id="{66157974-3393-455E-5F28-02D3E2A8697E}"/>
                </a:ext>
              </a:extLst>
            </p:cNvPr>
            <p:cNvSpPr txBox="1"/>
            <p:nvPr/>
          </p:nvSpPr>
          <p:spPr>
            <a:xfrm>
              <a:off x="1556400" y="2286000"/>
              <a:ext cx="450764" cy="461665"/>
            </a:xfrm>
            <a:prstGeom prst="rect">
              <a:avLst/>
            </a:prstGeom>
            <a:noFill/>
          </p:spPr>
          <p:txBody>
            <a:bodyPr wrap="none" rtlCol="0">
              <a:spAutoFit/>
            </a:bodyPr>
            <a:lstStyle/>
            <a:p>
              <a:r>
                <a:rPr lang="en-US" b="1" dirty="0"/>
                <a:t>If</a:t>
              </a:r>
            </a:p>
          </p:txBody>
        </p:sp>
        <p:sp>
          <p:nvSpPr>
            <p:cNvPr id="8" name="TextBox 7">
              <a:extLst>
                <a:ext uri="{FF2B5EF4-FFF2-40B4-BE49-F238E27FC236}">
                  <a16:creationId xmlns:a16="http://schemas.microsoft.com/office/drawing/2014/main" id="{E9804C2D-A6CF-E326-ABDB-2ED36C453F64}"/>
                </a:ext>
              </a:extLst>
            </p:cNvPr>
            <p:cNvSpPr txBox="1"/>
            <p:nvPr/>
          </p:nvSpPr>
          <p:spPr>
            <a:xfrm>
              <a:off x="1861200" y="3125317"/>
              <a:ext cx="6321795" cy="461665"/>
            </a:xfrm>
            <a:prstGeom prst="rect">
              <a:avLst/>
            </a:prstGeom>
            <a:noFill/>
          </p:spPr>
          <p:txBody>
            <a:bodyPr wrap="none" rtlCol="0">
              <a:spAutoFit/>
            </a:bodyPr>
            <a:lstStyle/>
            <a:p>
              <a:r>
                <a:rPr lang="en-US" dirty="0"/>
                <a:t>The Regulate Subsystem is in NORMAL mode</a:t>
              </a:r>
            </a:p>
          </p:txBody>
        </p:sp>
        <p:sp>
          <p:nvSpPr>
            <p:cNvPr id="9" name="TextBox 8">
              <a:extLst>
                <a:ext uri="{FF2B5EF4-FFF2-40B4-BE49-F238E27FC236}">
                  <a16:creationId xmlns:a16="http://schemas.microsoft.com/office/drawing/2014/main" id="{21B767BF-8C67-6B00-8102-FA6F9EF001CB}"/>
                </a:ext>
              </a:extLst>
            </p:cNvPr>
            <p:cNvSpPr txBox="1"/>
            <p:nvPr/>
          </p:nvSpPr>
          <p:spPr>
            <a:xfrm>
              <a:off x="1845960" y="2620234"/>
              <a:ext cx="5690084" cy="461665"/>
            </a:xfrm>
            <a:prstGeom prst="rect">
              <a:avLst/>
            </a:prstGeom>
            <a:noFill/>
          </p:spPr>
          <p:txBody>
            <a:bodyPr wrap="none" rtlCol="0">
              <a:spAutoFit/>
            </a:bodyPr>
            <a:lstStyle/>
            <a:p>
              <a:r>
                <a:rPr lang="en-US" dirty="0"/>
                <a:t>There are no failure conditions on inputs</a:t>
              </a:r>
            </a:p>
          </p:txBody>
        </p:sp>
        <p:sp>
          <p:nvSpPr>
            <p:cNvPr id="10" name="TextBox 9">
              <a:extLst>
                <a:ext uri="{FF2B5EF4-FFF2-40B4-BE49-F238E27FC236}">
                  <a16:creationId xmlns:a16="http://schemas.microsoft.com/office/drawing/2014/main" id="{C8BD1E48-4001-9317-0218-8D921FBF4B61}"/>
                </a:ext>
              </a:extLst>
            </p:cNvPr>
            <p:cNvSpPr txBox="1"/>
            <p:nvPr/>
          </p:nvSpPr>
          <p:spPr>
            <a:xfrm>
              <a:off x="1861200" y="3648671"/>
              <a:ext cx="6590522" cy="461665"/>
            </a:xfrm>
            <a:prstGeom prst="rect">
              <a:avLst/>
            </a:prstGeom>
            <a:noFill/>
          </p:spPr>
          <p:txBody>
            <a:bodyPr wrap="none" rtlCol="0">
              <a:spAutoFit/>
            </a:bodyPr>
            <a:lstStyle/>
            <a:p>
              <a:r>
                <a:rPr lang="en-US" dirty="0"/>
                <a:t>The current temp is greater than high set point</a:t>
              </a:r>
            </a:p>
          </p:txBody>
        </p:sp>
      </p:grpSp>
      <p:grpSp>
        <p:nvGrpSpPr>
          <p:cNvPr id="59" name="Group 58">
            <a:extLst>
              <a:ext uri="{FF2B5EF4-FFF2-40B4-BE49-F238E27FC236}">
                <a16:creationId xmlns:a16="http://schemas.microsoft.com/office/drawing/2014/main" id="{37D439C5-D49B-176F-215D-8E32BE2F09E0}"/>
              </a:ext>
            </a:extLst>
          </p:cNvPr>
          <p:cNvGrpSpPr/>
          <p:nvPr/>
        </p:nvGrpSpPr>
        <p:grpSpPr>
          <a:xfrm>
            <a:off x="1561135" y="4887964"/>
            <a:ext cx="6783881" cy="897101"/>
            <a:chOff x="1561135" y="4887964"/>
            <a:chExt cx="6783881" cy="897101"/>
          </a:xfrm>
        </p:grpSpPr>
        <p:sp>
          <p:nvSpPr>
            <p:cNvPr id="11" name="TextBox 10">
              <a:extLst>
                <a:ext uri="{FF2B5EF4-FFF2-40B4-BE49-F238E27FC236}">
                  <a16:creationId xmlns:a16="http://schemas.microsoft.com/office/drawing/2014/main" id="{4030B7A2-B0EF-197D-85AA-0125623527B6}"/>
                </a:ext>
              </a:extLst>
            </p:cNvPr>
            <p:cNvSpPr txBox="1"/>
            <p:nvPr/>
          </p:nvSpPr>
          <p:spPr>
            <a:xfrm>
              <a:off x="1561135" y="4887964"/>
              <a:ext cx="950901" cy="461665"/>
            </a:xfrm>
            <a:prstGeom prst="rect">
              <a:avLst/>
            </a:prstGeom>
            <a:noFill/>
          </p:spPr>
          <p:txBody>
            <a:bodyPr wrap="none" rtlCol="0">
              <a:spAutoFit/>
            </a:bodyPr>
            <a:lstStyle/>
            <a:p>
              <a:r>
                <a:rPr lang="en-US" b="1" dirty="0"/>
                <a:t>Then</a:t>
              </a:r>
            </a:p>
          </p:txBody>
        </p:sp>
        <p:sp>
          <p:nvSpPr>
            <p:cNvPr id="12" name="TextBox 11">
              <a:extLst>
                <a:ext uri="{FF2B5EF4-FFF2-40B4-BE49-F238E27FC236}">
                  <a16:creationId xmlns:a16="http://schemas.microsoft.com/office/drawing/2014/main" id="{9E4B93EF-B345-284B-24D9-95D283D4896B}"/>
                </a:ext>
              </a:extLst>
            </p:cNvPr>
            <p:cNvSpPr txBox="1"/>
            <p:nvPr/>
          </p:nvSpPr>
          <p:spPr>
            <a:xfrm>
              <a:off x="1865935" y="5323400"/>
              <a:ext cx="6479081" cy="461665"/>
            </a:xfrm>
            <a:prstGeom prst="rect">
              <a:avLst/>
            </a:prstGeom>
            <a:noFill/>
          </p:spPr>
          <p:txBody>
            <a:bodyPr wrap="none" rtlCol="0">
              <a:spAutoFit/>
            </a:bodyPr>
            <a:lstStyle/>
            <a:p>
              <a:r>
                <a:rPr lang="en-US" dirty="0"/>
                <a:t>The heat control command shall be set to OFF</a:t>
              </a:r>
            </a:p>
          </p:txBody>
        </p:sp>
      </p:grpSp>
      <p:sp>
        <p:nvSpPr>
          <p:cNvPr id="17" name="Rectangle 16">
            <a:extLst>
              <a:ext uri="{FF2B5EF4-FFF2-40B4-BE49-F238E27FC236}">
                <a16:creationId xmlns:a16="http://schemas.microsoft.com/office/drawing/2014/main" id="{428631D4-C5FF-F026-8ECC-44B0E08429E8}"/>
              </a:ext>
            </a:extLst>
          </p:cNvPr>
          <p:cNvSpPr/>
          <p:nvPr/>
        </p:nvSpPr>
        <p:spPr bwMode="auto">
          <a:xfrm>
            <a:off x="2512036" y="5375862"/>
            <a:ext cx="5717564" cy="415338"/>
          </a:xfrm>
          <a:prstGeom prst="rect">
            <a:avLst/>
          </a:prstGeom>
          <a:noFill/>
          <a:ln w="28575" cap="flat" cmpd="sng" algn="ctr">
            <a:solidFill>
              <a:srgbClr val="00B05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nvGrpSpPr>
          <p:cNvPr id="61" name="Group 60">
            <a:extLst>
              <a:ext uri="{FF2B5EF4-FFF2-40B4-BE49-F238E27FC236}">
                <a16:creationId xmlns:a16="http://schemas.microsoft.com/office/drawing/2014/main" id="{A9108F4E-98F8-DE2E-01BA-81EC141BFED9}"/>
              </a:ext>
            </a:extLst>
          </p:cNvPr>
          <p:cNvGrpSpPr/>
          <p:nvPr/>
        </p:nvGrpSpPr>
        <p:grpSpPr>
          <a:xfrm>
            <a:off x="2507300" y="1600200"/>
            <a:ext cx="6408100" cy="2536931"/>
            <a:chOff x="2507300" y="1600200"/>
            <a:chExt cx="6408100" cy="2536931"/>
          </a:xfrm>
        </p:grpSpPr>
        <p:sp>
          <p:nvSpPr>
            <p:cNvPr id="13" name="Rectangle 12">
              <a:extLst>
                <a:ext uri="{FF2B5EF4-FFF2-40B4-BE49-F238E27FC236}">
                  <a16:creationId xmlns:a16="http://schemas.microsoft.com/office/drawing/2014/main" id="{084F5DE3-F6C2-1A52-C391-BB4871BC5D93}"/>
                </a:ext>
              </a:extLst>
            </p:cNvPr>
            <p:cNvSpPr/>
            <p:nvPr/>
          </p:nvSpPr>
          <p:spPr bwMode="auto">
            <a:xfrm>
              <a:off x="2507301" y="3152668"/>
              <a:ext cx="5675694" cy="415338"/>
            </a:xfrm>
            <a:prstGeom prst="rect">
              <a:avLst/>
            </a:prstGeom>
            <a:noFill/>
            <a:ln w="28575" cap="flat" cmpd="sng" algn="ctr">
              <a:solidFill>
                <a:srgbClr val="FF000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4" name="Rectangle 13">
              <a:extLst>
                <a:ext uri="{FF2B5EF4-FFF2-40B4-BE49-F238E27FC236}">
                  <a16:creationId xmlns:a16="http://schemas.microsoft.com/office/drawing/2014/main" id="{EAEEA2AF-4758-1019-C6A7-BCE31B76E610}"/>
                </a:ext>
              </a:extLst>
            </p:cNvPr>
            <p:cNvSpPr/>
            <p:nvPr/>
          </p:nvSpPr>
          <p:spPr bwMode="auto">
            <a:xfrm>
              <a:off x="3293760" y="2669355"/>
              <a:ext cx="4242284" cy="415338"/>
            </a:xfrm>
            <a:prstGeom prst="rect">
              <a:avLst/>
            </a:prstGeom>
            <a:noFill/>
            <a:ln w="28575" cap="flat" cmpd="sng" algn="ctr">
              <a:solidFill>
                <a:srgbClr val="FF000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6" name="Rectangle 15">
              <a:extLst>
                <a:ext uri="{FF2B5EF4-FFF2-40B4-BE49-F238E27FC236}">
                  <a16:creationId xmlns:a16="http://schemas.microsoft.com/office/drawing/2014/main" id="{08A4FEF5-F37A-F223-B8F2-1A39DABCB91D}"/>
                </a:ext>
              </a:extLst>
            </p:cNvPr>
            <p:cNvSpPr/>
            <p:nvPr/>
          </p:nvSpPr>
          <p:spPr bwMode="auto">
            <a:xfrm>
              <a:off x="2507300" y="3721793"/>
              <a:ext cx="6331899" cy="415338"/>
            </a:xfrm>
            <a:prstGeom prst="rect">
              <a:avLst/>
            </a:prstGeom>
            <a:noFill/>
            <a:ln w="28575" cap="flat" cmpd="sng" algn="ctr">
              <a:solidFill>
                <a:srgbClr val="FF000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0" name="Text Box 43">
              <a:extLst>
                <a:ext uri="{FF2B5EF4-FFF2-40B4-BE49-F238E27FC236}">
                  <a16:creationId xmlns:a16="http://schemas.microsoft.com/office/drawing/2014/main" id="{7225B2FA-79E9-98F6-4B2E-1485DD16EB50}"/>
                </a:ext>
              </a:extLst>
            </p:cNvPr>
            <p:cNvSpPr txBox="1">
              <a:spLocks noChangeArrowheads="1"/>
            </p:cNvSpPr>
            <p:nvPr/>
          </p:nvSpPr>
          <p:spPr bwMode="auto">
            <a:xfrm>
              <a:off x="6966331" y="1600200"/>
              <a:ext cx="1949069" cy="523220"/>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400" b="1" i="1" dirty="0">
                  <a:latin typeface="Tahoma" pitchFamily="-84" charset="0"/>
                </a:rPr>
                <a:t>Observe</a:t>
              </a:r>
              <a:r>
                <a:rPr lang="en-US" sz="1400" b="1" dirty="0">
                  <a:latin typeface="Tahoma" pitchFamily="-84" charset="0"/>
                </a:rPr>
                <a:t> </a:t>
              </a:r>
              <a:r>
                <a:rPr lang="en-US" sz="1400" dirty="0">
                  <a:latin typeface="Tahoma" pitchFamily="-84" charset="0"/>
                </a:rPr>
                <a:t>subsystem boundary input </a:t>
              </a:r>
              <a:r>
                <a:rPr lang="en-US" sz="1400" i="1" dirty="0">
                  <a:latin typeface="Tahoma" pitchFamily="-84" charset="0"/>
                </a:rPr>
                <a:t>ports</a:t>
              </a:r>
            </a:p>
          </p:txBody>
        </p:sp>
        <p:sp>
          <p:nvSpPr>
            <p:cNvPr id="22" name="Line 44">
              <a:extLst>
                <a:ext uri="{FF2B5EF4-FFF2-40B4-BE49-F238E27FC236}">
                  <a16:creationId xmlns:a16="http://schemas.microsoft.com/office/drawing/2014/main" id="{4E0847EC-9709-A9A5-F5F3-CDCFB1A9B8D5}"/>
                </a:ext>
              </a:extLst>
            </p:cNvPr>
            <p:cNvSpPr>
              <a:spLocks noChangeShapeType="1"/>
            </p:cNvSpPr>
            <p:nvPr/>
          </p:nvSpPr>
          <p:spPr bwMode="auto">
            <a:xfrm flipH="1">
              <a:off x="7082833" y="2121179"/>
              <a:ext cx="166190" cy="529200"/>
            </a:xfrm>
            <a:prstGeom prst="line">
              <a:avLst/>
            </a:prstGeom>
            <a:noFill/>
            <a:ln w="28575">
              <a:solidFill>
                <a:srgbClr val="FF0000"/>
              </a:solidFill>
              <a:prstDash val="sysDash"/>
              <a:round/>
              <a:headEnd/>
              <a:tailEnd/>
            </a:ln>
            <a:extLst>
              <a:ext uri="{909E8E84-426E-40DD-AFC4-6F175D3DCCD1}">
                <a14:hiddenFill xmlns:a14="http://schemas.microsoft.com/office/drawing/2010/main">
                  <a:noFill/>
                </a14:hiddenFill>
              </a:ext>
            </a:extLst>
          </p:spPr>
          <p:txBody>
            <a:bodyPr wrap="square" anchor="ctr">
              <a:spAutoFit/>
            </a:bodyPr>
            <a:lstStyle/>
            <a:p>
              <a:endParaRPr lang="en-US" dirty="0"/>
            </a:p>
          </p:txBody>
        </p:sp>
      </p:grpSp>
      <p:sp>
        <p:nvSpPr>
          <p:cNvPr id="27" name="TextBox 26">
            <a:extLst>
              <a:ext uri="{FF2B5EF4-FFF2-40B4-BE49-F238E27FC236}">
                <a16:creationId xmlns:a16="http://schemas.microsoft.com/office/drawing/2014/main" id="{7F1D0A77-24A4-CA07-B7AB-E80223A0292B}"/>
              </a:ext>
            </a:extLst>
          </p:cNvPr>
          <p:cNvSpPr txBox="1"/>
          <p:nvPr/>
        </p:nvSpPr>
        <p:spPr>
          <a:xfrm>
            <a:off x="751423" y="6380643"/>
            <a:ext cx="6753452" cy="307777"/>
          </a:xfrm>
          <a:prstGeom prst="rect">
            <a:avLst/>
          </a:prstGeom>
          <a:noFill/>
        </p:spPr>
        <p:txBody>
          <a:bodyPr wrap="none" rtlCol="0">
            <a:spAutoFit/>
          </a:bodyPr>
          <a:lstStyle/>
          <a:p>
            <a:r>
              <a:rPr lang="en-US" sz="1400" i="1" dirty="0">
                <a:solidFill>
                  <a:schemeClr val="accent1"/>
                </a:solidFill>
              </a:rPr>
              <a:t>…</a:t>
            </a:r>
            <a:r>
              <a:rPr lang="en-US" sz="1400" b="1" i="1" dirty="0">
                <a:solidFill>
                  <a:schemeClr val="accent1"/>
                </a:solidFill>
              </a:rPr>
              <a:t>observations occur at different points in time </a:t>
            </a:r>
            <a:r>
              <a:rPr lang="en-US" sz="1400" i="1" dirty="0">
                <a:solidFill>
                  <a:schemeClr val="accent1"/>
                </a:solidFill>
              </a:rPr>
              <a:t>(different points in schedule)</a:t>
            </a:r>
          </a:p>
        </p:txBody>
      </p:sp>
      <p:grpSp>
        <p:nvGrpSpPr>
          <p:cNvPr id="63" name="Group 62">
            <a:extLst>
              <a:ext uri="{FF2B5EF4-FFF2-40B4-BE49-F238E27FC236}">
                <a16:creationId xmlns:a16="http://schemas.microsoft.com/office/drawing/2014/main" id="{D8645C37-9D48-5ED4-CC75-5A586969E120}"/>
              </a:ext>
            </a:extLst>
          </p:cNvPr>
          <p:cNvGrpSpPr/>
          <p:nvPr/>
        </p:nvGrpSpPr>
        <p:grpSpPr>
          <a:xfrm>
            <a:off x="6269603" y="4236999"/>
            <a:ext cx="2686315" cy="923330"/>
            <a:chOff x="6269603" y="4236999"/>
            <a:chExt cx="2686315" cy="923330"/>
          </a:xfrm>
        </p:grpSpPr>
        <p:sp>
          <p:nvSpPr>
            <p:cNvPr id="28" name="Bent Arrow 27">
              <a:extLst>
                <a:ext uri="{FF2B5EF4-FFF2-40B4-BE49-F238E27FC236}">
                  <a16:creationId xmlns:a16="http://schemas.microsoft.com/office/drawing/2014/main" id="{89DDB764-451E-AB0D-2DBF-372F95ADE080}"/>
                </a:ext>
              </a:extLst>
            </p:cNvPr>
            <p:cNvSpPr/>
            <p:nvPr/>
          </p:nvSpPr>
          <p:spPr bwMode="auto">
            <a:xfrm rot="7955945">
              <a:off x="6381812" y="4352733"/>
              <a:ext cx="615119" cy="839538"/>
            </a:xfrm>
            <a:prstGeom prst="bentArrow">
              <a:avLst>
                <a:gd name="adj1" fmla="val 34299"/>
                <a:gd name="adj2" fmla="val 49459"/>
                <a:gd name="adj3" fmla="val 25000"/>
                <a:gd name="adj4" fmla="val 55878"/>
              </a:avLst>
            </a:prstGeom>
            <a:solidFill>
              <a:schemeClr val="accent5">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9" name="Text Box 43">
              <a:extLst>
                <a:ext uri="{FF2B5EF4-FFF2-40B4-BE49-F238E27FC236}">
                  <a16:creationId xmlns:a16="http://schemas.microsoft.com/office/drawing/2014/main" id="{F49E220B-F882-910C-EB0C-B2F8CE051768}"/>
                </a:ext>
              </a:extLst>
            </p:cNvPr>
            <p:cNvSpPr txBox="1">
              <a:spLocks noChangeArrowheads="1"/>
            </p:cNvSpPr>
            <p:nvPr/>
          </p:nvSpPr>
          <p:spPr bwMode="auto">
            <a:xfrm>
              <a:off x="6925742" y="4236999"/>
              <a:ext cx="2030176" cy="923330"/>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800" b="1" i="1" dirty="0">
                  <a:latin typeface="Tahoma" pitchFamily="-84" charset="0"/>
                </a:rPr>
                <a:t>Bound by latency constraints</a:t>
              </a:r>
              <a:endParaRPr lang="en-US" sz="1800" dirty="0">
                <a:latin typeface="Tahoma" pitchFamily="-84" charset="0"/>
              </a:endParaRPr>
            </a:p>
          </p:txBody>
        </p:sp>
      </p:grpSp>
      <p:grpSp>
        <p:nvGrpSpPr>
          <p:cNvPr id="62" name="Group 61">
            <a:extLst>
              <a:ext uri="{FF2B5EF4-FFF2-40B4-BE49-F238E27FC236}">
                <a16:creationId xmlns:a16="http://schemas.microsoft.com/office/drawing/2014/main" id="{E8101259-A9FE-6910-AC2C-980EB12C79C9}"/>
              </a:ext>
            </a:extLst>
          </p:cNvPr>
          <p:cNvGrpSpPr/>
          <p:nvPr/>
        </p:nvGrpSpPr>
        <p:grpSpPr>
          <a:xfrm>
            <a:off x="133818" y="2362200"/>
            <a:ext cx="1618782" cy="3208295"/>
            <a:chOff x="133818" y="2362200"/>
            <a:chExt cx="1618782" cy="3208295"/>
          </a:xfrm>
        </p:grpSpPr>
        <p:sp>
          <p:nvSpPr>
            <p:cNvPr id="24" name="Text Box 43">
              <a:extLst>
                <a:ext uri="{FF2B5EF4-FFF2-40B4-BE49-F238E27FC236}">
                  <a16:creationId xmlns:a16="http://schemas.microsoft.com/office/drawing/2014/main" id="{B4DFE7F9-DC25-5166-DB3F-F084538CA14A}"/>
                </a:ext>
              </a:extLst>
            </p:cNvPr>
            <p:cNvSpPr txBox="1">
              <a:spLocks noChangeArrowheads="1"/>
            </p:cNvSpPr>
            <p:nvPr/>
          </p:nvSpPr>
          <p:spPr bwMode="auto">
            <a:xfrm>
              <a:off x="133818" y="3054260"/>
              <a:ext cx="1618782" cy="1754326"/>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800" b="1" i="1" dirty="0">
                  <a:latin typeface="Tahoma" pitchFamily="-84" charset="0"/>
                </a:rPr>
                <a:t>Acquire</a:t>
              </a:r>
              <a:r>
                <a:rPr lang="en-US" sz="1800" dirty="0">
                  <a:latin typeface="Tahoma" pitchFamily="-84" charset="0"/>
                </a:rPr>
                <a:t> observations of system state at specific points in schedule</a:t>
              </a:r>
            </a:p>
          </p:txBody>
        </p:sp>
        <p:grpSp>
          <p:nvGrpSpPr>
            <p:cNvPr id="35" name="Group 34">
              <a:extLst>
                <a:ext uri="{FF2B5EF4-FFF2-40B4-BE49-F238E27FC236}">
                  <a16:creationId xmlns:a16="http://schemas.microsoft.com/office/drawing/2014/main" id="{578454B5-1C95-1421-0B67-023461936F20}"/>
                </a:ext>
              </a:extLst>
            </p:cNvPr>
            <p:cNvGrpSpPr/>
            <p:nvPr/>
          </p:nvGrpSpPr>
          <p:grpSpPr>
            <a:xfrm>
              <a:off x="969275" y="2362200"/>
              <a:ext cx="144208" cy="415452"/>
              <a:chOff x="893075" y="2020066"/>
              <a:chExt cx="144208" cy="415452"/>
            </a:xfrm>
          </p:grpSpPr>
          <p:sp>
            <p:nvSpPr>
              <p:cNvPr id="36" name="Rectangle 35">
                <a:extLst>
                  <a:ext uri="{FF2B5EF4-FFF2-40B4-BE49-F238E27FC236}">
                    <a16:creationId xmlns:a16="http://schemas.microsoft.com/office/drawing/2014/main" id="{3AED480B-1F7A-7623-7462-EBD810541777}"/>
                  </a:ext>
                </a:extLst>
              </p:cNvPr>
              <p:cNvSpPr/>
              <p:nvPr/>
            </p:nvSpPr>
            <p:spPr bwMode="auto">
              <a:xfrm rot="5400000" flipV="1">
                <a:off x="786247" y="2177029"/>
                <a:ext cx="359670" cy="45743"/>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7" name="Oval 36">
                <a:extLst>
                  <a:ext uri="{FF2B5EF4-FFF2-40B4-BE49-F238E27FC236}">
                    <a16:creationId xmlns:a16="http://schemas.microsoft.com/office/drawing/2014/main" id="{355C2DE8-2120-F91F-330C-94A0DFB470CD}"/>
                  </a:ext>
                </a:extLst>
              </p:cNvPr>
              <p:cNvSpPr/>
              <p:nvPr/>
            </p:nvSpPr>
            <p:spPr bwMode="auto">
              <a:xfrm>
                <a:off x="893075" y="2315646"/>
                <a:ext cx="144208" cy="119872"/>
              </a:xfrm>
              <a:prstGeom prst="ellipse">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sp>
          <p:nvSpPr>
            <p:cNvPr id="44" name="Rectangle 43">
              <a:extLst>
                <a:ext uri="{FF2B5EF4-FFF2-40B4-BE49-F238E27FC236}">
                  <a16:creationId xmlns:a16="http://schemas.microsoft.com/office/drawing/2014/main" id="{4277CA45-0C16-29C5-F7AA-3A1CBB96223B}"/>
                </a:ext>
              </a:extLst>
            </p:cNvPr>
            <p:cNvSpPr/>
            <p:nvPr/>
          </p:nvSpPr>
          <p:spPr bwMode="auto">
            <a:xfrm rot="5400000" flipV="1">
              <a:off x="897664" y="2895848"/>
              <a:ext cx="289233" cy="45743"/>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nvGrpSpPr>
            <p:cNvPr id="48" name="Group 47">
              <a:extLst>
                <a:ext uri="{FF2B5EF4-FFF2-40B4-BE49-F238E27FC236}">
                  <a16:creationId xmlns:a16="http://schemas.microsoft.com/office/drawing/2014/main" id="{D22D500D-3109-F280-5B74-10E59DBEB0CD}"/>
                </a:ext>
              </a:extLst>
            </p:cNvPr>
            <p:cNvGrpSpPr/>
            <p:nvPr/>
          </p:nvGrpSpPr>
          <p:grpSpPr>
            <a:xfrm>
              <a:off x="969274" y="4841639"/>
              <a:ext cx="144208" cy="728856"/>
              <a:chOff x="893075" y="1706662"/>
              <a:chExt cx="144208" cy="728856"/>
            </a:xfrm>
          </p:grpSpPr>
          <p:sp>
            <p:nvSpPr>
              <p:cNvPr id="49" name="Rectangle 48">
                <a:extLst>
                  <a:ext uri="{FF2B5EF4-FFF2-40B4-BE49-F238E27FC236}">
                    <a16:creationId xmlns:a16="http://schemas.microsoft.com/office/drawing/2014/main" id="{B65BC95B-D6CD-3DE1-CEEE-4C00592F61AF}"/>
                  </a:ext>
                </a:extLst>
              </p:cNvPr>
              <p:cNvSpPr/>
              <p:nvPr/>
            </p:nvSpPr>
            <p:spPr bwMode="auto">
              <a:xfrm rot="5400000" flipV="1">
                <a:off x="629545" y="2020329"/>
                <a:ext cx="673075" cy="45742"/>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50" name="Oval 49">
                <a:extLst>
                  <a:ext uri="{FF2B5EF4-FFF2-40B4-BE49-F238E27FC236}">
                    <a16:creationId xmlns:a16="http://schemas.microsoft.com/office/drawing/2014/main" id="{007AD12B-EEBE-AD41-0595-1C0B39ECD533}"/>
                  </a:ext>
                </a:extLst>
              </p:cNvPr>
              <p:cNvSpPr/>
              <p:nvPr/>
            </p:nvSpPr>
            <p:spPr bwMode="auto">
              <a:xfrm>
                <a:off x="893075" y="2315646"/>
                <a:ext cx="144208" cy="119872"/>
              </a:xfrm>
              <a:prstGeom prst="ellipse">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sp>
          <p:nvSpPr>
            <p:cNvPr id="53" name="Oval 52">
              <a:extLst>
                <a:ext uri="{FF2B5EF4-FFF2-40B4-BE49-F238E27FC236}">
                  <a16:creationId xmlns:a16="http://schemas.microsoft.com/office/drawing/2014/main" id="{C72C6E92-8328-BFDE-40E8-E27270E3CBD8}"/>
                </a:ext>
              </a:extLst>
            </p:cNvPr>
            <p:cNvSpPr/>
            <p:nvPr/>
          </p:nvSpPr>
          <p:spPr bwMode="auto">
            <a:xfrm>
              <a:off x="969485" y="5061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sp>
        <p:nvSpPr>
          <p:cNvPr id="55" name="TextBox 54">
            <a:extLst>
              <a:ext uri="{FF2B5EF4-FFF2-40B4-BE49-F238E27FC236}">
                <a16:creationId xmlns:a16="http://schemas.microsoft.com/office/drawing/2014/main" id="{E73914EB-BB40-E636-EF59-D458F5E8CDF5}"/>
              </a:ext>
            </a:extLst>
          </p:cNvPr>
          <p:cNvSpPr txBox="1"/>
          <p:nvPr/>
        </p:nvSpPr>
        <p:spPr>
          <a:xfrm>
            <a:off x="1971449" y="2208981"/>
            <a:ext cx="4651594" cy="369332"/>
          </a:xfrm>
          <a:prstGeom prst="rect">
            <a:avLst/>
          </a:prstGeom>
          <a:noFill/>
        </p:spPr>
        <p:txBody>
          <a:bodyPr wrap="none" rtlCol="0">
            <a:spAutoFit/>
          </a:bodyPr>
          <a:lstStyle/>
          <a:p>
            <a:r>
              <a:rPr lang="en-US" sz="1800" dirty="0"/>
              <a:t>[</a:t>
            </a:r>
            <a:r>
              <a:rPr lang="en-US" sz="1800" b="1" dirty="0"/>
              <a:t>When</a:t>
            </a:r>
            <a:r>
              <a:rPr lang="en-US" sz="1800" dirty="0"/>
              <a:t> </a:t>
            </a:r>
            <a:r>
              <a:rPr lang="en-US" sz="1800" i="1" dirty="0"/>
              <a:t>..subsystem has received all inputs</a:t>
            </a:r>
            <a:r>
              <a:rPr lang="en-US" sz="1800" dirty="0"/>
              <a:t>]</a:t>
            </a:r>
          </a:p>
        </p:txBody>
      </p:sp>
      <p:sp>
        <p:nvSpPr>
          <p:cNvPr id="56" name="TextBox 55">
            <a:extLst>
              <a:ext uri="{FF2B5EF4-FFF2-40B4-BE49-F238E27FC236}">
                <a16:creationId xmlns:a16="http://schemas.microsoft.com/office/drawing/2014/main" id="{7005D7BD-09F1-0624-D458-35585C7DF927}"/>
              </a:ext>
            </a:extLst>
          </p:cNvPr>
          <p:cNvSpPr txBox="1"/>
          <p:nvPr/>
        </p:nvSpPr>
        <p:spPr>
          <a:xfrm>
            <a:off x="2488035" y="4636186"/>
            <a:ext cx="3303165" cy="646331"/>
          </a:xfrm>
          <a:prstGeom prst="rect">
            <a:avLst/>
          </a:prstGeom>
          <a:noFill/>
        </p:spPr>
        <p:txBody>
          <a:bodyPr wrap="square" rtlCol="0">
            <a:spAutoFit/>
          </a:bodyPr>
          <a:lstStyle/>
          <a:p>
            <a:r>
              <a:rPr lang="en-US" sz="1800" dirty="0"/>
              <a:t>[</a:t>
            </a:r>
            <a:r>
              <a:rPr lang="en-US" sz="1800" b="1" dirty="0"/>
              <a:t>When</a:t>
            </a:r>
            <a:r>
              <a:rPr lang="en-US" sz="1800" dirty="0"/>
              <a:t> </a:t>
            </a:r>
            <a:r>
              <a:rPr lang="en-US" sz="1800" i="1" dirty="0"/>
              <a:t>..subsystem completes its scheduling</a:t>
            </a:r>
            <a:r>
              <a:rPr lang="en-US" sz="1800" dirty="0"/>
              <a:t>]</a:t>
            </a:r>
          </a:p>
        </p:txBody>
      </p:sp>
      <p:grpSp>
        <p:nvGrpSpPr>
          <p:cNvPr id="60" name="Group 59">
            <a:extLst>
              <a:ext uri="{FF2B5EF4-FFF2-40B4-BE49-F238E27FC236}">
                <a16:creationId xmlns:a16="http://schemas.microsoft.com/office/drawing/2014/main" id="{6F258C48-812B-FCCD-4D49-6D7A818ABD39}"/>
              </a:ext>
            </a:extLst>
          </p:cNvPr>
          <p:cNvGrpSpPr/>
          <p:nvPr/>
        </p:nvGrpSpPr>
        <p:grpSpPr>
          <a:xfrm>
            <a:off x="-107032" y="5807638"/>
            <a:ext cx="8920277" cy="517877"/>
            <a:chOff x="-107032" y="5807638"/>
            <a:chExt cx="8920277" cy="517877"/>
          </a:xfrm>
        </p:grpSpPr>
        <p:sp>
          <p:nvSpPr>
            <p:cNvPr id="54" name="TextBox 53">
              <a:extLst>
                <a:ext uri="{FF2B5EF4-FFF2-40B4-BE49-F238E27FC236}">
                  <a16:creationId xmlns:a16="http://schemas.microsoft.com/office/drawing/2014/main" id="{68A2EED4-33B4-0B8B-DA16-45D9B2F8B62D}"/>
                </a:ext>
              </a:extLst>
            </p:cNvPr>
            <p:cNvSpPr txBox="1"/>
            <p:nvPr/>
          </p:nvSpPr>
          <p:spPr>
            <a:xfrm>
              <a:off x="751423" y="6063905"/>
              <a:ext cx="8061822" cy="261610"/>
            </a:xfrm>
            <a:prstGeom prst="rect">
              <a:avLst/>
            </a:prstGeom>
            <a:noFill/>
          </p:spPr>
          <p:txBody>
            <a:bodyPr wrap="none" rtlCol="0">
              <a:spAutoFit/>
            </a:bodyPr>
            <a:lstStyle/>
            <a:p>
              <a:r>
                <a:rPr lang="en-US" sz="1100" i="1" dirty="0">
                  <a:solidFill>
                    <a:schemeClr val="accent1"/>
                  </a:solidFill>
                </a:rPr>
                <a:t>…</a:t>
              </a:r>
              <a:r>
                <a:rPr lang="en-US" sz="1100" b="1" i="1" dirty="0">
                  <a:solidFill>
                    <a:schemeClr val="accent1"/>
                  </a:solidFill>
                </a:rPr>
                <a:t>observations are for different parts of the system state </a:t>
              </a:r>
              <a:r>
                <a:rPr lang="en-US" sz="1100" i="1" dirty="0">
                  <a:solidFill>
                    <a:schemeClr val="accent1"/>
                  </a:solidFill>
                </a:rPr>
                <a:t>(different ports (boundary and internal); thread local state??)</a:t>
              </a:r>
            </a:p>
          </p:txBody>
        </p:sp>
        <p:sp>
          <p:nvSpPr>
            <p:cNvPr id="57" name="TextBox 56">
              <a:extLst>
                <a:ext uri="{FF2B5EF4-FFF2-40B4-BE49-F238E27FC236}">
                  <a16:creationId xmlns:a16="http://schemas.microsoft.com/office/drawing/2014/main" id="{70178037-7C70-AD87-B780-8934750F6287}"/>
                </a:ext>
              </a:extLst>
            </p:cNvPr>
            <p:cNvSpPr txBox="1"/>
            <p:nvPr/>
          </p:nvSpPr>
          <p:spPr>
            <a:xfrm rot="20229565">
              <a:off x="-107032" y="5807638"/>
              <a:ext cx="1872629" cy="461665"/>
            </a:xfrm>
            <a:prstGeom prst="rect">
              <a:avLst/>
            </a:prstGeom>
            <a:noFill/>
          </p:spPr>
          <p:txBody>
            <a:bodyPr wrap="none" rtlCol="0">
              <a:spAutoFit/>
            </a:bodyPr>
            <a:lstStyle/>
            <a:p>
              <a:r>
                <a:rPr lang="en-US" b="1" dirty="0">
                  <a:solidFill>
                    <a:schemeClr val="accent1"/>
                  </a:solidFill>
                </a:rPr>
                <a:t>Challenges</a:t>
              </a:r>
            </a:p>
          </p:txBody>
        </p:sp>
      </p:grpSp>
      <p:sp>
        <p:nvSpPr>
          <p:cNvPr id="3" name="Text Box 43">
            <a:extLst>
              <a:ext uri="{FF2B5EF4-FFF2-40B4-BE49-F238E27FC236}">
                <a16:creationId xmlns:a16="http://schemas.microsoft.com/office/drawing/2014/main" id="{2E4A6A7B-7C6C-D050-0C84-07AA0CD7EB58}"/>
              </a:ext>
            </a:extLst>
          </p:cNvPr>
          <p:cNvSpPr txBox="1">
            <a:spLocks noChangeArrowheads="1"/>
          </p:cNvSpPr>
          <p:nvPr/>
        </p:nvSpPr>
        <p:spPr bwMode="auto">
          <a:xfrm rot="2135623">
            <a:off x="7412256" y="523725"/>
            <a:ext cx="1584170" cy="369332"/>
          </a:xfrm>
          <a:prstGeom prst="rect">
            <a:avLst/>
          </a:prstGeom>
          <a:solidFill>
            <a:srgbClr val="FF0000"/>
          </a:solidFill>
          <a:ln w="12700">
            <a:solidFill>
              <a:srgbClr val="FF0000"/>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800" b="1" i="1" dirty="0">
                <a:latin typeface="Tahoma" pitchFamily="-84" charset="0"/>
              </a:rPr>
              <a:t>Imprecise!!</a:t>
            </a:r>
            <a:endParaRPr lang="en-US" sz="1800" dirty="0">
              <a:latin typeface="Tahoma" pitchFamily="-84" charset="0"/>
            </a:endParaRPr>
          </a:p>
        </p:txBody>
      </p:sp>
      <p:sp>
        <p:nvSpPr>
          <p:cNvPr id="6" name="Line 44">
            <a:extLst>
              <a:ext uri="{FF2B5EF4-FFF2-40B4-BE49-F238E27FC236}">
                <a16:creationId xmlns:a16="http://schemas.microsoft.com/office/drawing/2014/main" id="{C981A23F-81EE-9833-0871-5F4314FF07A8}"/>
              </a:ext>
            </a:extLst>
          </p:cNvPr>
          <p:cNvSpPr>
            <a:spLocks noChangeShapeType="1"/>
          </p:cNvSpPr>
          <p:nvPr/>
        </p:nvSpPr>
        <p:spPr bwMode="auto">
          <a:xfrm flipH="1">
            <a:off x="8598043" y="2121179"/>
            <a:ext cx="268727" cy="1600613"/>
          </a:xfrm>
          <a:prstGeom prst="line">
            <a:avLst/>
          </a:prstGeom>
          <a:noFill/>
          <a:ln w="28575">
            <a:solidFill>
              <a:srgbClr val="FF0000"/>
            </a:solidFill>
            <a:prstDash val="sysDash"/>
            <a:round/>
            <a:headEnd/>
            <a:tailEnd/>
          </a:ln>
          <a:extLst>
            <a:ext uri="{909E8E84-426E-40DD-AFC4-6F175D3DCCD1}">
              <a14:hiddenFill xmlns:a14="http://schemas.microsoft.com/office/drawing/2010/main">
                <a:noFill/>
              </a14:hiddenFill>
            </a:ext>
          </a:extLst>
        </p:spPr>
        <p:txBody>
          <a:bodyPr wrap="square" anchor="ctr">
            <a:spAutoFit/>
          </a:bodyPr>
          <a:lstStyle/>
          <a:p>
            <a:endParaRPr lang="en-US" dirty="0"/>
          </a:p>
        </p:txBody>
      </p:sp>
      <p:sp>
        <p:nvSpPr>
          <p:cNvPr id="15" name="Text Box 43">
            <a:extLst>
              <a:ext uri="{FF2B5EF4-FFF2-40B4-BE49-F238E27FC236}">
                <a16:creationId xmlns:a16="http://schemas.microsoft.com/office/drawing/2014/main" id="{0310EF7C-770B-7D98-B63C-676A2A576AC7}"/>
              </a:ext>
            </a:extLst>
          </p:cNvPr>
          <p:cNvSpPr txBox="1">
            <a:spLocks noChangeArrowheads="1"/>
          </p:cNvSpPr>
          <p:nvPr/>
        </p:nvSpPr>
        <p:spPr bwMode="auto">
          <a:xfrm>
            <a:off x="7504041" y="2404323"/>
            <a:ext cx="1451117" cy="738664"/>
          </a:xfrm>
          <a:prstGeom prst="rect">
            <a:avLst/>
          </a:prstGeom>
          <a:solidFill>
            <a:srgbClr val="78BD70"/>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050" b="1" i="1" dirty="0">
                <a:latin typeface="Tahoma" pitchFamily="-84" charset="0"/>
              </a:rPr>
              <a:t>Observe</a:t>
            </a:r>
            <a:r>
              <a:rPr lang="en-US" sz="1050" b="1" dirty="0">
                <a:latin typeface="Tahoma" pitchFamily="-84" charset="0"/>
              </a:rPr>
              <a:t> </a:t>
            </a:r>
            <a:r>
              <a:rPr lang="en-US" sz="1050" dirty="0">
                <a:latin typeface="Tahoma" pitchFamily="-84" charset="0"/>
              </a:rPr>
              <a:t>subsystem internal state at internal ports or thread state</a:t>
            </a:r>
            <a:endParaRPr lang="en-US" sz="1050" i="1" dirty="0">
              <a:latin typeface="Tahoma" pitchFamily="-84" charset="0"/>
            </a:endParaRPr>
          </a:p>
        </p:txBody>
      </p:sp>
      <p:sp>
        <p:nvSpPr>
          <p:cNvPr id="18" name="Line 44">
            <a:extLst>
              <a:ext uri="{FF2B5EF4-FFF2-40B4-BE49-F238E27FC236}">
                <a16:creationId xmlns:a16="http://schemas.microsoft.com/office/drawing/2014/main" id="{0CB6A940-5A15-DCBB-DB51-BF57577C3836}"/>
              </a:ext>
            </a:extLst>
          </p:cNvPr>
          <p:cNvSpPr>
            <a:spLocks noChangeShapeType="1"/>
          </p:cNvSpPr>
          <p:nvPr/>
        </p:nvSpPr>
        <p:spPr bwMode="auto">
          <a:xfrm flipH="1">
            <a:off x="8077200" y="3154386"/>
            <a:ext cx="293331" cy="239606"/>
          </a:xfrm>
          <a:prstGeom prst="line">
            <a:avLst/>
          </a:prstGeom>
          <a:noFill/>
          <a:ln w="28575">
            <a:solidFill>
              <a:srgbClr val="78B044"/>
            </a:solidFill>
            <a:prstDash val="sysDash"/>
            <a:round/>
            <a:headEnd/>
            <a:tailEnd/>
          </a:ln>
          <a:extLst>
            <a:ext uri="{909E8E84-426E-40DD-AFC4-6F175D3DCCD1}">
              <a14:hiddenFill xmlns:a14="http://schemas.microsoft.com/office/drawing/2010/main">
                <a:noFill/>
              </a14:hiddenFill>
            </a:ext>
          </a:extLst>
        </p:spPr>
        <p:txBody>
          <a:bodyPr wrap="square" anchor="ctr">
            <a:spAutoFit/>
          </a:bodyPr>
          <a:lstStyle/>
          <a:p>
            <a:endParaRPr lang="en-US" dirty="0"/>
          </a:p>
        </p:txBody>
      </p:sp>
    </p:spTree>
    <p:extLst>
      <p:ext uri="{BB962C8B-B14F-4D97-AF65-F5344CB8AC3E}">
        <p14:creationId xmlns:p14="http://schemas.microsoft.com/office/powerpoint/2010/main" val="127995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7" grpId="0"/>
      <p:bldP spid="55" grpId="0"/>
      <p:bldP spid="5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A47C4D-18C8-7606-CD4C-3B28DE5AE3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140546-9441-36E0-68D2-6CFA9ADD0B82}"/>
              </a:ext>
            </a:extLst>
          </p:cNvPr>
          <p:cNvSpPr>
            <a:spLocks noGrp="1"/>
          </p:cNvSpPr>
          <p:nvPr>
            <p:ph type="title"/>
          </p:nvPr>
        </p:nvSpPr>
        <p:spPr/>
        <p:txBody>
          <a:bodyPr/>
          <a:lstStyle/>
          <a:p>
            <a:r>
              <a:rPr lang="en-US" sz="4000" dirty="0"/>
              <a:t>Boundary Input Port Observations</a:t>
            </a:r>
          </a:p>
        </p:txBody>
      </p:sp>
      <p:sp>
        <p:nvSpPr>
          <p:cNvPr id="4" name="Slide Number Placeholder 3">
            <a:extLst>
              <a:ext uri="{FF2B5EF4-FFF2-40B4-BE49-F238E27FC236}">
                <a16:creationId xmlns:a16="http://schemas.microsoft.com/office/drawing/2014/main" id="{C4BFA9B1-F999-343D-1E94-4E0AC0D317A6}"/>
              </a:ext>
            </a:extLst>
          </p:cNvPr>
          <p:cNvSpPr>
            <a:spLocks noGrp="1"/>
          </p:cNvSpPr>
          <p:nvPr>
            <p:ph type="sldNum" sz="quarter" idx="11"/>
          </p:nvPr>
        </p:nvSpPr>
        <p:spPr/>
        <p:txBody>
          <a:bodyPr/>
          <a:lstStyle/>
          <a:p>
            <a:pPr>
              <a:defRPr/>
            </a:pPr>
            <a:fld id="{C22399C2-1ADD-1549-9753-CEA7C1EED1B8}" type="slidenum">
              <a:rPr lang="en-US" smtClean="0"/>
              <a:pPr>
                <a:defRPr/>
              </a:pPr>
              <a:t>11</a:t>
            </a:fld>
            <a:endParaRPr lang="en-US"/>
          </a:p>
        </p:txBody>
      </p:sp>
      <p:sp>
        <p:nvSpPr>
          <p:cNvPr id="5" name="Text Box 4">
            <a:extLst>
              <a:ext uri="{FF2B5EF4-FFF2-40B4-BE49-F238E27FC236}">
                <a16:creationId xmlns:a16="http://schemas.microsoft.com/office/drawing/2014/main" id="{660C1BF8-244C-C9E2-EAEC-C825A3193827}"/>
              </a:ext>
            </a:extLst>
          </p:cNvPr>
          <p:cNvSpPr txBox="1">
            <a:spLocks noChangeArrowheads="1"/>
          </p:cNvSpPr>
          <p:nvPr/>
        </p:nvSpPr>
        <p:spPr bwMode="auto">
          <a:xfrm>
            <a:off x="609600" y="1181352"/>
            <a:ext cx="7836788" cy="707886"/>
          </a:xfrm>
          <a:prstGeom prst="rect">
            <a:avLst/>
          </a:prstGeom>
          <a:gradFill rotWithShape="0">
            <a:gsLst>
              <a:gs pos="0">
                <a:schemeClr val="accent2"/>
              </a:gs>
              <a:gs pos="100000">
                <a:schemeClr val="bg1"/>
              </a:gs>
            </a:gsLst>
            <a:lin ang="0" scaled="1"/>
          </a:gradFill>
          <a:ln w="9525">
            <a:noFill/>
            <a:miter lim="800000"/>
            <a:headEnd/>
            <a:tailEnd/>
          </a:ln>
          <a:effectLst/>
        </p:spPr>
        <p:txBody>
          <a:bodyPr wrap="square">
            <a:prstTxWarp prst="textNoShape">
              <a:avLst/>
            </a:prstTxWarp>
            <a:spAutoFit/>
          </a:bodyPr>
          <a:lstStyle/>
          <a:p>
            <a:pPr algn="l"/>
            <a:r>
              <a:rPr lang="en-US" sz="2000" dirty="0"/>
              <a:t>Each box below represents different atomic observations of boundary input port states</a:t>
            </a:r>
          </a:p>
        </p:txBody>
      </p:sp>
      <p:grpSp>
        <p:nvGrpSpPr>
          <p:cNvPr id="58" name="Group 57">
            <a:extLst>
              <a:ext uri="{FF2B5EF4-FFF2-40B4-BE49-F238E27FC236}">
                <a16:creationId xmlns:a16="http://schemas.microsoft.com/office/drawing/2014/main" id="{13178714-196A-B8FF-C61A-905894A73518}"/>
              </a:ext>
            </a:extLst>
          </p:cNvPr>
          <p:cNvGrpSpPr/>
          <p:nvPr/>
        </p:nvGrpSpPr>
        <p:grpSpPr>
          <a:xfrm>
            <a:off x="1556400" y="2286000"/>
            <a:ext cx="6895322" cy="1824336"/>
            <a:chOff x="1556400" y="2286000"/>
            <a:chExt cx="6895322" cy="1824336"/>
          </a:xfrm>
        </p:grpSpPr>
        <p:sp>
          <p:nvSpPr>
            <p:cNvPr id="7" name="TextBox 6">
              <a:extLst>
                <a:ext uri="{FF2B5EF4-FFF2-40B4-BE49-F238E27FC236}">
                  <a16:creationId xmlns:a16="http://schemas.microsoft.com/office/drawing/2014/main" id="{DE51F9D4-7D6C-DAC1-BB1E-13B55C1E93C5}"/>
                </a:ext>
              </a:extLst>
            </p:cNvPr>
            <p:cNvSpPr txBox="1"/>
            <p:nvPr/>
          </p:nvSpPr>
          <p:spPr>
            <a:xfrm>
              <a:off x="1556400" y="2286000"/>
              <a:ext cx="450764" cy="461665"/>
            </a:xfrm>
            <a:prstGeom prst="rect">
              <a:avLst/>
            </a:prstGeom>
            <a:noFill/>
          </p:spPr>
          <p:txBody>
            <a:bodyPr wrap="none" rtlCol="0">
              <a:spAutoFit/>
            </a:bodyPr>
            <a:lstStyle/>
            <a:p>
              <a:r>
                <a:rPr lang="en-US" b="1" dirty="0"/>
                <a:t>If</a:t>
              </a:r>
            </a:p>
          </p:txBody>
        </p:sp>
        <p:sp>
          <p:nvSpPr>
            <p:cNvPr id="8" name="TextBox 7">
              <a:extLst>
                <a:ext uri="{FF2B5EF4-FFF2-40B4-BE49-F238E27FC236}">
                  <a16:creationId xmlns:a16="http://schemas.microsoft.com/office/drawing/2014/main" id="{40660F6A-CA25-17F4-F230-ADB464F0AAB9}"/>
                </a:ext>
              </a:extLst>
            </p:cNvPr>
            <p:cNvSpPr txBox="1"/>
            <p:nvPr/>
          </p:nvSpPr>
          <p:spPr>
            <a:xfrm>
              <a:off x="1861200" y="3125317"/>
              <a:ext cx="6321795" cy="461665"/>
            </a:xfrm>
            <a:prstGeom prst="rect">
              <a:avLst/>
            </a:prstGeom>
            <a:noFill/>
          </p:spPr>
          <p:txBody>
            <a:bodyPr wrap="none" rtlCol="0">
              <a:spAutoFit/>
            </a:bodyPr>
            <a:lstStyle/>
            <a:p>
              <a:r>
                <a:rPr lang="en-US" dirty="0"/>
                <a:t>The Regulate Subsystem is in NORMAL mode</a:t>
              </a:r>
            </a:p>
          </p:txBody>
        </p:sp>
        <p:sp>
          <p:nvSpPr>
            <p:cNvPr id="9" name="TextBox 8">
              <a:extLst>
                <a:ext uri="{FF2B5EF4-FFF2-40B4-BE49-F238E27FC236}">
                  <a16:creationId xmlns:a16="http://schemas.microsoft.com/office/drawing/2014/main" id="{D413EACA-9939-A2EB-C078-17C782DE1EDF}"/>
                </a:ext>
              </a:extLst>
            </p:cNvPr>
            <p:cNvSpPr txBox="1"/>
            <p:nvPr/>
          </p:nvSpPr>
          <p:spPr>
            <a:xfrm>
              <a:off x="1845960" y="2620234"/>
              <a:ext cx="5690084" cy="461665"/>
            </a:xfrm>
            <a:prstGeom prst="rect">
              <a:avLst/>
            </a:prstGeom>
            <a:noFill/>
          </p:spPr>
          <p:txBody>
            <a:bodyPr wrap="none" rtlCol="0">
              <a:spAutoFit/>
            </a:bodyPr>
            <a:lstStyle/>
            <a:p>
              <a:r>
                <a:rPr lang="en-US" dirty="0"/>
                <a:t>There are no failure conditions on inputs</a:t>
              </a:r>
            </a:p>
          </p:txBody>
        </p:sp>
        <p:sp>
          <p:nvSpPr>
            <p:cNvPr id="10" name="TextBox 9">
              <a:extLst>
                <a:ext uri="{FF2B5EF4-FFF2-40B4-BE49-F238E27FC236}">
                  <a16:creationId xmlns:a16="http://schemas.microsoft.com/office/drawing/2014/main" id="{96F671D9-3914-ABE0-CECC-8B1D83E8893D}"/>
                </a:ext>
              </a:extLst>
            </p:cNvPr>
            <p:cNvSpPr txBox="1"/>
            <p:nvPr/>
          </p:nvSpPr>
          <p:spPr>
            <a:xfrm>
              <a:off x="1861200" y="3648671"/>
              <a:ext cx="6590522" cy="461665"/>
            </a:xfrm>
            <a:prstGeom prst="rect">
              <a:avLst/>
            </a:prstGeom>
            <a:noFill/>
          </p:spPr>
          <p:txBody>
            <a:bodyPr wrap="none" rtlCol="0">
              <a:spAutoFit/>
            </a:bodyPr>
            <a:lstStyle/>
            <a:p>
              <a:r>
                <a:rPr lang="en-US" dirty="0"/>
                <a:t>The current temp is greater than high set point</a:t>
              </a:r>
            </a:p>
          </p:txBody>
        </p:sp>
      </p:grpSp>
      <p:grpSp>
        <p:nvGrpSpPr>
          <p:cNvPr id="61" name="Group 60">
            <a:extLst>
              <a:ext uri="{FF2B5EF4-FFF2-40B4-BE49-F238E27FC236}">
                <a16:creationId xmlns:a16="http://schemas.microsoft.com/office/drawing/2014/main" id="{8979C5D6-AC37-F319-7F31-95037BD2B037}"/>
              </a:ext>
            </a:extLst>
          </p:cNvPr>
          <p:cNvGrpSpPr/>
          <p:nvPr/>
        </p:nvGrpSpPr>
        <p:grpSpPr>
          <a:xfrm>
            <a:off x="2507301" y="2669355"/>
            <a:ext cx="5028743" cy="1467776"/>
            <a:chOff x="2507301" y="2669355"/>
            <a:chExt cx="5028743" cy="1467776"/>
          </a:xfrm>
        </p:grpSpPr>
        <p:sp>
          <p:nvSpPr>
            <p:cNvPr id="14" name="Rectangle 13">
              <a:extLst>
                <a:ext uri="{FF2B5EF4-FFF2-40B4-BE49-F238E27FC236}">
                  <a16:creationId xmlns:a16="http://schemas.microsoft.com/office/drawing/2014/main" id="{34B7587F-4D2B-81B4-1AB2-BBEC99B1CD23}"/>
                </a:ext>
              </a:extLst>
            </p:cNvPr>
            <p:cNvSpPr/>
            <p:nvPr/>
          </p:nvSpPr>
          <p:spPr bwMode="auto">
            <a:xfrm>
              <a:off x="3293760" y="2669355"/>
              <a:ext cx="4242284" cy="415338"/>
            </a:xfrm>
            <a:prstGeom prst="rect">
              <a:avLst/>
            </a:prstGeom>
            <a:noFill/>
            <a:ln w="28575" cap="flat" cmpd="sng" algn="ctr">
              <a:solidFill>
                <a:srgbClr val="FF000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6" name="Rectangle 15">
              <a:extLst>
                <a:ext uri="{FF2B5EF4-FFF2-40B4-BE49-F238E27FC236}">
                  <a16:creationId xmlns:a16="http://schemas.microsoft.com/office/drawing/2014/main" id="{CB9E0281-7CF0-8660-DF1E-81AE4F80B60F}"/>
                </a:ext>
              </a:extLst>
            </p:cNvPr>
            <p:cNvSpPr/>
            <p:nvPr/>
          </p:nvSpPr>
          <p:spPr bwMode="auto">
            <a:xfrm>
              <a:off x="2507301" y="3721793"/>
              <a:ext cx="1759900" cy="415338"/>
            </a:xfrm>
            <a:prstGeom prst="rect">
              <a:avLst/>
            </a:prstGeom>
            <a:noFill/>
            <a:ln w="28575" cap="flat" cmpd="sng" algn="ctr">
              <a:solidFill>
                <a:srgbClr val="FF000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sp>
        <p:nvSpPr>
          <p:cNvPr id="55" name="TextBox 54">
            <a:extLst>
              <a:ext uri="{FF2B5EF4-FFF2-40B4-BE49-F238E27FC236}">
                <a16:creationId xmlns:a16="http://schemas.microsoft.com/office/drawing/2014/main" id="{888160E9-43F5-A9FB-B30B-A684C24AE782}"/>
              </a:ext>
            </a:extLst>
          </p:cNvPr>
          <p:cNvSpPr txBox="1"/>
          <p:nvPr/>
        </p:nvSpPr>
        <p:spPr>
          <a:xfrm>
            <a:off x="1971449" y="2208981"/>
            <a:ext cx="4651594" cy="369332"/>
          </a:xfrm>
          <a:prstGeom prst="rect">
            <a:avLst/>
          </a:prstGeom>
          <a:noFill/>
        </p:spPr>
        <p:txBody>
          <a:bodyPr wrap="none" rtlCol="0">
            <a:spAutoFit/>
          </a:bodyPr>
          <a:lstStyle/>
          <a:p>
            <a:r>
              <a:rPr lang="en-US" sz="1800" dirty="0"/>
              <a:t>[</a:t>
            </a:r>
            <a:r>
              <a:rPr lang="en-US" sz="1800" b="1" dirty="0"/>
              <a:t>When</a:t>
            </a:r>
            <a:r>
              <a:rPr lang="en-US" sz="1800" dirty="0"/>
              <a:t> </a:t>
            </a:r>
            <a:r>
              <a:rPr lang="en-US" sz="1800" i="1" dirty="0"/>
              <a:t>..subsystem has received all inputs</a:t>
            </a:r>
            <a:r>
              <a:rPr lang="en-US" sz="1800" dirty="0"/>
              <a:t>]</a:t>
            </a:r>
          </a:p>
        </p:txBody>
      </p:sp>
      <p:sp>
        <p:nvSpPr>
          <p:cNvPr id="19" name="Rectangle 18">
            <a:extLst>
              <a:ext uri="{FF2B5EF4-FFF2-40B4-BE49-F238E27FC236}">
                <a16:creationId xmlns:a16="http://schemas.microsoft.com/office/drawing/2014/main" id="{CC14258E-6E78-0238-9413-DBCB71C2AC4A}"/>
              </a:ext>
            </a:extLst>
          </p:cNvPr>
          <p:cNvSpPr/>
          <p:nvPr/>
        </p:nvSpPr>
        <p:spPr bwMode="auto">
          <a:xfrm>
            <a:off x="3281825" y="2612460"/>
            <a:ext cx="4242284" cy="415338"/>
          </a:xfrm>
          <a:prstGeom prst="rect">
            <a:avLst/>
          </a:prstGeom>
          <a:noFill/>
          <a:ln w="28575" cap="flat" cmpd="sng" algn="ctr">
            <a:solidFill>
              <a:srgbClr val="FF000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1" name="Rectangle 20">
            <a:extLst>
              <a:ext uri="{FF2B5EF4-FFF2-40B4-BE49-F238E27FC236}">
                <a16:creationId xmlns:a16="http://schemas.microsoft.com/office/drawing/2014/main" id="{E6F09F64-6994-742B-E5A1-C8017A0C6C20}"/>
              </a:ext>
            </a:extLst>
          </p:cNvPr>
          <p:cNvSpPr/>
          <p:nvPr/>
        </p:nvSpPr>
        <p:spPr bwMode="auto">
          <a:xfrm>
            <a:off x="6402850" y="3676637"/>
            <a:ext cx="2043538" cy="415338"/>
          </a:xfrm>
          <a:prstGeom prst="rect">
            <a:avLst/>
          </a:prstGeom>
          <a:noFill/>
          <a:ln w="28575" cap="flat" cmpd="sng" algn="ctr">
            <a:solidFill>
              <a:srgbClr val="FF000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pic>
        <p:nvPicPr>
          <p:cNvPr id="23" name="Picture 22">
            <a:extLst>
              <a:ext uri="{FF2B5EF4-FFF2-40B4-BE49-F238E27FC236}">
                <a16:creationId xmlns:a16="http://schemas.microsoft.com/office/drawing/2014/main" id="{C99608E3-22F1-0A0D-8464-3FF525CE8F33}"/>
              </a:ext>
            </a:extLst>
          </p:cNvPr>
          <p:cNvPicPr>
            <a:picLocks noChangeAspect="1"/>
          </p:cNvPicPr>
          <p:nvPr/>
        </p:nvPicPr>
        <p:blipFill>
          <a:blip r:embed="rId2"/>
          <a:stretch>
            <a:fillRect/>
          </a:stretch>
        </p:blipFill>
        <p:spPr>
          <a:xfrm>
            <a:off x="1465901" y="4263877"/>
            <a:ext cx="2082800" cy="2082800"/>
          </a:xfrm>
          <a:prstGeom prst="rect">
            <a:avLst/>
          </a:prstGeom>
        </p:spPr>
      </p:pic>
      <p:sp>
        <p:nvSpPr>
          <p:cNvPr id="25" name="Oval 24">
            <a:extLst>
              <a:ext uri="{FF2B5EF4-FFF2-40B4-BE49-F238E27FC236}">
                <a16:creationId xmlns:a16="http://schemas.microsoft.com/office/drawing/2014/main" id="{728036D4-49D8-A00C-0F28-76A1D49157A6}"/>
              </a:ext>
            </a:extLst>
          </p:cNvPr>
          <p:cNvSpPr/>
          <p:nvPr/>
        </p:nvSpPr>
        <p:spPr>
          <a:xfrm>
            <a:off x="1451999" y="44958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A441A73A-C682-B5EB-65ED-F44EABC4F526}"/>
              </a:ext>
            </a:extLst>
          </p:cNvPr>
          <p:cNvSpPr/>
          <p:nvPr/>
        </p:nvSpPr>
        <p:spPr>
          <a:xfrm>
            <a:off x="1447800" y="4719188"/>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AE16225-9238-3D92-3FF0-48DD58B97C22}"/>
              </a:ext>
            </a:extLst>
          </p:cNvPr>
          <p:cNvSpPr/>
          <p:nvPr/>
        </p:nvSpPr>
        <p:spPr>
          <a:xfrm>
            <a:off x="1447800" y="4871588"/>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Box 4">
            <a:extLst>
              <a:ext uri="{FF2B5EF4-FFF2-40B4-BE49-F238E27FC236}">
                <a16:creationId xmlns:a16="http://schemas.microsoft.com/office/drawing/2014/main" id="{C3D6170B-BC74-629E-3F50-7CF886BD85E9}"/>
              </a:ext>
            </a:extLst>
          </p:cNvPr>
          <p:cNvSpPr txBox="1">
            <a:spLocks noChangeArrowheads="1"/>
          </p:cNvSpPr>
          <p:nvPr/>
        </p:nvSpPr>
        <p:spPr bwMode="auto">
          <a:xfrm>
            <a:off x="3886200" y="4317978"/>
            <a:ext cx="4953000" cy="707886"/>
          </a:xfrm>
          <a:prstGeom prst="rect">
            <a:avLst/>
          </a:prstGeom>
          <a:gradFill rotWithShape="0">
            <a:gsLst>
              <a:gs pos="0">
                <a:schemeClr val="accent2"/>
              </a:gs>
              <a:gs pos="100000">
                <a:schemeClr val="bg1"/>
              </a:gs>
            </a:gsLst>
            <a:lin ang="0" scaled="1"/>
          </a:gradFill>
          <a:ln w="9525">
            <a:noFill/>
            <a:miter lim="800000"/>
            <a:headEnd/>
            <a:tailEnd/>
          </a:ln>
          <a:effectLst/>
        </p:spPr>
        <p:txBody>
          <a:bodyPr wrap="square">
            <a:prstTxWarp prst="textNoShape">
              <a:avLst/>
            </a:prstTxWarp>
            <a:spAutoFit/>
          </a:bodyPr>
          <a:lstStyle/>
          <a:p>
            <a:pPr algn="l"/>
            <a:r>
              <a:rPr lang="en-US" sz="2000" dirty="0"/>
              <a:t>The above requires observations of three boundary input ports</a:t>
            </a:r>
          </a:p>
        </p:txBody>
      </p:sp>
      <p:sp>
        <p:nvSpPr>
          <p:cNvPr id="32" name="Content Placeholder 2">
            <a:extLst>
              <a:ext uri="{FF2B5EF4-FFF2-40B4-BE49-F238E27FC236}">
                <a16:creationId xmlns:a16="http://schemas.microsoft.com/office/drawing/2014/main" id="{5AAD709D-6FF2-FDED-456D-42A84DFDCCAC}"/>
              </a:ext>
            </a:extLst>
          </p:cNvPr>
          <p:cNvSpPr>
            <a:spLocks noGrp="1"/>
          </p:cNvSpPr>
          <p:nvPr>
            <p:ph idx="1"/>
          </p:nvPr>
        </p:nvSpPr>
        <p:spPr>
          <a:xfrm>
            <a:off x="4114800" y="5152222"/>
            <a:ext cx="3895549" cy="1536868"/>
          </a:xfrm>
        </p:spPr>
        <p:txBody>
          <a:bodyPr/>
          <a:lstStyle/>
          <a:p>
            <a:r>
              <a:rPr lang="en-US" sz="1600" dirty="0" err="1"/>
              <a:t>Upper_desired_tempWstatus</a:t>
            </a:r>
            <a:endParaRPr lang="en-US" sz="1600" dirty="0"/>
          </a:p>
          <a:p>
            <a:r>
              <a:rPr lang="en-US" sz="1600" dirty="0" err="1"/>
              <a:t>Lower_desired_tempWstatus</a:t>
            </a:r>
            <a:endParaRPr lang="en-US" sz="1600" dirty="0"/>
          </a:p>
          <a:p>
            <a:r>
              <a:rPr lang="en-US" sz="1600" dirty="0" err="1"/>
              <a:t>Current_tempWstatus</a:t>
            </a:r>
            <a:endParaRPr lang="en-US" sz="1600" dirty="0"/>
          </a:p>
        </p:txBody>
      </p:sp>
      <p:sp>
        <p:nvSpPr>
          <p:cNvPr id="33" name="TextBox 32">
            <a:extLst>
              <a:ext uri="{FF2B5EF4-FFF2-40B4-BE49-F238E27FC236}">
                <a16:creationId xmlns:a16="http://schemas.microsoft.com/office/drawing/2014/main" id="{D0CBFB1B-1F39-F7DF-B821-545CAF398DAE}"/>
              </a:ext>
            </a:extLst>
          </p:cNvPr>
          <p:cNvSpPr txBox="1"/>
          <p:nvPr/>
        </p:nvSpPr>
        <p:spPr>
          <a:xfrm>
            <a:off x="6858000" y="2143780"/>
            <a:ext cx="2362200" cy="523220"/>
          </a:xfrm>
          <a:prstGeom prst="rect">
            <a:avLst/>
          </a:prstGeom>
          <a:noFill/>
        </p:spPr>
        <p:txBody>
          <a:bodyPr wrap="square" rtlCol="0">
            <a:spAutoFit/>
          </a:bodyPr>
          <a:lstStyle/>
          <a:p>
            <a:r>
              <a:rPr lang="en-US" sz="1400" i="1" dirty="0"/>
              <a:t>References “status” fields of the three inputs below. </a:t>
            </a:r>
          </a:p>
        </p:txBody>
      </p:sp>
      <p:sp>
        <p:nvSpPr>
          <p:cNvPr id="34" name="TextBox 33">
            <a:extLst>
              <a:ext uri="{FF2B5EF4-FFF2-40B4-BE49-F238E27FC236}">
                <a16:creationId xmlns:a16="http://schemas.microsoft.com/office/drawing/2014/main" id="{51E02E6F-5AB2-FABC-0BF1-7FD3FDEA2F9C}"/>
              </a:ext>
            </a:extLst>
          </p:cNvPr>
          <p:cNvSpPr txBox="1"/>
          <p:nvPr/>
        </p:nvSpPr>
        <p:spPr>
          <a:xfrm>
            <a:off x="3978949" y="6167121"/>
            <a:ext cx="4847802" cy="230832"/>
          </a:xfrm>
          <a:prstGeom prst="rect">
            <a:avLst/>
          </a:prstGeom>
          <a:noFill/>
        </p:spPr>
        <p:txBody>
          <a:bodyPr wrap="none" rtlCol="0">
            <a:spAutoFit/>
          </a:bodyPr>
          <a:lstStyle/>
          <a:p>
            <a:r>
              <a:rPr lang="en-US" sz="900" dirty="0"/>
              <a:t>We must figure out the exact notion of state being observed (complicated by “virtual port”)</a:t>
            </a:r>
          </a:p>
        </p:txBody>
      </p:sp>
      <p:sp>
        <p:nvSpPr>
          <p:cNvPr id="38" name="TextBox 37">
            <a:extLst>
              <a:ext uri="{FF2B5EF4-FFF2-40B4-BE49-F238E27FC236}">
                <a16:creationId xmlns:a16="http://schemas.microsoft.com/office/drawing/2014/main" id="{27AE1982-AB74-911D-75BC-16E7A6AB7E2B}"/>
              </a:ext>
            </a:extLst>
          </p:cNvPr>
          <p:cNvSpPr txBox="1"/>
          <p:nvPr/>
        </p:nvSpPr>
        <p:spPr>
          <a:xfrm>
            <a:off x="3991399" y="6344266"/>
            <a:ext cx="4454990" cy="369332"/>
          </a:xfrm>
          <a:prstGeom prst="rect">
            <a:avLst/>
          </a:prstGeom>
          <a:noFill/>
        </p:spPr>
        <p:txBody>
          <a:bodyPr wrap="square" rtlCol="0">
            <a:spAutoFit/>
          </a:bodyPr>
          <a:lstStyle/>
          <a:p>
            <a:r>
              <a:rPr lang="en-US" sz="900" dirty="0"/>
              <a:t>We must figure out the point in time (e.g., point in static schedule) at which each observation is made</a:t>
            </a:r>
          </a:p>
        </p:txBody>
      </p:sp>
    </p:spTree>
    <p:extLst>
      <p:ext uri="{BB962C8B-B14F-4D97-AF65-F5344CB8AC3E}">
        <p14:creationId xmlns:p14="http://schemas.microsoft.com/office/powerpoint/2010/main" val="972917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6EF7E-012C-77A2-3530-AE7B540D37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0CA474-76BA-3CEB-D638-F7C048259475}"/>
              </a:ext>
            </a:extLst>
          </p:cNvPr>
          <p:cNvSpPr>
            <a:spLocks noGrp="1"/>
          </p:cNvSpPr>
          <p:nvPr>
            <p:ph type="title"/>
          </p:nvPr>
        </p:nvSpPr>
        <p:spPr/>
        <p:txBody>
          <a:bodyPr/>
          <a:lstStyle/>
          <a:p>
            <a:r>
              <a:rPr lang="en-US" sz="4000" dirty="0"/>
              <a:t>Internal State Observations</a:t>
            </a:r>
          </a:p>
        </p:txBody>
      </p:sp>
      <p:sp>
        <p:nvSpPr>
          <p:cNvPr id="4" name="Slide Number Placeholder 3">
            <a:extLst>
              <a:ext uri="{FF2B5EF4-FFF2-40B4-BE49-F238E27FC236}">
                <a16:creationId xmlns:a16="http://schemas.microsoft.com/office/drawing/2014/main" id="{F57D3E9B-EDDE-5902-6F65-861E6B24C5AE}"/>
              </a:ext>
            </a:extLst>
          </p:cNvPr>
          <p:cNvSpPr>
            <a:spLocks noGrp="1"/>
          </p:cNvSpPr>
          <p:nvPr>
            <p:ph type="sldNum" sz="quarter" idx="11"/>
          </p:nvPr>
        </p:nvSpPr>
        <p:spPr/>
        <p:txBody>
          <a:bodyPr/>
          <a:lstStyle/>
          <a:p>
            <a:pPr>
              <a:defRPr/>
            </a:pPr>
            <a:fld id="{C22399C2-1ADD-1549-9753-CEA7C1EED1B8}" type="slidenum">
              <a:rPr lang="en-US" smtClean="0"/>
              <a:pPr>
                <a:defRPr/>
              </a:pPr>
              <a:t>12</a:t>
            </a:fld>
            <a:endParaRPr lang="en-US"/>
          </a:p>
        </p:txBody>
      </p:sp>
      <p:sp>
        <p:nvSpPr>
          <p:cNvPr id="5" name="Text Box 4">
            <a:extLst>
              <a:ext uri="{FF2B5EF4-FFF2-40B4-BE49-F238E27FC236}">
                <a16:creationId xmlns:a16="http://schemas.microsoft.com/office/drawing/2014/main" id="{7530D309-165F-807C-371C-3CB6FA5DC8D9}"/>
              </a:ext>
            </a:extLst>
          </p:cNvPr>
          <p:cNvSpPr txBox="1">
            <a:spLocks noChangeArrowheads="1"/>
          </p:cNvSpPr>
          <p:nvPr/>
        </p:nvSpPr>
        <p:spPr bwMode="auto">
          <a:xfrm>
            <a:off x="609600" y="1181352"/>
            <a:ext cx="7836788" cy="1015663"/>
          </a:xfrm>
          <a:prstGeom prst="rect">
            <a:avLst/>
          </a:prstGeom>
          <a:gradFill rotWithShape="0">
            <a:gsLst>
              <a:gs pos="0">
                <a:schemeClr val="accent2"/>
              </a:gs>
              <a:gs pos="100000">
                <a:schemeClr val="bg1"/>
              </a:gs>
            </a:gsLst>
            <a:lin ang="0" scaled="1"/>
          </a:gradFill>
          <a:ln w="9525">
            <a:noFill/>
            <a:miter lim="800000"/>
            <a:headEnd/>
            <a:tailEnd/>
          </a:ln>
          <a:effectLst/>
        </p:spPr>
        <p:txBody>
          <a:bodyPr wrap="square">
            <a:prstTxWarp prst="textNoShape">
              <a:avLst/>
            </a:prstTxWarp>
            <a:spAutoFit/>
          </a:bodyPr>
          <a:lstStyle/>
          <a:p>
            <a:pPr algn="l"/>
            <a:r>
              <a:rPr lang="en-US" sz="2000" dirty="0"/>
              <a:t>The box below represents an atomic observations of internal state encoding </a:t>
            </a:r>
            <a:r>
              <a:rPr lang="en-US" sz="2000" b="1" dirty="0"/>
              <a:t>current mode</a:t>
            </a:r>
            <a:r>
              <a:rPr lang="en-US" sz="2000" dirty="0"/>
              <a:t> (could be thread local state (should this be observable??) or internal port state)</a:t>
            </a:r>
          </a:p>
        </p:txBody>
      </p:sp>
      <p:grpSp>
        <p:nvGrpSpPr>
          <p:cNvPr id="58" name="Group 57">
            <a:extLst>
              <a:ext uri="{FF2B5EF4-FFF2-40B4-BE49-F238E27FC236}">
                <a16:creationId xmlns:a16="http://schemas.microsoft.com/office/drawing/2014/main" id="{669AB2C4-6621-3B2B-6E40-A5593B0ED762}"/>
              </a:ext>
            </a:extLst>
          </p:cNvPr>
          <p:cNvGrpSpPr/>
          <p:nvPr/>
        </p:nvGrpSpPr>
        <p:grpSpPr>
          <a:xfrm>
            <a:off x="1556400" y="2286000"/>
            <a:ext cx="6895322" cy="1824336"/>
            <a:chOff x="1556400" y="2286000"/>
            <a:chExt cx="6895322" cy="1824336"/>
          </a:xfrm>
        </p:grpSpPr>
        <p:sp>
          <p:nvSpPr>
            <p:cNvPr id="7" name="TextBox 6">
              <a:extLst>
                <a:ext uri="{FF2B5EF4-FFF2-40B4-BE49-F238E27FC236}">
                  <a16:creationId xmlns:a16="http://schemas.microsoft.com/office/drawing/2014/main" id="{6974AA89-56EB-56EC-0A1C-125232F8BD14}"/>
                </a:ext>
              </a:extLst>
            </p:cNvPr>
            <p:cNvSpPr txBox="1"/>
            <p:nvPr/>
          </p:nvSpPr>
          <p:spPr>
            <a:xfrm>
              <a:off x="1556400" y="2286000"/>
              <a:ext cx="450764" cy="461665"/>
            </a:xfrm>
            <a:prstGeom prst="rect">
              <a:avLst/>
            </a:prstGeom>
            <a:noFill/>
          </p:spPr>
          <p:txBody>
            <a:bodyPr wrap="none" rtlCol="0">
              <a:spAutoFit/>
            </a:bodyPr>
            <a:lstStyle/>
            <a:p>
              <a:r>
                <a:rPr lang="en-US" b="1" dirty="0"/>
                <a:t>If</a:t>
              </a:r>
            </a:p>
          </p:txBody>
        </p:sp>
        <p:sp>
          <p:nvSpPr>
            <p:cNvPr id="8" name="TextBox 7">
              <a:extLst>
                <a:ext uri="{FF2B5EF4-FFF2-40B4-BE49-F238E27FC236}">
                  <a16:creationId xmlns:a16="http://schemas.microsoft.com/office/drawing/2014/main" id="{766921A0-DA76-486D-975A-FCEFC7113320}"/>
                </a:ext>
              </a:extLst>
            </p:cNvPr>
            <p:cNvSpPr txBox="1"/>
            <p:nvPr/>
          </p:nvSpPr>
          <p:spPr>
            <a:xfrm>
              <a:off x="1861200" y="3125317"/>
              <a:ext cx="6321795" cy="461665"/>
            </a:xfrm>
            <a:prstGeom prst="rect">
              <a:avLst/>
            </a:prstGeom>
            <a:noFill/>
          </p:spPr>
          <p:txBody>
            <a:bodyPr wrap="none" rtlCol="0">
              <a:spAutoFit/>
            </a:bodyPr>
            <a:lstStyle/>
            <a:p>
              <a:r>
                <a:rPr lang="en-US" dirty="0"/>
                <a:t>The Regulate Subsystem is in NORMAL mode</a:t>
              </a:r>
            </a:p>
          </p:txBody>
        </p:sp>
        <p:sp>
          <p:nvSpPr>
            <p:cNvPr id="9" name="TextBox 8">
              <a:extLst>
                <a:ext uri="{FF2B5EF4-FFF2-40B4-BE49-F238E27FC236}">
                  <a16:creationId xmlns:a16="http://schemas.microsoft.com/office/drawing/2014/main" id="{401E2FA9-FA8E-2C53-0F1F-08A406B07810}"/>
                </a:ext>
              </a:extLst>
            </p:cNvPr>
            <p:cNvSpPr txBox="1"/>
            <p:nvPr/>
          </p:nvSpPr>
          <p:spPr>
            <a:xfrm>
              <a:off x="1845960" y="2620234"/>
              <a:ext cx="5690084" cy="461665"/>
            </a:xfrm>
            <a:prstGeom prst="rect">
              <a:avLst/>
            </a:prstGeom>
            <a:noFill/>
          </p:spPr>
          <p:txBody>
            <a:bodyPr wrap="none" rtlCol="0">
              <a:spAutoFit/>
            </a:bodyPr>
            <a:lstStyle/>
            <a:p>
              <a:r>
                <a:rPr lang="en-US" dirty="0"/>
                <a:t>There are no failure conditions on inputs</a:t>
              </a:r>
            </a:p>
          </p:txBody>
        </p:sp>
        <p:sp>
          <p:nvSpPr>
            <p:cNvPr id="10" name="TextBox 9">
              <a:extLst>
                <a:ext uri="{FF2B5EF4-FFF2-40B4-BE49-F238E27FC236}">
                  <a16:creationId xmlns:a16="http://schemas.microsoft.com/office/drawing/2014/main" id="{01DCB508-4B5F-E67B-ED76-35ED6AC1D6C2}"/>
                </a:ext>
              </a:extLst>
            </p:cNvPr>
            <p:cNvSpPr txBox="1"/>
            <p:nvPr/>
          </p:nvSpPr>
          <p:spPr>
            <a:xfrm>
              <a:off x="1861200" y="3648671"/>
              <a:ext cx="6590522" cy="461665"/>
            </a:xfrm>
            <a:prstGeom prst="rect">
              <a:avLst/>
            </a:prstGeom>
            <a:noFill/>
          </p:spPr>
          <p:txBody>
            <a:bodyPr wrap="none" rtlCol="0">
              <a:spAutoFit/>
            </a:bodyPr>
            <a:lstStyle/>
            <a:p>
              <a:r>
                <a:rPr lang="en-US" dirty="0"/>
                <a:t>The current temp is greater than high set point</a:t>
              </a:r>
            </a:p>
          </p:txBody>
        </p:sp>
      </p:grpSp>
      <p:sp>
        <p:nvSpPr>
          <p:cNvPr id="55" name="TextBox 54">
            <a:extLst>
              <a:ext uri="{FF2B5EF4-FFF2-40B4-BE49-F238E27FC236}">
                <a16:creationId xmlns:a16="http://schemas.microsoft.com/office/drawing/2014/main" id="{3BCE820F-832D-658A-F33B-85B38E59BAE0}"/>
              </a:ext>
            </a:extLst>
          </p:cNvPr>
          <p:cNvSpPr txBox="1"/>
          <p:nvPr/>
        </p:nvSpPr>
        <p:spPr>
          <a:xfrm>
            <a:off x="1971449" y="2208981"/>
            <a:ext cx="4651594" cy="369332"/>
          </a:xfrm>
          <a:prstGeom prst="rect">
            <a:avLst/>
          </a:prstGeom>
          <a:noFill/>
        </p:spPr>
        <p:txBody>
          <a:bodyPr wrap="none" rtlCol="0">
            <a:spAutoFit/>
          </a:bodyPr>
          <a:lstStyle/>
          <a:p>
            <a:r>
              <a:rPr lang="en-US" sz="1800" dirty="0"/>
              <a:t>[</a:t>
            </a:r>
            <a:r>
              <a:rPr lang="en-US" sz="1800" b="1" dirty="0"/>
              <a:t>When</a:t>
            </a:r>
            <a:r>
              <a:rPr lang="en-US" sz="1800" dirty="0"/>
              <a:t> </a:t>
            </a:r>
            <a:r>
              <a:rPr lang="en-US" sz="1800" i="1" dirty="0"/>
              <a:t>..subsystem has received all inputs</a:t>
            </a:r>
            <a:r>
              <a:rPr lang="en-US" sz="1800" dirty="0"/>
              <a:t>]</a:t>
            </a:r>
          </a:p>
        </p:txBody>
      </p:sp>
      <p:pic>
        <p:nvPicPr>
          <p:cNvPr id="23" name="Picture 22">
            <a:extLst>
              <a:ext uri="{FF2B5EF4-FFF2-40B4-BE49-F238E27FC236}">
                <a16:creationId xmlns:a16="http://schemas.microsoft.com/office/drawing/2014/main" id="{2474788C-41EC-D883-D5B1-0A6769806E04}"/>
              </a:ext>
            </a:extLst>
          </p:cNvPr>
          <p:cNvPicPr>
            <a:picLocks noChangeAspect="1"/>
          </p:cNvPicPr>
          <p:nvPr/>
        </p:nvPicPr>
        <p:blipFill>
          <a:blip r:embed="rId2"/>
          <a:stretch>
            <a:fillRect/>
          </a:stretch>
        </p:blipFill>
        <p:spPr>
          <a:xfrm>
            <a:off x="1465901" y="4263877"/>
            <a:ext cx="2082800" cy="2082800"/>
          </a:xfrm>
          <a:prstGeom prst="rect">
            <a:avLst/>
          </a:prstGeom>
        </p:spPr>
      </p:pic>
      <p:sp>
        <p:nvSpPr>
          <p:cNvPr id="31" name="Text Box 4">
            <a:extLst>
              <a:ext uri="{FF2B5EF4-FFF2-40B4-BE49-F238E27FC236}">
                <a16:creationId xmlns:a16="http://schemas.microsoft.com/office/drawing/2014/main" id="{BBD70708-1FF8-89AB-DFF8-05DCC06D566E}"/>
              </a:ext>
            </a:extLst>
          </p:cNvPr>
          <p:cNvSpPr txBox="1">
            <a:spLocks noChangeArrowheads="1"/>
          </p:cNvSpPr>
          <p:nvPr/>
        </p:nvSpPr>
        <p:spPr bwMode="auto">
          <a:xfrm>
            <a:off x="4527994" y="4191001"/>
            <a:ext cx="4158806" cy="1384995"/>
          </a:xfrm>
          <a:prstGeom prst="rect">
            <a:avLst/>
          </a:prstGeom>
          <a:gradFill rotWithShape="0">
            <a:gsLst>
              <a:gs pos="0">
                <a:schemeClr val="accent2"/>
              </a:gs>
              <a:gs pos="100000">
                <a:schemeClr val="bg1"/>
              </a:gs>
            </a:gsLst>
            <a:lin ang="0" scaled="1"/>
          </a:gradFill>
          <a:ln w="9525">
            <a:noFill/>
            <a:miter lim="800000"/>
            <a:headEnd/>
            <a:tailEnd/>
          </a:ln>
          <a:effectLst/>
        </p:spPr>
        <p:txBody>
          <a:bodyPr wrap="square">
            <a:prstTxWarp prst="textNoShape">
              <a:avLst/>
            </a:prstTxWarp>
            <a:spAutoFit/>
          </a:bodyPr>
          <a:lstStyle/>
          <a:p>
            <a:pPr algn="l"/>
            <a:r>
              <a:rPr lang="en-US" sz="1400" dirty="0"/>
              <a:t>The above requires an observation of encoding of current mode.  This appears multiple places (output port of mode calculating component; internal state of mode calculating component; input ports of components receiving calculated mode)</a:t>
            </a:r>
          </a:p>
        </p:txBody>
      </p:sp>
      <p:sp>
        <p:nvSpPr>
          <p:cNvPr id="33" name="TextBox 32">
            <a:extLst>
              <a:ext uri="{FF2B5EF4-FFF2-40B4-BE49-F238E27FC236}">
                <a16:creationId xmlns:a16="http://schemas.microsoft.com/office/drawing/2014/main" id="{E4B3F715-5DF8-2AF7-DBE0-FCC9C93641B8}"/>
              </a:ext>
            </a:extLst>
          </p:cNvPr>
          <p:cNvSpPr txBox="1"/>
          <p:nvPr/>
        </p:nvSpPr>
        <p:spPr>
          <a:xfrm>
            <a:off x="6858000" y="2143780"/>
            <a:ext cx="2362200" cy="523220"/>
          </a:xfrm>
          <a:prstGeom prst="rect">
            <a:avLst/>
          </a:prstGeom>
          <a:noFill/>
        </p:spPr>
        <p:txBody>
          <a:bodyPr wrap="square" rtlCol="0">
            <a:spAutoFit/>
          </a:bodyPr>
          <a:lstStyle/>
          <a:p>
            <a:r>
              <a:rPr lang="en-US" sz="1400" i="1" dirty="0"/>
              <a:t>References “status” fields of the three inputs below. </a:t>
            </a:r>
          </a:p>
        </p:txBody>
      </p:sp>
      <p:sp>
        <p:nvSpPr>
          <p:cNvPr id="3" name="Rectangle 2">
            <a:extLst>
              <a:ext uri="{FF2B5EF4-FFF2-40B4-BE49-F238E27FC236}">
                <a16:creationId xmlns:a16="http://schemas.microsoft.com/office/drawing/2014/main" id="{3AB351CE-C796-A326-348B-69658D24AE3D}"/>
              </a:ext>
            </a:extLst>
          </p:cNvPr>
          <p:cNvSpPr/>
          <p:nvPr/>
        </p:nvSpPr>
        <p:spPr bwMode="auto">
          <a:xfrm>
            <a:off x="2507301" y="3189755"/>
            <a:ext cx="5675694" cy="415338"/>
          </a:xfrm>
          <a:prstGeom prst="rect">
            <a:avLst/>
          </a:prstGeom>
          <a:noFill/>
          <a:ln w="28575" cap="flat" cmpd="sng" algn="ctr">
            <a:solidFill>
              <a:srgbClr val="FF000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6" name="Oval 5">
            <a:extLst>
              <a:ext uri="{FF2B5EF4-FFF2-40B4-BE49-F238E27FC236}">
                <a16:creationId xmlns:a16="http://schemas.microsoft.com/office/drawing/2014/main" id="{F9ABF599-CBC8-477D-70F0-F4917F280E7C}"/>
              </a:ext>
            </a:extLst>
          </p:cNvPr>
          <p:cNvSpPr/>
          <p:nvPr/>
        </p:nvSpPr>
        <p:spPr>
          <a:xfrm>
            <a:off x="2971800" y="5176388"/>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C40B026-EDA6-650F-DBF8-ED82271429DF}"/>
              </a:ext>
            </a:extLst>
          </p:cNvPr>
          <p:cNvSpPr txBox="1"/>
          <p:nvPr/>
        </p:nvSpPr>
        <p:spPr>
          <a:xfrm>
            <a:off x="3316453" y="5074444"/>
            <a:ext cx="622286" cy="461665"/>
          </a:xfrm>
          <a:prstGeom prst="rect">
            <a:avLst/>
          </a:prstGeom>
          <a:noFill/>
        </p:spPr>
        <p:txBody>
          <a:bodyPr wrap="none" rtlCol="0">
            <a:spAutoFit/>
          </a:bodyPr>
          <a:lstStyle/>
          <a:p>
            <a:r>
              <a:rPr lang="en-US" dirty="0">
                <a:solidFill>
                  <a:srgbClr val="FF0000"/>
                </a:solidFill>
              </a:rPr>
              <a:t>???</a:t>
            </a:r>
          </a:p>
        </p:txBody>
      </p:sp>
      <p:sp>
        <p:nvSpPr>
          <p:cNvPr id="15" name="TextBox 14">
            <a:extLst>
              <a:ext uri="{FF2B5EF4-FFF2-40B4-BE49-F238E27FC236}">
                <a16:creationId xmlns:a16="http://schemas.microsoft.com/office/drawing/2014/main" id="{60194932-95E3-061F-1D7F-6C8DD154C969}"/>
              </a:ext>
            </a:extLst>
          </p:cNvPr>
          <p:cNvSpPr txBox="1"/>
          <p:nvPr/>
        </p:nvSpPr>
        <p:spPr>
          <a:xfrm>
            <a:off x="4191000" y="5757566"/>
            <a:ext cx="3092513" cy="230832"/>
          </a:xfrm>
          <a:prstGeom prst="rect">
            <a:avLst/>
          </a:prstGeom>
          <a:noFill/>
        </p:spPr>
        <p:txBody>
          <a:bodyPr wrap="none" rtlCol="0">
            <a:spAutoFit/>
          </a:bodyPr>
          <a:lstStyle/>
          <a:p>
            <a:r>
              <a:rPr lang="en-US" sz="900" dirty="0"/>
              <a:t>Framework must be designed to support such operations</a:t>
            </a:r>
          </a:p>
        </p:txBody>
      </p:sp>
      <p:sp>
        <p:nvSpPr>
          <p:cNvPr id="17" name="TextBox 16">
            <a:extLst>
              <a:ext uri="{FF2B5EF4-FFF2-40B4-BE49-F238E27FC236}">
                <a16:creationId xmlns:a16="http://schemas.microsoft.com/office/drawing/2014/main" id="{E47CDECA-4F87-3861-26B9-C33188E78A2F}"/>
              </a:ext>
            </a:extLst>
          </p:cNvPr>
          <p:cNvSpPr txBox="1"/>
          <p:nvPr/>
        </p:nvSpPr>
        <p:spPr>
          <a:xfrm>
            <a:off x="4191000" y="5986562"/>
            <a:ext cx="3657601" cy="507831"/>
          </a:xfrm>
          <a:prstGeom prst="rect">
            <a:avLst/>
          </a:prstGeom>
          <a:noFill/>
        </p:spPr>
        <p:txBody>
          <a:bodyPr wrap="square" rtlCol="0">
            <a:spAutoFit/>
          </a:bodyPr>
          <a:lstStyle/>
          <a:p>
            <a:r>
              <a:rPr lang="en-US" sz="900" dirty="0"/>
              <a:t>When multiple opportunities for observation exist, verification engineer must determine which choice of observation is most </a:t>
            </a:r>
            <a:r>
              <a:rPr lang="en-US" sz="900" dirty="0" err="1"/>
              <a:t>approrpriate</a:t>
            </a:r>
            <a:endParaRPr lang="en-US" sz="900" dirty="0"/>
          </a:p>
        </p:txBody>
      </p:sp>
    </p:spTree>
    <p:extLst>
      <p:ext uri="{BB962C8B-B14F-4D97-AF65-F5344CB8AC3E}">
        <p14:creationId xmlns:p14="http://schemas.microsoft.com/office/powerpoint/2010/main" val="334678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DEE791-6C9A-7789-E7B2-C1D43180B6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DFFB0C-C985-21EF-7571-B76952D11DBB}"/>
              </a:ext>
            </a:extLst>
          </p:cNvPr>
          <p:cNvSpPr>
            <a:spLocks noGrp="1"/>
          </p:cNvSpPr>
          <p:nvPr>
            <p:ph type="title"/>
          </p:nvPr>
        </p:nvSpPr>
        <p:spPr/>
        <p:txBody>
          <a:bodyPr/>
          <a:lstStyle/>
          <a:p>
            <a:r>
              <a:rPr lang="en-US" sz="3600" dirty="0"/>
              <a:t>Boundary Output Port Observations</a:t>
            </a:r>
          </a:p>
        </p:txBody>
      </p:sp>
      <p:sp>
        <p:nvSpPr>
          <p:cNvPr id="4" name="Slide Number Placeholder 3">
            <a:extLst>
              <a:ext uri="{FF2B5EF4-FFF2-40B4-BE49-F238E27FC236}">
                <a16:creationId xmlns:a16="http://schemas.microsoft.com/office/drawing/2014/main" id="{872A03DF-997A-D9A7-3BF0-CBE7FC514A8F}"/>
              </a:ext>
            </a:extLst>
          </p:cNvPr>
          <p:cNvSpPr>
            <a:spLocks noGrp="1"/>
          </p:cNvSpPr>
          <p:nvPr>
            <p:ph type="sldNum" sz="quarter" idx="11"/>
          </p:nvPr>
        </p:nvSpPr>
        <p:spPr/>
        <p:txBody>
          <a:bodyPr/>
          <a:lstStyle/>
          <a:p>
            <a:pPr>
              <a:defRPr/>
            </a:pPr>
            <a:fld id="{C22399C2-1ADD-1549-9753-CEA7C1EED1B8}" type="slidenum">
              <a:rPr lang="en-US" smtClean="0"/>
              <a:pPr>
                <a:defRPr/>
              </a:pPr>
              <a:t>13</a:t>
            </a:fld>
            <a:endParaRPr lang="en-US"/>
          </a:p>
        </p:txBody>
      </p:sp>
      <p:sp>
        <p:nvSpPr>
          <p:cNvPr id="5" name="Text Box 4">
            <a:extLst>
              <a:ext uri="{FF2B5EF4-FFF2-40B4-BE49-F238E27FC236}">
                <a16:creationId xmlns:a16="http://schemas.microsoft.com/office/drawing/2014/main" id="{2934A93E-A7C6-725D-DFDB-E7AA0B689480}"/>
              </a:ext>
            </a:extLst>
          </p:cNvPr>
          <p:cNvSpPr txBox="1">
            <a:spLocks noChangeArrowheads="1"/>
          </p:cNvSpPr>
          <p:nvPr/>
        </p:nvSpPr>
        <p:spPr bwMode="auto">
          <a:xfrm>
            <a:off x="609600" y="1181352"/>
            <a:ext cx="7836788" cy="707886"/>
          </a:xfrm>
          <a:prstGeom prst="rect">
            <a:avLst/>
          </a:prstGeom>
          <a:gradFill rotWithShape="0">
            <a:gsLst>
              <a:gs pos="0">
                <a:schemeClr val="accent2"/>
              </a:gs>
              <a:gs pos="100000">
                <a:schemeClr val="bg1"/>
              </a:gs>
            </a:gsLst>
            <a:lin ang="0" scaled="1"/>
          </a:gradFill>
          <a:ln w="9525">
            <a:noFill/>
            <a:miter lim="800000"/>
            <a:headEnd/>
            <a:tailEnd/>
          </a:ln>
          <a:effectLst/>
        </p:spPr>
        <p:txBody>
          <a:bodyPr wrap="square">
            <a:prstTxWarp prst="textNoShape">
              <a:avLst/>
            </a:prstTxWarp>
            <a:spAutoFit/>
          </a:bodyPr>
          <a:lstStyle/>
          <a:p>
            <a:pPr algn="l"/>
            <a:r>
              <a:rPr lang="en-US" sz="2000" dirty="0"/>
              <a:t>Each box below represents different atomic observations of boundary output port states</a:t>
            </a:r>
          </a:p>
        </p:txBody>
      </p:sp>
      <p:sp>
        <p:nvSpPr>
          <p:cNvPr id="31" name="Text Box 4">
            <a:extLst>
              <a:ext uri="{FF2B5EF4-FFF2-40B4-BE49-F238E27FC236}">
                <a16:creationId xmlns:a16="http://schemas.microsoft.com/office/drawing/2014/main" id="{7ABD7F98-6C3F-3B3F-1105-734848C80B2F}"/>
              </a:ext>
            </a:extLst>
          </p:cNvPr>
          <p:cNvSpPr txBox="1">
            <a:spLocks noChangeArrowheads="1"/>
          </p:cNvSpPr>
          <p:nvPr/>
        </p:nvSpPr>
        <p:spPr bwMode="auto">
          <a:xfrm>
            <a:off x="3886200" y="4317978"/>
            <a:ext cx="4953000" cy="707886"/>
          </a:xfrm>
          <a:prstGeom prst="rect">
            <a:avLst/>
          </a:prstGeom>
          <a:gradFill rotWithShape="0">
            <a:gsLst>
              <a:gs pos="0">
                <a:schemeClr val="accent2"/>
              </a:gs>
              <a:gs pos="100000">
                <a:schemeClr val="bg1"/>
              </a:gs>
            </a:gsLst>
            <a:lin ang="0" scaled="1"/>
          </a:gradFill>
          <a:ln w="9525">
            <a:noFill/>
            <a:miter lim="800000"/>
            <a:headEnd/>
            <a:tailEnd/>
          </a:ln>
          <a:effectLst/>
        </p:spPr>
        <p:txBody>
          <a:bodyPr wrap="square">
            <a:prstTxWarp prst="textNoShape">
              <a:avLst/>
            </a:prstTxWarp>
            <a:spAutoFit/>
          </a:bodyPr>
          <a:lstStyle/>
          <a:p>
            <a:pPr algn="l"/>
            <a:r>
              <a:rPr lang="en-US" sz="2000" dirty="0"/>
              <a:t>The above requires observations of the </a:t>
            </a:r>
            <a:r>
              <a:rPr lang="en-US" sz="2000" dirty="0" err="1"/>
              <a:t>heat_control</a:t>
            </a:r>
            <a:r>
              <a:rPr lang="en-US" sz="2000" dirty="0"/>
              <a:t> boundary output port</a:t>
            </a:r>
          </a:p>
        </p:txBody>
      </p:sp>
      <p:sp>
        <p:nvSpPr>
          <p:cNvPr id="34" name="TextBox 33">
            <a:extLst>
              <a:ext uri="{FF2B5EF4-FFF2-40B4-BE49-F238E27FC236}">
                <a16:creationId xmlns:a16="http://schemas.microsoft.com/office/drawing/2014/main" id="{D45943A3-3A60-907F-A41E-FD8371284225}"/>
              </a:ext>
            </a:extLst>
          </p:cNvPr>
          <p:cNvSpPr txBox="1"/>
          <p:nvPr/>
        </p:nvSpPr>
        <p:spPr>
          <a:xfrm>
            <a:off x="3912824" y="5318797"/>
            <a:ext cx="4953000" cy="507831"/>
          </a:xfrm>
          <a:prstGeom prst="rect">
            <a:avLst/>
          </a:prstGeom>
          <a:noFill/>
        </p:spPr>
        <p:txBody>
          <a:bodyPr wrap="square" rtlCol="0">
            <a:spAutoFit/>
          </a:bodyPr>
          <a:lstStyle/>
          <a:p>
            <a:r>
              <a:rPr lang="en-US" sz="900" dirty="0"/>
              <a:t>We must figure out the exact notion of state being observed (complicated by “virtual port”, but simplified because there should only be one thread output port associated with the boundary output port)</a:t>
            </a:r>
          </a:p>
        </p:txBody>
      </p:sp>
      <p:sp>
        <p:nvSpPr>
          <p:cNvPr id="38" name="TextBox 37">
            <a:extLst>
              <a:ext uri="{FF2B5EF4-FFF2-40B4-BE49-F238E27FC236}">
                <a16:creationId xmlns:a16="http://schemas.microsoft.com/office/drawing/2014/main" id="{DEB63BA4-6C73-77E9-1B49-D1F53DB92695}"/>
              </a:ext>
            </a:extLst>
          </p:cNvPr>
          <p:cNvSpPr txBox="1"/>
          <p:nvPr/>
        </p:nvSpPr>
        <p:spPr>
          <a:xfrm>
            <a:off x="3886200" y="5929048"/>
            <a:ext cx="4454990" cy="369332"/>
          </a:xfrm>
          <a:prstGeom prst="rect">
            <a:avLst/>
          </a:prstGeom>
          <a:noFill/>
        </p:spPr>
        <p:txBody>
          <a:bodyPr wrap="square" rtlCol="0">
            <a:spAutoFit/>
          </a:bodyPr>
          <a:lstStyle/>
          <a:p>
            <a:r>
              <a:rPr lang="en-US" sz="900" dirty="0"/>
              <a:t>We must figure out the point in time (e.g., point in static schedule) at which the observation is made</a:t>
            </a:r>
          </a:p>
        </p:txBody>
      </p:sp>
      <p:grpSp>
        <p:nvGrpSpPr>
          <p:cNvPr id="3" name="Group 2">
            <a:extLst>
              <a:ext uri="{FF2B5EF4-FFF2-40B4-BE49-F238E27FC236}">
                <a16:creationId xmlns:a16="http://schemas.microsoft.com/office/drawing/2014/main" id="{533F666E-C3CB-5E85-70F5-5DC283A9417F}"/>
              </a:ext>
            </a:extLst>
          </p:cNvPr>
          <p:cNvGrpSpPr/>
          <p:nvPr/>
        </p:nvGrpSpPr>
        <p:grpSpPr>
          <a:xfrm>
            <a:off x="1143000" y="2613978"/>
            <a:ext cx="6783881" cy="897101"/>
            <a:chOff x="1561135" y="4887964"/>
            <a:chExt cx="6783881" cy="897101"/>
          </a:xfrm>
        </p:grpSpPr>
        <p:sp>
          <p:nvSpPr>
            <p:cNvPr id="6" name="TextBox 5">
              <a:extLst>
                <a:ext uri="{FF2B5EF4-FFF2-40B4-BE49-F238E27FC236}">
                  <a16:creationId xmlns:a16="http://schemas.microsoft.com/office/drawing/2014/main" id="{8E7B4E02-C51E-191E-71A5-C2B831150BFE}"/>
                </a:ext>
              </a:extLst>
            </p:cNvPr>
            <p:cNvSpPr txBox="1"/>
            <p:nvPr/>
          </p:nvSpPr>
          <p:spPr>
            <a:xfrm>
              <a:off x="1561135" y="4887964"/>
              <a:ext cx="950901" cy="461665"/>
            </a:xfrm>
            <a:prstGeom prst="rect">
              <a:avLst/>
            </a:prstGeom>
            <a:noFill/>
          </p:spPr>
          <p:txBody>
            <a:bodyPr wrap="none" rtlCol="0">
              <a:spAutoFit/>
            </a:bodyPr>
            <a:lstStyle/>
            <a:p>
              <a:r>
                <a:rPr lang="en-US" b="1" dirty="0"/>
                <a:t>Then</a:t>
              </a:r>
            </a:p>
          </p:txBody>
        </p:sp>
        <p:sp>
          <p:nvSpPr>
            <p:cNvPr id="11" name="TextBox 10">
              <a:extLst>
                <a:ext uri="{FF2B5EF4-FFF2-40B4-BE49-F238E27FC236}">
                  <a16:creationId xmlns:a16="http://schemas.microsoft.com/office/drawing/2014/main" id="{7A07DD93-C33A-8D6F-3C6C-74A88E0B444C}"/>
                </a:ext>
              </a:extLst>
            </p:cNvPr>
            <p:cNvSpPr txBox="1"/>
            <p:nvPr/>
          </p:nvSpPr>
          <p:spPr>
            <a:xfrm>
              <a:off x="1865935" y="5323400"/>
              <a:ext cx="6479081" cy="461665"/>
            </a:xfrm>
            <a:prstGeom prst="rect">
              <a:avLst/>
            </a:prstGeom>
            <a:noFill/>
          </p:spPr>
          <p:txBody>
            <a:bodyPr wrap="none" rtlCol="0">
              <a:spAutoFit/>
            </a:bodyPr>
            <a:lstStyle/>
            <a:p>
              <a:r>
                <a:rPr lang="en-US" dirty="0"/>
                <a:t>The heat control command shall be set to OFF</a:t>
              </a:r>
            </a:p>
          </p:txBody>
        </p:sp>
      </p:grpSp>
      <p:sp>
        <p:nvSpPr>
          <p:cNvPr id="12" name="Rectangle 11">
            <a:extLst>
              <a:ext uri="{FF2B5EF4-FFF2-40B4-BE49-F238E27FC236}">
                <a16:creationId xmlns:a16="http://schemas.microsoft.com/office/drawing/2014/main" id="{7CA92DD3-F657-0DCF-F4A6-4C2ED03C136D}"/>
              </a:ext>
            </a:extLst>
          </p:cNvPr>
          <p:cNvSpPr/>
          <p:nvPr/>
        </p:nvSpPr>
        <p:spPr bwMode="auto">
          <a:xfrm>
            <a:off x="2093901" y="3101876"/>
            <a:ext cx="5717564" cy="415338"/>
          </a:xfrm>
          <a:prstGeom prst="rect">
            <a:avLst/>
          </a:prstGeom>
          <a:noFill/>
          <a:ln w="28575" cap="flat" cmpd="sng" algn="ctr">
            <a:solidFill>
              <a:srgbClr val="00B05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3" name="TextBox 12">
            <a:extLst>
              <a:ext uri="{FF2B5EF4-FFF2-40B4-BE49-F238E27FC236}">
                <a16:creationId xmlns:a16="http://schemas.microsoft.com/office/drawing/2014/main" id="{615BCBB3-8833-5781-50CC-AE7F410E0A39}"/>
              </a:ext>
            </a:extLst>
          </p:cNvPr>
          <p:cNvSpPr txBox="1"/>
          <p:nvPr/>
        </p:nvSpPr>
        <p:spPr>
          <a:xfrm>
            <a:off x="2069900" y="2362200"/>
            <a:ext cx="3303165" cy="646331"/>
          </a:xfrm>
          <a:prstGeom prst="rect">
            <a:avLst/>
          </a:prstGeom>
          <a:noFill/>
        </p:spPr>
        <p:txBody>
          <a:bodyPr wrap="square" rtlCol="0">
            <a:spAutoFit/>
          </a:bodyPr>
          <a:lstStyle/>
          <a:p>
            <a:r>
              <a:rPr lang="en-US" sz="1800" dirty="0"/>
              <a:t>[</a:t>
            </a:r>
            <a:r>
              <a:rPr lang="en-US" sz="1800" b="1" dirty="0"/>
              <a:t>When</a:t>
            </a:r>
            <a:r>
              <a:rPr lang="en-US" sz="1800" dirty="0"/>
              <a:t> </a:t>
            </a:r>
            <a:r>
              <a:rPr lang="en-US" sz="1800" i="1" dirty="0"/>
              <a:t>..subsystem completes its scheduling</a:t>
            </a:r>
            <a:r>
              <a:rPr lang="en-US" sz="1800" dirty="0"/>
              <a:t>]</a:t>
            </a:r>
          </a:p>
        </p:txBody>
      </p:sp>
      <p:pic>
        <p:nvPicPr>
          <p:cNvPr id="15" name="Picture 14">
            <a:extLst>
              <a:ext uri="{FF2B5EF4-FFF2-40B4-BE49-F238E27FC236}">
                <a16:creationId xmlns:a16="http://schemas.microsoft.com/office/drawing/2014/main" id="{C0AC77EE-86CF-8BB7-DC54-F4DE9CD50A3F}"/>
              </a:ext>
            </a:extLst>
          </p:cNvPr>
          <p:cNvPicPr>
            <a:picLocks noChangeAspect="1"/>
          </p:cNvPicPr>
          <p:nvPr/>
        </p:nvPicPr>
        <p:blipFill>
          <a:blip r:embed="rId2"/>
          <a:stretch>
            <a:fillRect/>
          </a:stretch>
        </p:blipFill>
        <p:spPr>
          <a:xfrm>
            <a:off x="1379303" y="4168707"/>
            <a:ext cx="1829663" cy="2405855"/>
          </a:xfrm>
          <a:prstGeom prst="rect">
            <a:avLst/>
          </a:prstGeom>
        </p:spPr>
      </p:pic>
      <p:sp>
        <p:nvSpPr>
          <p:cNvPr id="20" name="Oval 19">
            <a:extLst>
              <a:ext uri="{FF2B5EF4-FFF2-40B4-BE49-F238E27FC236}">
                <a16:creationId xmlns:a16="http://schemas.microsoft.com/office/drawing/2014/main" id="{36786A92-136A-7CF6-D1AD-2BB9572EE806}"/>
              </a:ext>
            </a:extLst>
          </p:cNvPr>
          <p:cNvSpPr/>
          <p:nvPr/>
        </p:nvSpPr>
        <p:spPr>
          <a:xfrm>
            <a:off x="2610598" y="5023988"/>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70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3F4B7E-D102-D1E9-31A9-BCAA8E7D98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50E7BE-842A-A970-F5D1-86F15C32D5D5}"/>
              </a:ext>
            </a:extLst>
          </p:cNvPr>
          <p:cNvSpPr>
            <a:spLocks noGrp="1"/>
          </p:cNvSpPr>
          <p:nvPr>
            <p:ph type="title"/>
          </p:nvPr>
        </p:nvSpPr>
        <p:spPr/>
        <p:txBody>
          <a:bodyPr/>
          <a:lstStyle/>
          <a:p>
            <a:r>
              <a:rPr lang="en-US" sz="3200" dirty="0"/>
              <a:t>More Complications</a:t>
            </a:r>
            <a:br>
              <a:rPr lang="en-US" sz="3200" dirty="0"/>
            </a:br>
            <a:r>
              <a:rPr lang="en-US" sz="3200" dirty="0"/>
              <a:t>Infrastructure Ports vs Application Ports</a:t>
            </a:r>
          </a:p>
        </p:txBody>
      </p:sp>
      <p:sp>
        <p:nvSpPr>
          <p:cNvPr id="18" name="Content Placeholder 17">
            <a:extLst>
              <a:ext uri="{FF2B5EF4-FFF2-40B4-BE49-F238E27FC236}">
                <a16:creationId xmlns:a16="http://schemas.microsoft.com/office/drawing/2014/main" id="{38229B68-CB5B-5EBC-87F2-C7D5330C494B}"/>
              </a:ext>
            </a:extLst>
          </p:cNvPr>
          <p:cNvSpPr>
            <a:spLocks noGrp="1"/>
          </p:cNvSpPr>
          <p:nvPr>
            <p:ph idx="1"/>
          </p:nvPr>
        </p:nvSpPr>
        <p:spPr>
          <a:xfrm>
            <a:off x="685800" y="3733798"/>
            <a:ext cx="8153400" cy="2667001"/>
          </a:xfrm>
        </p:spPr>
        <p:txBody>
          <a:bodyPr/>
          <a:lstStyle/>
          <a:p>
            <a:r>
              <a:rPr lang="en-US" sz="1400" dirty="0"/>
              <a:t>HAMR interprets AADL semantics for thread component ports in terms of </a:t>
            </a:r>
            <a:r>
              <a:rPr lang="en-US" sz="1400" i="1" dirty="0"/>
              <a:t>infrastructure ports </a:t>
            </a:r>
            <a:r>
              <a:rPr lang="en-US" sz="1400" dirty="0"/>
              <a:t>and </a:t>
            </a:r>
            <a:r>
              <a:rPr lang="en-US" sz="1400" i="1" dirty="0"/>
              <a:t>application ports.</a:t>
            </a:r>
            <a:r>
              <a:rPr lang="en-US" sz="1400" dirty="0"/>
              <a:t>   </a:t>
            </a:r>
          </a:p>
          <a:p>
            <a:r>
              <a:rPr lang="en-US" sz="1400" dirty="0"/>
              <a:t>Application ports only obtain their values when a thread is dispatched.</a:t>
            </a:r>
          </a:p>
          <a:p>
            <a:r>
              <a:rPr lang="en-US" sz="1400" dirty="0"/>
              <a:t>Thread component contracts are interpreted in terms of application port values.</a:t>
            </a:r>
          </a:p>
          <a:p>
            <a:r>
              <a:rPr lang="en-US" sz="1400" dirty="0"/>
              <a:t>When stating properties about a subsystem, at the beginning of a schedule cycle (before components are dispatched), the values referenced by a system property are sitting in infrastructure ports (if we assume that all communication to input infrastructure ports from the context before the cycle begins has been completed)</a:t>
            </a:r>
          </a:p>
          <a:p>
            <a:pPr lvl="1"/>
            <a:r>
              <a:rPr lang="en-US" sz="1000" dirty="0"/>
              <a:t>Observe that we are being led to desire a notion of </a:t>
            </a:r>
            <a:r>
              <a:rPr lang="en-US" sz="1000" i="1" dirty="0"/>
              <a:t>freezing of boundary ports </a:t>
            </a:r>
            <a:r>
              <a:rPr lang="en-US" sz="1000" dirty="0"/>
              <a:t>for subsystems in analogy to the freezing of component input ports</a:t>
            </a:r>
          </a:p>
          <a:p>
            <a:r>
              <a:rPr lang="en-US" sz="1400" dirty="0"/>
              <a:t>Thus, when we draw an intuitive diagram like the one above, the circled ports really reference the input and output </a:t>
            </a:r>
            <a:r>
              <a:rPr lang="en-US" sz="1400" i="1" dirty="0"/>
              <a:t>infrastructure ports of the internal thread components</a:t>
            </a:r>
            <a:endParaRPr lang="en-US" sz="1400" dirty="0"/>
          </a:p>
          <a:p>
            <a:endParaRPr lang="en-US" sz="1400" dirty="0"/>
          </a:p>
        </p:txBody>
      </p:sp>
      <p:sp>
        <p:nvSpPr>
          <p:cNvPr id="3" name="Slide Number Placeholder 2">
            <a:extLst>
              <a:ext uri="{FF2B5EF4-FFF2-40B4-BE49-F238E27FC236}">
                <a16:creationId xmlns:a16="http://schemas.microsoft.com/office/drawing/2014/main" id="{4FCFB21F-BD8E-A486-5A8B-8FE109AE971E}"/>
              </a:ext>
            </a:extLst>
          </p:cNvPr>
          <p:cNvSpPr>
            <a:spLocks noGrp="1"/>
          </p:cNvSpPr>
          <p:nvPr>
            <p:ph type="sldNum" sz="quarter" idx="11"/>
          </p:nvPr>
        </p:nvSpPr>
        <p:spPr/>
        <p:txBody>
          <a:bodyPr/>
          <a:lstStyle/>
          <a:p>
            <a:pPr>
              <a:defRPr/>
            </a:pPr>
            <a:fld id="{6E0AA622-F4CE-604D-A669-CD3D12FC535C}" type="slidenum">
              <a:rPr lang="en-US" smtClean="0"/>
              <a:pPr>
                <a:defRPr/>
              </a:pPr>
              <a:t>14</a:t>
            </a:fld>
            <a:endParaRPr lang="en-US"/>
          </a:p>
        </p:txBody>
      </p:sp>
      <p:pic>
        <p:nvPicPr>
          <p:cNvPr id="4" name="Picture 3">
            <a:extLst>
              <a:ext uri="{FF2B5EF4-FFF2-40B4-BE49-F238E27FC236}">
                <a16:creationId xmlns:a16="http://schemas.microsoft.com/office/drawing/2014/main" id="{19C3B271-FE7B-5186-104D-E3E0FD1F1DE9}"/>
              </a:ext>
            </a:extLst>
          </p:cNvPr>
          <p:cNvPicPr>
            <a:picLocks noChangeAspect="1"/>
          </p:cNvPicPr>
          <p:nvPr/>
        </p:nvPicPr>
        <p:blipFill>
          <a:blip r:embed="rId2"/>
          <a:stretch>
            <a:fillRect/>
          </a:stretch>
        </p:blipFill>
        <p:spPr>
          <a:xfrm>
            <a:off x="2375922" y="1295400"/>
            <a:ext cx="4392156" cy="2285999"/>
          </a:xfrm>
          <a:prstGeom prst="rect">
            <a:avLst/>
          </a:prstGeom>
        </p:spPr>
      </p:pic>
      <p:sp>
        <p:nvSpPr>
          <p:cNvPr id="5" name="Oval 4">
            <a:extLst>
              <a:ext uri="{FF2B5EF4-FFF2-40B4-BE49-F238E27FC236}">
                <a16:creationId xmlns:a16="http://schemas.microsoft.com/office/drawing/2014/main" id="{91E83742-83BA-967D-213A-842D964549C5}"/>
              </a:ext>
            </a:extLst>
          </p:cNvPr>
          <p:cNvSpPr/>
          <p:nvPr/>
        </p:nvSpPr>
        <p:spPr>
          <a:xfrm>
            <a:off x="2305798" y="14478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23BF1AE5-CBA3-93EF-A7BF-8BC3E7335CC7}"/>
              </a:ext>
            </a:extLst>
          </p:cNvPr>
          <p:cNvSpPr/>
          <p:nvPr/>
        </p:nvSpPr>
        <p:spPr>
          <a:xfrm>
            <a:off x="2286000" y="16002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DF879B5-2334-EE76-00F8-266FD9CAE543}"/>
              </a:ext>
            </a:extLst>
          </p:cNvPr>
          <p:cNvSpPr/>
          <p:nvPr/>
        </p:nvSpPr>
        <p:spPr>
          <a:xfrm>
            <a:off x="2286000" y="1747388"/>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CC6532A-697E-79F9-1BD7-AEC4EB701BF4}"/>
              </a:ext>
            </a:extLst>
          </p:cNvPr>
          <p:cNvSpPr/>
          <p:nvPr/>
        </p:nvSpPr>
        <p:spPr>
          <a:xfrm>
            <a:off x="2305798" y="25146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4C1DF79-4199-466D-14F9-B3C9DB2FA622}"/>
              </a:ext>
            </a:extLst>
          </p:cNvPr>
          <p:cNvSpPr/>
          <p:nvPr/>
        </p:nvSpPr>
        <p:spPr>
          <a:xfrm>
            <a:off x="2305798" y="26670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2F865D1-D95C-7DE2-95A2-ABBAC74439D3}"/>
              </a:ext>
            </a:extLst>
          </p:cNvPr>
          <p:cNvSpPr/>
          <p:nvPr/>
        </p:nvSpPr>
        <p:spPr>
          <a:xfrm>
            <a:off x="6572998" y="14478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E76D751-BE21-322D-BF70-E03968264E21}"/>
              </a:ext>
            </a:extLst>
          </p:cNvPr>
          <p:cNvSpPr/>
          <p:nvPr/>
        </p:nvSpPr>
        <p:spPr>
          <a:xfrm>
            <a:off x="6553200" y="16002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5183A66-8E64-8A4A-38BB-ECB07DE2F579}"/>
              </a:ext>
            </a:extLst>
          </p:cNvPr>
          <p:cNvSpPr/>
          <p:nvPr/>
        </p:nvSpPr>
        <p:spPr>
          <a:xfrm>
            <a:off x="6553200" y="2128388"/>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AE7710C-65E2-1460-35FC-321D97D3DF8D}"/>
              </a:ext>
            </a:extLst>
          </p:cNvPr>
          <p:cNvSpPr/>
          <p:nvPr/>
        </p:nvSpPr>
        <p:spPr>
          <a:xfrm>
            <a:off x="6553200" y="26670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907418A-BD0A-8AFF-CC77-2E1144EAA2FE}"/>
              </a:ext>
            </a:extLst>
          </p:cNvPr>
          <p:cNvSpPr/>
          <p:nvPr/>
        </p:nvSpPr>
        <p:spPr>
          <a:xfrm>
            <a:off x="6553200" y="3195188"/>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3628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6F9DDB-AA00-A46A-5493-F9C8AD6F93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086A90-4A29-348E-F9B5-4893FCAB844A}"/>
              </a:ext>
            </a:extLst>
          </p:cNvPr>
          <p:cNvSpPr>
            <a:spLocks noGrp="1"/>
          </p:cNvSpPr>
          <p:nvPr>
            <p:ph type="title"/>
          </p:nvPr>
        </p:nvSpPr>
        <p:spPr/>
        <p:txBody>
          <a:bodyPr/>
          <a:lstStyle/>
          <a:p>
            <a:r>
              <a:rPr lang="en-US" sz="3200" dirty="0"/>
              <a:t>More Complications</a:t>
            </a:r>
            <a:br>
              <a:rPr lang="en-US" sz="3200" dirty="0"/>
            </a:br>
            <a:r>
              <a:rPr lang="en-US" sz="3200" dirty="0"/>
              <a:t>Infrastructure Ports vs Application Ports</a:t>
            </a:r>
          </a:p>
        </p:txBody>
      </p:sp>
      <p:sp>
        <p:nvSpPr>
          <p:cNvPr id="18" name="Content Placeholder 17">
            <a:extLst>
              <a:ext uri="{FF2B5EF4-FFF2-40B4-BE49-F238E27FC236}">
                <a16:creationId xmlns:a16="http://schemas.microsoft.com/office/drawing/2014/main" id="{F083A3AE-3D1C-4BEE-E22B-0AA0F91253B4}"/>
              </a:ext>
            </a:extLst>
          </p:cNvPr>
          <p:cNvSpPr>
            <a:spLocks noGrp="1"/>
          </p:cNvSpPr>
          <p:nvPr>
            <p:ph idx="1"/>
          </p:nvPr>
        </p:nvSpPr>
        <p:spPr>
          <a:xfrm>
            <a:off x="673608" y="4150304"/>
            <a:ext cx="8153400" cy="2479095"/>
          </a:xfrm>
        </p:spPr>
        <p:txBody>
          <a:bodyPr/>
          <a:lstStyle/>
          <a:p>
            <a:r>
              <a:rPr lang="en-US" sz="1200" dirty="0"/>
              <a:t>We can see that all the </a:t>
            </a:r>
            <a:r>
              <a:rPr lang="en-US" sz="1200" dirty="0" err="1"/>
              <a:t>preceeding</a:t>
            </a:r>
            <a:r>
              <a:rPr lang="en-US" sz="1200" dirty="0"/>
              <a:t> concepts regarding boundary inputs/outputs and timing are quite complicated – developers will struggle to understand them and they make the reasoning quite complicated</a:t>
            </a:r>
          </a:p>
          <a:p>
            <a:r>
              <a:rPr lang="en-US" sz="1200" dirty="0"/>
              <a:t>It is likely that we will want to design some notion of “subsystem boundary abstraction” that simplifies the scheduling and port state issues.  Boundary abstractions would define the units of subsystem compositional reasoning within the system.  HAMR code generation would like generate additional infrastructure to realize this abstraction (for the developer programming model, and for testing and run-time monitoring).</a:t>
            </a:r>
          </a:p>
          <a:p>
            <a:r>
              <a:rPr lang="en-US" sz="1200" dirty="0"/>
              <a:t>The boundary abstraction would clarify the notions of input/output port observations – what state is being observed, and at what time (relative to the component schedule) the observation is being made</a:t>
            </a:r>
          </a:p>
          <a:p>
            <a:r>
              <a:rPr lang="en-US" sz="1200" dirty="0"/>
              <a:t>My intuition tells me that this is related to previous work on GALS (Globally asynchronous, locally synchronous work with </a:t>
            </a:r>
            <a:r>
              <a:rPr lang="en-US" sz="1200" dirty="0" err="1"/>
              <a:t>Lustre</a:t>
            </a:r>
            <a:r>
              <a:rPr lang="en-US" sz="1200" dirty="0"/>
              <a:t>) and the notion of Logical Execution Time (LET) – descending from work by </a:t>
            </a:r>
            <a:r>
              <a:rPr lang="en-US" sz="1200" dirty="0" err="1"/>
              <a:t>Henzinger</a:t>
            </a:r>
            <a:r>
              <a:rPr lang="en-US" sz="1200" dirty="0"/>
              <a:t> et al.</a:t>
            </a:r>
          </a:p>
          <a:p>
            <a:endParaRPr lang="en-US" sz="1200" dirty="0"/>
          </a:p>
        </p:txBody>
      </p:sp>
      <p:sp>
        <p:nvSpPr>
          <p:cNvPr id="3" name="Slide Number Placeholder 2">
            <a:extLst>
              <a:ext uri="{FF2B5EF4-FFF2-40B4-BE49-F238E27FC236}">
                <a16:creationId xmlns:a16="http://schemas.microsoft.com/office/drawing/2014/main" id="{314AA75E-044C-0F6E-EC6C-644DF868DFFF}"/>
              </a:ext>
            </a:extLst>
          </p:cNvPr>
          <p:cNvSpPr>
            <a:spLocks noGrp="1"/>
          </p:cNvSpPr>
          <p:nvPr>
            <p:ph type="sldNum" sz="quarter" idx="11"/>
          </p:nvPr>
        </p:nvSpPr>
        <p:spPr/>
        <p:txBody>
          <a:bodyPr/>
          <a:lstStyle/>
          <a:p>
            <a:pPr>
              <a:defRPr/>
            </a:pPr>
            <a:fld id="{6E0AA622-F4CE-604D-A669-CD3D12FC535C}" type="slidenum">
              <a:rPr lang="en-US" smtClean="0"/>
              <a:pPr>
                <a:defRPr/>
              </a:pPr>
              <a:t>15</a:t>
            </a:fld>
            <a:endParaRPr lang="en-US"/>
          </a:p>
        </p:txBody>
      </p:sp>
      <p:pic>
        <p:nvPicPr>
          <p:cNvPr id="4" name="Picture 3">
            <a:extLst>
              <a:ext uri="{FF2B5EF4-FFF2-40B4-BE49-F238E27FC236}">
                <a16:creationId xmlns:a16="http://schemas.microsoft.com/office/drawing/2014/main" id="{EF98CA85-AD4E-61A8-AA22-5E8A40EAB2E8}"/>
              </a:ext>
            </a:extLst>
          </p:cNvPr>
          <p:cNvPicPr>
            <a:picLocks noChangeAspect="1"/>
          </p:cNvPicPr>
          <p:nvPr/>
        </p:nvPicPr>
        <p:blipFill>
          <a:blip r:embed="rId2"/>
          <a:stretch>
            <a:fillRect/>
          </a:stretch>
        </p:blipFill>
        <p:spPr>
          <a:xfrm>
            <a:off x="2375922" y="1295400"/>
            <a:ext cx="4392156" cy="2285999"/>
          </a:xfrm>
          <a:prstGeom prst="rect">
            <a:avLst/>
          </a:prstGeom>
        </p:spPr>
      </p:pic>
      <p:sp>
        <p:nvSpPr>
          <p:cNvPr id="5" name="Oval 4">
            <a:extLst>
              <a:ext uri="{FF2B5EF4-FFF2-40B4-BE49-F238E27FC236}">
                <a16:creationId xmlns:a16="http://schemas.microsoft.com/office/drawing/2014/main" id="{60DF8B12-A6C4-BA0C-2A92-F24B5713737D}"/>
              </a:ext>
            </a:extLst>
          </p:cNvPr>
          <p:cNvSpPr/>
          <p:nvPr/>
        </p:nvSpPr>
        <p:spPr>
          <a:xfrm>
            <a:off x="2305798" y="14478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8AF8642-C4C1-7327-968D-122FB28579A4}"/>
              </a:ext>
            </a:extLst>
          </p:cNvPr>
          <p:cNvSpPr/>
          <p:nvPr/>
        </p:nvSpPr>
        <p:spPr>
          <a:xfrm>
            <a:off x="2286000" y="16002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4FE3A10-C97E-54A3-9382-799E5EB409DD}"/>
              </a:ext>
            </a:extLst>
          </p:cNvPr>
          <p:cNvSpPr/>
          <p:nvPr/>
        </p:nvSpPr>
        <p:spPr>
          <a:xfrm>
            <a:off x="2286000" y="1747388"/>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F05E92E-9B64-F395-4D69-B716D81CDBF1}"/>
              </a:ext>
            </a:extLst>
          </p:cNvPr>
          <p:cNvSpPr/>
          <p:nvPr/>
        </p:nvSpPr>
        <p:spPr>
          <a:xfrm>
            <a:off x="2305798" y="25146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8CD341C-211A-D565-139E-7E4A081229FD}"/>
              </a:ext>
            </a:extLst>
          </p:cNvPr>
          <p:cNvSpPr/>
          <p:nvPr/>
        </p:nvSpPr>
        <p:spPr>
          <a:xfrm>
            <a:off x="2305798" y="26670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2930750-8EE8-3496-F45C-04CE82542581}"/>
              </a:ext>
            </a:extLst>
          </p:cNvPr>
          <p:cNvSpPr/>
          <p:nvPr/>
        </p:nvSpPr>
        <p:spPr>
          <a:xfrm>
            <a:off x="6572998" y="14478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E3999A5-6491-A7A8-8CA8-20A97C960A55}"/>
              </a:ext>
            </a:extLst>
          </p:cNvPr>
          <p:cNvSpPr/>
          <p:nvPr/>
        </p:nvSpPr>
        <p:spPr>
          <a:xfrm>
            <a:off x="6553200" y="16002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7F648BE-745B-DAD2-3995-9758109D0102}"/>
              </a:ext>
            </a:extLst>
          </p:cNvPr>
          <p:cNvSpPr/>
          <p:nvPr/>
        </p:nvSpPr>
        <p:spPr>
          <a:xfrm>
            <a:off x="6553200" y="2128388"/>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B519887-2D40-C165-4941-F6C33A0308F9}"/>
              </a:ext>
            </a:extLst>
          </p:cNvPr>
          <p:cNvSpPr/>
          <p:nvPr/>
        </p:nvSpPr>
        <p:spPr>
          <a:xfrm>
            <a:off x="6553200" y="26670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76B9783-3D2D-F9C2-9D53-CB37D6FDF8AF}"/>
              </a:ext>
            </a:extLst>
          </p:cNvPr>
          <p:cNvSpPr/>
          <p:nvPr/>
        </p:nvSpPr>
        <p:spPr>
          <a:xfrm>
            <a:off x="6553200" y="3195188"/>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Box 4">
            <a:extLst>
              <a:ext uri="{FF2B5EF4-FFF2-40B4-BE49-F238E27FC236}">
                <a16:creationId xmlns:a16="http://schemas.microsoft.com/office/drawing/2014/main" id="{FC1B70A4-C1DB-AA8D-F334-F6EDF44E3269}"/>
              </a:ext>
            </a:extLst>
          </p:cNvPr>
          <p:cNvSpPr txBox="1">
            <a:spLocks noChangeArrowheads="1"/>
          </p:cNvSpPr>
          <p:nvPr/>
        </p:nvSpPr>
        <p:spPr bwMode="auto">
          <a:xfrm>
            <a:off x="609600" y="3630303"/>
            <a:ext cx="4953000" cy="400110"/>
          </a:xfrm>
          <a:prstGeom prst="rect">
            <a:avLst/>
          </a:prstGeom>
          <a:gradFill rotWithShape="0">
            <a:gsLst>
              <a:gs pos="0">
                <a:schemeClr val="accent2"/>
              </a:gs>
              <a:gs pos="100000">
                <a:schemeClr val="bg1"/>
              </a:gs>
            </a:gsLst>
            <a:lin ang="0" scaled="1"/>
          </a:gradFill>
          <a:ln w="9525">
            <a:noFill/>
            <a:miter lim="800000"/>
            <a:headEnd/>
            <a:tailEnd/>
          </a:ln>
          <a:effectLst/>
        </p:spPr>
        <p:txBody>
          <a:bodyPr wrap="square">
            <a:prstTxWarp prst="textNoShape">
              <a:avLst/>
            </a:prstTxWarp>
            <a:spAutoFit/>
          </a:bodyPr>
          <a:lstStyle/>
          <a:p>
            <a:pPr algn="l"/>
            <a:r>
              <a:rPr lang="en-US" sz="2000" dirty="0"/>
              <a:t>General thoughts…</a:t>
            </a:r>
          </a:p>
        </p:txBody>
      </p:sp>
    </p:spTree>
    <p:extLst>
      <p:ext uri="{BB962C8B-B14F-4D97-AF65-F5344CB8AC3E}">
        <p14:creationId xmlns:p14="http://schemas.microsoft.com/office/powerpoint/2010/main" val="4042455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FFC09-56EA-0E74-36F8-DC68FD251C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F6DE32-A331-EF6F-1E48-3979DD0A72BD}"/>
              </a:ext>
            </a:extLst>
          </p:cNvPr>
          <p:cNvSpPr>
            <a:spLocks noGrp="1"/>
          </p:cNvSpPr>
          <p:nvPr>
            <p:ph type="title"/>
          </p:nvPr>
        </p:nvSpPr>
        <p:spPr/>
        <p:txBody>
          <a:bodyPr/>
          <a:lstStyle/>
          <a:p>
            <a:r>
              <a:rPr lang="en-US" sz="3600" dirty="0"/>
              <a:t>Temporal Observation Points</a:t>
            </a:r>
          </a:p>
        </p:txBody>
      </p:sp>
      <p:sp>
        <p:nvSpPr>
          <p:cNvPr id="3" name="Footer Placeholder 2">
            <a:extLst>
              <a:ext uri="{FF2B5EF4-FFF2-40B4-BE49-F238E27FC236}">
                <a16:creationId xmlns:a16="http://schemas.microsoft.com/office/drawing/2014/main" id="{B031E570-39C3-8B24-5917-AE2F217FA3AF}"/>
              </a:ext>
            </a:extLst>
          </p:cNvPr>
          <p:cNvSpPr>
            <a:spLocks noGrp="1"/>
          </p:cNvSpPr>
          <p:nvPr>
            <p:ph type="ftr" sz="quarter" idx="10"/>
          </p:nvPr>
        </p:nvSpPr>
        <p:spPr/>
        <p:txBody>
          <a:bodyPr/>
          <a:lstStyle/>
          <a:p>
            <a:pPr>
              <a:defRPr/>
            </a:pPr>
            <a:r>
              <a:rPr lang="en-US"/>
              <a:t>HAMR - Hatcliff -- Kansas State</a:t>
            </a:r>
          </a:p>
        </p:txBody>
      </p:sp>
      <p:sp>
        <p:nvSpPr>
          <p:cNvPr id="4" name="Rectangle 3">
            <a:extLst>
              <a:ext uri="{FF2B5EF4-FFF2-40B4-BE49-F238E27FC236}">
                <a16:creationId xmlns:a16="http://schemas.microsoft.com/office/drawing/2014/main" id="{EE6E784A-C774-D0A6-DF9D-9F2FCE26024B}"/>
              </a:ext>
            </a:extLst>
          </p:cNvPr>
          <p:cNvSpPr/>
          <p:nvPr/>
        </p:nvSpPr>
        <p:spPr bwMode="auto">
          <a:xfrm>
            <a:off x="750554" y="3478022"/>
            <a:ext cx="914400" cy="228600"/>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52" name="TextBox 51">
            <a:extLst>
              <a:ext uri="{FF2B5EF4-FFF2-40B4-BE49-F238E27FC236}">
                <a16:creationId xmlns:a16="http://schemas.microsoft.com/office/drawing/2014/main" id="{EEFF41C6-422B-9B88-581E-20A95D0FC5BE}"/>
              </a:ext>
            </a:extLst>
          </p:cNvPr>
          <p:cNvSpPr txBox="1"/>
          <p:nvPr/>
        </p:nvSpPr>
        <p:spPr>
          <a:xfrm>
            <a:off x="680205" y="4098997"/>
            <a:ext cx="1055097" cy="461665"/>
          </a:xfrm>
          <a:prstGeom prst="rect">
            <a:avLst/>
          </a:prstGeom>
          <a:noFill/>
        </p:spPr>
        <p:txBody>
          <a:bodyPr wrap="none" rtlCol="0">
            <a:spAutoFit/>
          </a:bodyPr>
          <a:lstStyle/>
          <a:p>
            <a:pPr algn="ctr"/>
            <a:r>
              <a:rPr lang="en-US" sz="1200" i="1" dirty="0"/>
              <a:t>Initialization </a:t>
            </a:r>
          </a:p>
          <a:p>
            <a:pPr algn="ctr"/>
            <a:r>
              <a:rPr lang="en-US" sz="1200" i="1" dirty="0"/>
              <a:t>Phase</a:t>
            </a:r>
          </a:p>
        </p:txBody>
      </p:sp>
      <p:sp>
        <p:nvSpPr>
          <p:cNvPr id="53" name="Right Brace 52">
            <a:extLst>
              <a:ext uri="{FF2B5EF4-FFF2-40B4-BE49-F238E27FC236}">
                <a16:creationId xmlns:a16="http://schemas.microsoft.com/office/drawing/2014/main" id="{DE9ACA15-9DC3-385E-0C8A-178606FF534E}"/>
              </a:ext>
            </a:extLst>
          </p:cNvPr>
          <p:cNvSpPr/>
          <p:nvPr/>
        </p:nvSpPr>
        <p:spPr bwMode="auto">
          <a:xfrm rot="5400000">
            <a:off x="4737035" y="1052664"/>
            <a:ext cx="253916" cy="5940877"/>
          </a:xfrm>
          <a:prstGeom prst="righ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54" name="Right Brace 53">
            <a:extLst>
              <a:ext uri="{FF2B5EF4-FFF2-40B4-BE49-F238E27FC236}">
                <a16:creationId xmlns:a16="http://schemas.microsoft.com/office/drawing/2014/main" id="{A8D50FAD-EFDE-2580-5B7D-F15CB5D6E9E7}"/>
              </a:ext>
            </a:extLst>
          </p:cNvPr>
          <p:cNvSpPr/>
          <p:nvPr/>
        </p:nvSpPr>
        <p:spPr bwMode="auto">
          <a:xfrm rot="5400000">
            <a:off x="1093453" y="3493863"/>
            <a:ext cx="228600" cy="1066800"/>
          </a:xfrm>
          <a:prstGeom prst="righ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7" name="TextBox 6">
            <a:extLst>
              <a:ext uri="{FF2B5EF4-FFF2-40B4-BE49-F238E27FC236}">
                <a16:creationId xmlns:a16="http://schemas.microsoft.com/office/drawing/2014/main" id="{8AFF9762-3D24-A7E8-FAB2-A939004816B0}"/>
              </a:ext>
            </a:extLst>
          </p:cNvPr>
          <p:cNvSpPr txBox="1"/>
          <p:nvPr/>
        </p:nvSpPr>
        <p:spPr>
          <a:xfrm>
            <a:off x="4461552" y="4115791"/>
            <a:ext cx="843501" cy="461665"/>
          </a:xfrm>
          <a:prstGeom prst="rect">
            <a:avLst/>
          </a:prstGeom>
          <a:noFill/>
        </p:spPr>
        <p:txBody>
          <a:bodyPr wrap="none" rtlCol="0">
            <a:spAutoFit/>
          </a:bodyPr>
          <a:lstStyle/>
          <a:p>
            <a:pPr algn="ctr"/>
            <a:r>
              <a:rPr lang="en-US" sz="1200" i="1" dirty="0"/>
              <a:t>Compute </a:t>
            </a:r>
          </a:p>
          <a:p>
            <a:pPr algn="ctr"/>
            <a:r>
              <a:rPr lang="en-US" sz="1200" i="1" dirty="0"/>
              <a:t>Phase</a:t>
            </a:r>
          </a:p>
        </p:txBody>
      </p:sp>
      <p:sp>
        <p:nvSpPr>
          <p:cNvPr id="8" name="TextBox 7">
            <a:extLst>
              <a:ext uri="{FF2B5EF4-FFF2-40B4-BE49-F238E27FC236}">
                <a16:creationId xmlns:a16="http://schemas.microsoft.com/office/drawing/2014/main" id="{17557059-7894-F602-539D-82F45DEE62BE}"/>
              </a:ext>
            </a:extLst>
          </p:cNvPr>
          <p:cNvSpPr txBox="1"/>
          <p:nvPr/>
        </p:nvSpPr>
        <p:spPr>
          <a:xfrm>
            <a:off x="2531687" y="3667398"/>
            <a:ext cx="2188420" cy="261610"/>
          </a:xfrm>
          <a:prstGeom prst="rect">
            <a:avLst/>
          </a:prstGeom>
          <a:noFill/>
        </p:spPr>
        <p:txBody>
          <a:bodyPr wrap="none" rtlCol="0">
            <a:spAutoFit/>
          </a:bodyPr>
          <a:lstStyle/>
          <a:p>
            <a:pPr algn="ctr"/>
            <a:r>
              <a:rPr lang="en-US" sz="1100" i="1" dirty="0"/>
              <a:t>scriptable execution progression</a:t>
            </a:r>
          </a:p>
        </p:txBody>
      </p:sp>
      <p:grpSp>
        <p:nvGrpSpPr>
          <p:cNvPr id="1024" name="Group 1023">
            <a:extLst>
              <a:ext uri="{FF2B5EF4-FFF2-40B4-BE49-F238E27FC236}">
                <a16:creationId xmlns:a16="http://schemas.microsoft.com/office/drawing/2014/main" id="{372C3BA2-CB61-DA7C-B683-91BA08E188DA}"/>
              </a:ext>
            </a:extLst>
          </p:cNvPr>
          <p:cNvGrpSpPr/>
          <p:nvPr/>
        </p:nvGrpSpPr>
        <p:grpSpPr>
          <a:xfrm>
            <a:off x="5322554" y="2372144"/>
            <a:ext cx="1146468" cy="1182078"/>
            <a:chOff x="5322554" y="2613059"/>
            <a:chExt cx="1146468" cy="1182078"/>
          </a:xfrm>
        </p:grpSpPr>
        <p:sp>
          <p:nvSpPr>
            <p:cNvPr id="10" name="TextBox 9">
              <a:extLst>
                <a:ext uri="{FF2B5EF4-FFF2-40B4-BE49-F238E27FC236}">
                  <a16:creationId xmlns:a16="http://schemas.microsoft.com/office/drawing/2014/main" id="{D8B80B49-3DAB-CB0A-8072-069CBA8C52D3}"/>
                </a:ext>
              </a:extLst>
            </p:cNvPr>
            <p:cNvSpPr txBox="1"/>
            <p:nvPr/>
          </p:nvSpPr>
          <p:spPr>
            <a:xfrm>
              <a:off x="5322554" y="2613059"/>
              <a:ext cx="1146468" cy="253916"/>
            </a:xfrm>
            <a:prstGeom prst="rect">
              <a:avLst/>
            </a:prstGeom>
            <a:noFill/>
          </p:spPr>
          <p:txBody>
            <a:bodyPr wrap="none" rtlCol="0">
              <a:spAutoFit/>
            </a:bodyPr>
            <a:lstStyle/>
            <a:p>
              <a:r>
                <a:rPr lang="en-US" sz="1050" dirty="0"/>
                <a:t>&lt;w</a:t>
              </a:r>
              <a:r>
                <a:rPr lang="en-US" sz="1050" baseline="-25000" dirty="0"/>
                <a:t>1</a:t>
              </a:r>
              <a:r>
                <a:rPr lang="en-US" sz="1050" dirty="0"/>
                <a:t>,w</a:t>
              </a:r>
              <a:r>
                <a:rPr lang="en-US" sz="1050" baseline="-25000" dirty="0"/>
                <a:t>2</a:t>
              </a:r>
              <a:r>
                <a:rPr lang="en-US" sz="1050" dirty="0"/>
                <a:t>, ..., </a:t>
              </a:r>
              <a:r>
                <a:rPr lang="en-US" sz="1050" dirty="0" err="1"/>
                <a:t>w</a:t>
              </a:r>
              <a:r>
                <a:rPr lang="en-US" sz="1050" baseline="-25000" dirty="0" err="1"/>
                <a:t>k</a:t>
              </a:r>
              <a:r>
                <a:rPr lang="en-US" sz="1050" dirty="0"/>
                <a:t>&gt;</a:t>
              </a:r>
            </a:p>
          </p:txBody>
        </p:sp>
        <p:grpSp>
          <p:nvGrpSpPr>
            <p:cNvPr id="59" name="Group 58">
              <a:extLst>
                <a:ext uri="{FF2B5EF4-FFF2-40B4-BE49-F238E27FC236}">
                  <a16:creationId xmlns:a16="http://schemas.microsoft.com/office/drawing/2014/main" id="{6C1557BE-C400-AA36-6836-7BF04868E330}"/>
                </a:ext>
              </a:extLst>
            </p:cNvPr>
            <p:cNvGrpSpPr/>
            <p:nvPr/>
          </p:nvGrpSpPr>
          <p:grpSpPr>
            <a:xfrm>
              <a:off x="5341775" y="2880737"/>
              <a:ext cx="1067536" cy="914400"/>
              <a:chOff x="5341775" y="2880737"/>
              <a:chExt cx="1067536" cy="914400"/>
            </a:xfrm>
          </p:grpSpPr>
          <p:cxnSp>
            <p:nvCxnSpPr>
              <p:cNvPr id="12" name="Straight Arrow Connector 11">
                <a:extLst>
                  <a:ext uri="{FF2B5EF4-FFF2-40B4-BE49-F238E27FC236}">
                    <a16:creationId xmlns:a16="http://schemas.microsoft.com/office/drawing/2014/main" id="{A4FEBE30-133A-8C38-2B0A-CEF22E297173}"/>
                  </a:ext>
                </a:extLst>
              </p:cNvPr>
              <p:cNvCxnSpPr>
                <a:cxnSpLocks/>
              </p:cNvCxnSpPr>
              <p:nvPr/>
            </p:nvCxnSpPr>
            <p:spPr bwMode="auto">
              <a:xfrm flipV="1">
                <a:off x="5855954" y="2880737"/>
                <a:ext cx="0" cy="914400"/>
              </a:xfrm>
              <a:prstGeom prst="straightConnector1">
                <a:avLst/>
              </a:prstGeom>
              <a:solidFill>
                <a:schemeClr val="accent1"/>
              </a:solidFill>
              <a:ln w="38100" cap="flat" cmpd="dbl" algn="ctr">
                <a:solidFill>
                  <a:schemeClr val="tx1"/>
                </a:solidFill>
                <a:prstDash val="solid"/>
                <a:round/>
                <a:headEnd type="none" w="med" len="med"/>
                <a:tailEnd type="triangle"/>
              </a:ln>
              <a:effectLst/>
            </p:spPr>
          </p:cxnSp>
          <p:sp>
            <p:nvSpPr>
              <p:cNvPr id="20" name="Oval 19">
                <a:extLst>
                  <a:ext uri="{FF2B5EF4-FFF2-40B4-BE49-F238E27FC236}">
                    <a16:creationId xmlns:a16="http://schemas.microsoft.com/office/drawing/2014/main" id="{AC2DE052-C140-1FDB-85A2-C5F4B8D43F36}"/>
                  </a:ext>
                </a:extLst>
              </p:cNvPr>
              <p:cNvSpPr/>
              <p:nvPr/>
            </p:nvSpPr>
            <p:spPr bwMode="auto">
              <a:xfrm>
                <a:off x="5627354" y="3087918"/>
                <a:ext cx="495300" cy="304800"/>
              </a:xfrm>
              <a:prstGeom prst="ellipse">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6" name="TextBox 15">
                <a:extLst>
                  <a:ext uri="{FF2B5EF4-FFF2-40B4-BE49-F238E27FC236}">
                    <a16:creationId xmlns:a16="http://schemas.microsoft.com/office/drawing/2014/main" id="{FF0D39D1-0451-3FA6-6B01-21A046D12769}"/>
                  </a:ext>
                </a:extLst>
              </p:cNvPr>
              <p:cNvSpPr txBox="1"/>
              <p:nvPr/>
            </p:nvSpPr>
            <p:spPr>
              <a:xfrm>
                <a:off x="5341775" y="3011946"/>
                <a:ext cx="1067536" cy="400110"/>
              </a:xfrm>
              <a:prstGeom prst="rect">
                <a:avLst/>
              </a:prstGeom>
              <a:noFill/>
            </p:spPr>
            <p:txBody>
              <a:bodyPr wrap="none" rtlCol="0">
                <a:spAutoFit/>
              </a:bodyPr>
              <a:lstStyle/>
              <a:p>
                <a:r>
                  <a:rPr lang="en-US" sz="2000" i="1" dirty="0"/>
                  <a:t>observe</a:t>
                </a:r>
              </a:p>
            </p:txBody>
          </p:sp>
        </p:grpSp>
      </p:grpSp>
      <p:grpSp>
        <p:nvGrpSpPr>
          <p:cNvPr id="55" name="Group 54">
            <a:extLst>
              <a:ext uri="{FF2B5EF4-FFF2-40B4-BE49-F238E27FC236}">
                <a16:creationId xmlns:a16="http://schemas.microsoft.com/office/drawing/2014/main" id="{15B4E16A-5545-B252-A49A-52542D926665}"/>
              </a:ext>
            </a:extLst>
          </p:cNvPr>
          <p:cNvGrpSpPr/>
          <p:nvPr/>
        </p:nvGrpSpPr>
        <p:grpSpPr>
          <a:xfrm>
            <a:off x="3340986" y="2372144"/>
            <a:ext cx="1080865" cy="1182078"/>
            <a:chOff x="3340986" y="2613059"/>
            <a:chExt cx="1080865" cy="1182078"/>
          </a:xfrm>
        </p:grpSpPr>
        <p:sp>
          <p:nvSpPr>
            <p:cNvPr id="9" name="TextBox 8">
              <a:extLst>
                <a:ext uri="{FF2B5EF4-FFF2-40B4-BE49-F238E27FC236}">
                  <a16:creationId xmlns:a16="http://schemas.microsoft.com/office/drawing/2014/main" id="{2D73BB6A-3EB3-2376-346F-B5DEFEBC2266}"/>
                </a:ext>
              </a:extLst>
            </p:cNvPr>
            <p:cNvSpPr txBox="1"/>
            <p:nvPr/>
          </p:nvSpPr>
          <p:spPr>
            <a:xfrm>
              <a:off x="3366754" y="2613059"/>
              <a:ext cx="1055097" cy="253916"/>
            </a:xfrm>
            <a:prstGeom prst="rect">
              <a:avLst/>
            </a:prstGeom>
            <a:noFill/>
          </p:spPr>
          <p:txBody>
            <a:bodyPr wrap="none" rtlCol="0">
              <a:spAutoFit/>
            </a:bodyPr>
            <a:lstStyle/>
            <a:p>
              <a:r>
                <a:rPr lang="en-US" sz="1050" dirty="0"/>
                <a:t>&lt;v</a:t>
              </a:r>
              <a:r>
                <a:rPr lang="en-US" sz="1050" baseline="-25000" dirty="0"/>
                <a:t>1</a:t>
              </a:r>
              <a:r>
                <a:rPr lang="en-US" sz="1050" dirty="0"/>
                <a:t>,v</a:t>
              </a:r>
              <a:r>
                <a:rPr lang="en-US" sz="1050" baseline="-25000" dirty="0"/>
                <a:t>2</a:t>
              </a:r>
              <a:r>
                <a:rPr lang="en-US" sz="1050" dirty="0"/>
                <a:t>, ..., </a:t>
              </a:r>
              <a:r>
                <a:rPr lang="en-US" sz="1050" dirty="0" err="1"/>
                <a:t>v</a:t>
              </a:r>
              <a:r>
                <a:rPr lang="en-US" sz="1050" baseline="-25000" dirty="0" err="1"/>
                <a:t>n</a:t>
              </a:r>
              <a:r>
                <a:rPr lang="en-US" sz="1050" dirty="0"/>
                <a:t>&gt;</a:t>
              </a:r>
            </a:p>
          </p:txBody>
        </p:sp>
        <p:grpSp>
          <p:nvGrpSpPr>
            <p:cNvPr id="51" name="Group 50">
              <a:extLst>
                <a:ext uri="{FF2B5EF4-FFF2-40B4-BE49-F238E27FC236}">
                  <a16:creationId xmlns:a16="http://schemas.microsoft.com/office/drawing/2014/main" id="{95C837D1-30AF-655D-6370-AF8CC9581E6C}"/>
                </a:ext>
              </a:extLst>
            </p:cNvPr>
            <p:cNvGrpSpPr/>
            <p:nvPr/>
          </p:nvGrpSpPr>
          <p:grpSpPr>
            <a:xfrm>
              <a:off x="3340986" y="2880737"/>
              <a:ext cx="1067536" cy="914400"/>
              <a:chOff x="3340986" y="2880737"/>
              <a:chExt cx="1067536" cy="914400"/>
            </a:xfrm>
          </p:grpSpPr>
          <p:cxnSp>
            <p:nvCxnSpPr>
              <p:cNvPr id="5" name="Straight Arrow Connector 4">
                <a:extLst>
                  <a:ext uri="{FF2B5EF4-FFF2-40B4-BE49-F238E27FC236}">
                    <a16:creationId xmlns:a16="http://schemas.microsoft.com/office/drawing/2014/main" id="{DC448213-97B1-19CC-EBC8-66CDC78D073C}"/>
                  </a:ext>
                </a:extLst>
              </p:cNvPr>
              <p:cNvCxnSpPr>
                <a:cxnSpLocks/>
              </p:cNvCxnSpPr>
              <p:nvPr/>
            </p:nvCxnSpPr>
            <p:spPr bwMode="auto">
              <a:xfrm flipV="1">
                <a:off x="3874754" y="2880737"/>
                <a:ext cx="0" cy="914400"/>
              </a:xfrm>
              <a:prstGeom prst="straightConnector1">
                <a:avLst/>
              </a:prstGeom>
              <a:solidFill>
                <a:schemeClr val="accent1"/>
              </a:solidFill>
              <a:ln w="38100" cap="flat" cmpd="dbl" algn="ctr">
                <a:solidFill>
                  <a:schemeClr val="tx1"/>
                </a:solidFill>
                <a:prstDash val="solid"/>
                <a:round/>
                <a:headEnd type="none" w="med" len="med"/>
                <a:tailEnd type="triangle"/>
              </a:ln>
              <a:effectLst/>
            </p:spPr>
          </p:cxnSp>
          <p:sp>
            <p:nvSpPr>
              <p:cNvPr id="18" name="Oval 17">
                <a:extLst>
                  <a:ext uri="{FF2B5EF4-FFF2-40B4-BE49-F238E27FC236}">
                    <a16:creationId xmlns:a16="http://schemas.microsoft.com/office/drawing/2014/main" id="{4F67C91F-95CC-3707-732B-5B8EA8DFA516}"/>
                  </a:ext>
                </a:extLst>
              </p:cNvPr>
              <p:cNvSpPr/>
              <p:nvPr/>
            </p:nvSpPr>
            <p:spPr bwMode="auto">
              <a:xfrm>
                <a:off x="3645246" y="3078225"/>
                <a:ext cx="495300" cy="304800"/>
              </a:xfrm>
              <a:prstGeom prst="ellipse">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1" name="TextBox 20">
                <a:extLst>
                  <a:ext uri="{FF2B5EF4-FFF2-40B4-BE49-F238E27FC236}">
                    <a16:creationId xmlns:a16="http://schemas.microsoft.com/office/drawing/2014/main" id="{664C531B-CB86-802C-D430-0CCCB2FF05E3}"/>
                  </a:ext>
                </a:extLst>
              </p:cNvPr>
              <p:cNvSpPr txBox="1"/>
              <p:nvPr/>
            </p:nvSpPr>
            <p:spPr>
              <a:xfrm>
                <a:off x="3340986" y="3011946"/>
                <a:ext cx="1067536" cy="400110"/>
              </a:xfrm>
              <a:prstGeom prst="rect">
                <a:avLst/>
              </a:prstGeom>
              <a:noFill/>
            </p:spPr>
            <p:txBody>
              <a:bodyPr wrap="none" rtlCol="0">
                <a:spAutoFit/>
              </a:bodyPr>
              <a:lstStyle/>
              <a:p>
                <a:r>
                  <a:rPr lang="en-US" sz="2000" i="1" dirty="0"/>
                  <a:t>observe</a:t>
                </a:r>
              </a:p>
            </p:txBody>
          </p:sp>
        </p:grpSp>
      </p:grpSp>
      <p:grpSp>
        <p:nvGrpSpPr>
          <p:cNvPr id="1027" name="Group 1026">
            <a:extLst>
              <a:ext uri="{FF2B5EF4-FFF2-40B4-BE49-F238E27FC236}">
                <a16:creationId xmlns:a16="http://schemas.microsoft.com/office/drawing/2014/main" id="{CBDBD1BF-B788-C8C4-8A30-8301591EBDC5}"/>
              </a:ext>
            </a:extLst>
          </p:cNvPr>
          <p:cNvGrpSpPr/>
          <p:nvPr/>
        </p:nvGrpSpPr>
        <p:grpSpPr>
          <a:xfrm>
            <a:off x="3455654" y="1730636"/>
            <a:ext cx="2436663" cy="692328"/>
            <a:chOff x="3455654" y="1971551"/>
            <a:chExt cx="2436663" cy="692328"/>
          </a:xfrm>
        </p:grpSpPr>
        <p:sp>
          <p:nvSpPr>
            <p:cNvPr id="22" name="TextBox 21">
              <a:extLst>
                <a:ext uri="{FF2B5EF4-FFF2-40B4-BE49-F238E27FC236}">
                  <a16:creationId xmlns:a16="http://schemas.microsoft.com/office/drawing/2014/main" id="{66A5DF65-7481-6973-8778-EB8768A588CD}"/>
                </a:ext>
              </a:extLst>
            </p:cNvPr>
            <p:cNvSpPr txBox="1"/>
            <p:nvPr/>
          </p:nvSpPr>
          <p:spPr>
            <a:xfrm>
              <a:off x="3455654" y="1971551"/>
              <a:ext cx="2148152" cy="369332"/>
            </a:xfrm>
            <a:prstGeom prst="rect">
              <a:avLst/>
            </a:prstGeom>
            <a:noFill/>
          </p:spPr>
          <p:txBody>
            <a:bodyPr wrap="none" rtlCol="0">
              <a:spAutoFit/>
            </a:bodyPr>
            <a:lstStyle/>
            <a:p>
              <a:r>
                <a:rPr lang="en-US" sz="1800" dirty="0"/>
                <a:t>Property(   , ... ,   )</a:t>
              </a:r>
            </a:p>
          </p:txBody>
        </p:sp>
        <p:cxnSp>
          <p:nvCxnSpPr>
            <p:cNvPr id="26" name="Straight Connector 25">
              <a:extLst>
                <a:ext uri="{FF2B5EF4-FFF2-40B4-BE49-F238E27FC236}">
                  <a16:creationId xmlns:a16="http://schemas.microsoft.com/office/drawing/2014/main" id="{3B8C5792-14B2-16A4-216E-3B17DC7E01EE}"/>
                </a:ext>
              </a:extLst>
            </p:cNvPr>
            <p:cNvCxnSpPr>
              <a:cxnSpLocks/>
            </p:cNvCxnSpPr>
            <p:nvPr/>
          </p:nvCxnSpPr>
          <p:spPr bwMode="auto">
            <a:xfrm flipV="1">
              <a:off x="4016331" y="2345376"/>
              <a:ext cx="835328" cy="318503"/>
            </a:xfrm>
            <a:prstGeom prst="line">
              <a:avLst/>
            </a:prstGeom>
            <a:solidFill>
              <a:schemeClr val="accent1"/>
            </a:solidFill>
            <a:ln w="9525" cap="flat" cmpd="sng" algn="ctr">
              <a:solidFill>
                <a:schemeClr val="tx1"/>
              </a:solidFill>
              <a:prstDash val="dash"/>
              <a:miter lim="800000"/>
              <a:headEnd type="none" w="med" len="med"/>
              <a:tailEnd type="triangle" w="med" len="med"/>
            </a:ln>
            <a:effectLst/>
          </p:spPr>
        </p:cxnSp>
        <p:cxnSp>
          <p:nvCxnSpPr>
            <p:cNvPr id="28" name="Straight Connector 27">
              <a:extLst>
                <a:ext uri="{FF2B5EF4-FFF2-40B4-BE49-F238E27FC236}">
                  <a16:creationId xmlns:a16="http://schemas.microsoft.com/office/drawing/2014/main" id="{F87E5830-46A2-DABD-C77B-B901F111EE49}"/>
                </a:ext>
              </a:extLst>
            </p:cNvPr>
            <p:cNvCxnSpPr>
              <a:cxnSpLocks/>
            </p:cNvCxnSpPr>
            <p:nvPr/>
          </p:nvCxnSpPr>
          <p:spPr bwMode="auto">
            <a:xfrm flipH="1" flipV="1">
              <a:off x="5280824" y="2329356"/>
              <a:ext cx="611493" cy="306244"/>
            </a:xfrm>
            <a:prstGeom prst="line">
              <a:avLst/>
            </a:prstGeom>
            <a:solidFill>
              <a:schemeClr val="accent1"/>
            </a:solidFill>
            <a:ln w="9525" cap="flat" cmpd="sng" algn="ctr">
              <a:solidFill>
                <a:schemeClr val="tx1"/>
              </a:solidFill>
              <a:prstDash val="dash"/>
              <a:miter lim="800000"/>
              <a:headEnd type="none" w="med" len="med"/>
              <a:tailEnd type="triangle" w="med" len="med"/>
            </a:ln>
            <a:effectLst/>
          </p:spPr>
        </p:cxnSp>
      </p:grpSp>
      <p:sp>
        <p:nvSpPr>
          <p:cNvPr id="47" name="Right Brace 46">
            <a:extLst>
              <a:ext uri="{FF2B5EF4-FFF2-40B4-BE49-F238E27FC236}">
                <a16:creationId xmlns:a16="http://schemas.microsoft.com/office/drawing/2014/main" id="{BDC1B5B5-B5F2-468E-3D34-7B918A64217D}"/>
              </a:ext>
            </a:extLst>
          </p:cNvPr>
          <p:cNvSpPr/>
          <p:nvPr/>
        </p:nvSpPr>
        <p:spPr bwMode="auto">
          <a:xfrm rot="5400000">
            <a:off x="8332454" y="3477044"/>
            <a:ext cx="228600" cy="1066800"/>
          </a:xfrm>
          <a:prstGeom prst="righ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48" name="TextBox 47">
            <a:extLst>
              <a:ext uri="{FF2B5EF4-FFF2-40B4-BE49-F238E27FC236}">
                <a16:creationId xmlns:a16="http://schemas.microsoft.com/office/drawing/2014/main" id="{9EAC953B-BF6A-53EF-68AD-06CE37DD7706}"/>
              </a:ext>
            </a:extLst>
          </p:cNvPr>
          <p:cNvSpPr txBox="1"/>
          <p:nvPr/>
        </p:nvSpPr>
        <p:spPr>
          <a:xfrm>
            <a:off x="7984887" y="4150061"/>
            <a:ext cx="943015" cy="461665"/>
          </a:xfrm>
          <a:prstGeom prst="rect">
            <a:avLst/>
          </a:prstGeom>
          <a:noFill/>
        </p:spPr>
        <p:txBody>
          <a:bodyPr wrap="none" rtlCol="0">
            <a:spAutoFit/>
          </a:bodyPr>
          <a:lstStyle/>
          <a:p>
            <a:pPr algn="ctr"/>
            <a:r>
              <a:rPr lang="en-US" sz="1200" i="1" dirty="0"/>
              <a:t>Finalization</a:t>
            </a:r>
          </a:p>
          <a:p>
            <a:pPr algn="ctr"/>
            <a:r>
              <a:rPr lang="en-US" sz="1200" i="1" dirty="0"/>
              <a:t>Phase</a:t>
            </a:r>
          </a:p>
        </p:txBody>
      </p:sp>
      <p:cxnSp>
        <p:nvCxnSpPr>
          <p:cNvPr id="50" name="Straight Connector 49">
            <a:extLst>
              <a:ext uri="{FF2B5EF4-FFF2-40B4-BE49-F238E27FC236}">
                <a16:creationId xmlns:a16="http://schemas.microsoft.com/office/drawing/2014/main" id="{CCC12D57-4582-629C-D75E-5E5609E49EB9}"/>
              </a:ext>
            </a:extLst>
          </p:cNvPr>
          <p:cNvCxnSpPr>
            <a:cxnSpLocks/>
            <a:endCxn id="8" idx="1"/>
          </p:cNvCxnSpPr>
          <p:nvPr/>
        </p:nvCxnSpPr>
        <p:spPr bwMode="auto">
          <a:xfrm>
            <a:off x="902954" y="3794376"/>
            <a:ext cx="1628733" cy="3827"/>
          </a:xfrm>
          <a:prstGeom prst="line">
            <a:avLst/>
          </a:prstGeom>
          <a:solidFill>
            <a:schemeClr val="accent1"/>
          </a:solidFill>
          <a:ln w="28575" cap="flat" cmpd="sng" algn="ctr">
            <a:solidFill>
              <a:srgbClr val="00B050"/>
            </a:solidFill>
            <a:prstDash val="solid"/>
            <a:miter lim="800000"/>
            <a:headEnd type="none" w="med" len="med"/>
            <a:tailEnd type="triangle" w="med" len="med"/>
          </a:ln>
          <a:effectLst/>
        </p:spPr>
      </p:cxnSp>
      <p:cxnSp>
        <p:nvCxnSpPr>
          <p:cNvPr id="56" name="Straight Connector 55">
            <a:extLst>
              <a:ext uri="{FF2B5EF4-FFF2-40B4-BE49-F238E27FC236}">
                <a16:creationId xmlns:a16="http://schemas.microsoft.com/office/drawing/2014/main" id="{64AD0775-6564-5ED1-C2E3-4509E13248FB}"/>
              </a:ext>
            </a:extLst>
          </p:cNvPr>
          <p:cNvCxnSpPr>
            <a:cxnSpLocks/>
          </p:cNvCxnSpPr>
          <p:nvPr/>
        </p:nvCxnSpPr>
        <p:spPr bwMode="auto">
          <a:xfrm flipV="1">
            <a:off x="4708707" y="3787941"/>
            <a:ext cx="4119047" cy="21465"/>
          </a:xfrm>
          <a:prstGeom prst="line">
            <a:avLst/>
          </a:prstGeom>
          <a:solidFill>
            <a:schemeClr val="accent1"/>
          </a:solidFill>
          <a:ln w="28575" cap="flat" cmpd="sng" algn="ctr">
            <a:solidFill>
              <a:srgbClr val="00B050"/>
            </a:solidFill>
            <a:prstDash val="solid"/>
            <a:miter lim="800000"/>
            <a:headEnd type="none" w="med" len="med"/>
            <a:tailEnd type="triangle" w="med" len="med"/>
          </a:ln>
          <a:effectLst/>
        </p:spPr>
      </p:cxnSp>
      <p:grpSp>
        <p:nvGrpSpPr>
          <p:cNvPr id="57" name="Group 56">
            <a:extLst>
              <a:ext uri="{FF2B5EF4-FFF2-40B4-BE49-F238E27FC236}">
                <a16:creationId xmlns:a16="http://schemas.microsoft.com/office/drawing/2014/main" id="{B1318FF7-02C6-F3D4-EAAC-ECD428B6A29C}"/>
              </a:ext>
            </a:extLst>
          </p:cNvPr>
          <p:cNvGrpSpPr/>
          <p:nvPr/>
        </p:nvGrpSpPr>
        <p:grpSpPr>
          <a:xfrm>
            <a:off x="3932338" y="3210344"/>
            <a:ext cx="1885516" cy="496278"/>
            <a:chOff x="3932338" y="3451259"/>
            <a:chExt cx="1885516" cy="496278"/>
          </a:xfrm>
        </p:grpSpPr>
        <p:sp>
          <p:nvSpPr>
            <p:cNvPr id="35" name="Rectangle 34">
              <a:extLst>
                <a:ext uri="{FF2B5EF4-FFF2-40B4-BE49-F238E27FC236}">
                  <a16:creationId xmlns:a16="http://schemas.microsoft.com/office/drawing/2014/main" id="{ED84D8E7-61B9-A123-844B-A417CBAB2737}"/>
                </a:ext>
              </a:extLst>
            </p:cNvPr>
            <p:cNvSpPr/>
            <p:nvPr/>
          </p:nvSpPr>
          <p:spPr bwMode="auto">
            <a:xfrm>
              <a:off x="3950954" y="3718937"/>
              <a:ext cx="381000" cy="228600"/>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7" name="Rectangle 36">
              <a:extLst>
                <a:ext uri="{FF2B5EF4-FFF2-40B4-BE49-F238E27FC236}">
                  <a16:creationId xmlns:a16="http://schemas.microsoft.com/office/drawing/2014/main" id="{6610F831-924B-76B5-3260-5F0BFB1CFB78}"/>
                </a:ext>
              </a:extLst>
            </p:cNvPr>
            <p:cNvSpPr/>
            <p:nvPr/>
          </p:nvSpPr>
          <p:spPr bwMode="auto">
            <a:xfrm>
              <a:off x="4446254" y="3718937"/>
              <a:ext cx="381000" cy="228600"/>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8" name="Rectangle 37">
              <a:extLst>
                <a:ext uri="{FF2B5EF4-FFF2-40B4-BE49-F238E27FC236}">
                  <a16:creationId xmlns:a16="http://schemas.microsoft.com/office/drawing/2014/main" id="{5D627922-0702-EAAD-E953-E372370D8B04}"/>
                </a:ext>
              </a:extLst>
            </p:cNvPr>
            <p:cNvSpPr/>
            <p:nvPr/>
          </p:nvSpPr>
          <p:spPr bwMode="auto">
            <a:xfrm>
              <a:off x="4941554" y="3718937"/>
              <a:ext cx="381000" cy="228600"/>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9" name="Rectangle 38">
              <a:extLst>
                <a:ext uri="{FF2B5EF4-FFF2-40B4-BE49-F238E27FC236}">
                  <a16:creationId xmlns:a16="http://schemas.microsoft.com/office/drawing/2014/main" id="{17702BA4-A136-772C-F34F-24F66830038B}"/>
                </a:ext>
              </a:extLst>
            </p:cNvPr>
            <p:cNvSpPr/>
            <p:nvPr/>
          </p:nvSpPr>
          <p:spPr bwMode="auto">
            <a:xfrm>
              <a:off x="5436854" y="3718937"/>
              <a:ext cx="381000" cy="228600"/>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nvGrpSpPr>
            <p:cNvPr id="132" name="Group 131">
              <a:extLst>
                <a:ext uri="{FF2B5EF4-FFF2-40B4-BE49-F238E27FC236}">
                  <a16:creationId xmlns:a16="http://schemas.microsoft.com/office/drawing/2014/main" id="{4C83F52B-3579-5A3E-6189-6F920502657E}"/>
                </a:ext>
              </a:extLst>
            </p:cNvPr>
            <p:cNvGrpSpPr/>
            <p:nvPr/>
          </p:nvGrpSpPr>
          <p:grpSpPr>
            <a:xfrm>
              <a:off x="5398754" y="3451259"/>
              <a:ext cx="399616" cy="224872"/>
              <a:chOff x="6839384" y="2932597"/>
              <a:chExt cx="399616" cy="224872"/>
            </a:xfrm>
          </p:grpSpPr>
          <p:sp>
            <p:nvSpPr>
              <p:cNvPr id="133" name="Right Brace 132">
                <a:extLst>
                  <a:ext uri="{FF2B5EF4-FFF2-40B4-BE49-F238E27FC236}">
                    <a16:creationId xmlns:a16="http://schemas.microsoft.com/office/drawing/2014/main" id="{A05AFD96-42B2-B0C7-1FD6-E439E1A508A3}"/>
                  </a:ext>
                </a:extLst>
              </p:cNvPr>
              <p:cNvSpPr/>
              <p:nvPr/>
            </p:nvSpPr>
            <p:spPr bwMode="auto">
              <a:xfrm rot="16200000">
                <a:off x="6989600" y="2908434"/>
                <a:ext cx="111050" cy="387019"/>
              </a:xfrm>
              <a:prstGeom prst="righ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pic>
            <p:nvPicPr>
              <p:cNvPr id="134" name="Picture 133">
                <a:extLst>
                  <a:ext uri="{FF2B5EF4-FFF2-40B4-BE49-F238E27FC236}">
                    <a16:creationId xmlns:a16="http://schemas.microsoft.com/office/drawing/2014/main" id="{171302DA-AA86-AC82-C8AC-2B92C0FEF5E0}"/>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839384" y="2932597"/>
                <a:ext cx="399616" cy="79932"/>
              </a:xfrm>
              <a:prstGeom prst="rect">
                <a:avLst/>
              </a:prstGeom>
              <a:ln>
                <a:solidFill>
                  <a:schemeClr val="tx1"/>
                </a:solidFill>
              </a:ln>
            </p:spPr>
          </p:pic>
        </p:grpSp>
        <p:grpSp>
          <p:nvGrpSpPr>
            <p:cNvPr id="135" name="Group 134">
              <a:extLst>
                <a:ext uri="{FF2B5EF4-FFF2-40B4-BE49-F238E27FC236}">
                  <a16:creationId xmlns:a16="http://schemas.microsoft.com/office/drawing/2014/main" id="{1881FD0D-122E-7442-E85F-56DD9C83164E}"/>
                </a:ext>
              </a:extLst>
            </p:cNvPr>
            <p:cNvGrpSpPr/>
            <p:nvPr/>
          </p:nvGrpSpPr>
          <p:grpSpPr>
            <a:xfrm>
              <a:off x="4941554" y="3454987"/>
              <a:ext cx="399616" cy="224872"/>
              <a:chOff x="6839384" y="2932597"/>
              <a:chExt cx="399616" cy="224872"/>
            </a:xfrm>
          </p:grpSpPr>
          <p:sp>
            <p:nvSpPr>
              <p:cNvPr id="136" name="Right Brace 135">
                <a:extLst>
                  <a:ext uri="{FF2B5EF4-FFF2-40B4-BE49-F238E27FC236}">
                    <a16:creationId xmlns:a16="http://schemas.microsoft.com/office/drawing/2014/main" id="{8AC6F79D-0F84-908C-9B03-C198FFDBEEC9}"/>
                  </a:ext>
                </a:extLst>
              </p:cNvPr>
              <p:cNvSpPr/>
              <p:nvPr/>
            </p:nvSpPr>
            <p:spPr bwMode="auto">
              <a:xfrm rot="16200000">
                <a:off x="6989600" y="2908434"/>
                <a:ext cx="111050" cy="387019"/>
              </a:xfrm>
              <a:prstGeom prst="righ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pic>
            <p:nvPicPr>
              <p:cNvPr id="137" name="Picture 136">
                <a:extLst>
                  <a:ext uri="{FF2B5EF4-FFF2-40B4-BE49-F238E27FC236}">
                    <a16:creationId xmlns:a16="http://schemas.microsoft.com/office/drawing/2014/main" id="{FBD7EC47-5D9C-686A-F998-A82FA7F6160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839384" y="2932597"/>
                <a:ext cx="399616" cy="79932"/>
              </a:xfrm>
              <a:prstGeom prst="rect">
                <a:avLst/>
              </a:prstGeom>
              <a:ln>
                <a:solidFill>
                  <a:schemeClr val="tx1"/>
                </a:solidFill>
              </a:ln>
            </p:spPr>
          </p:pic>
        </p:grpSp>
        <p:grpSp>
          <p:nvGrpSpPr>
            <p:cNvPr id="138" name="Group 137">
              <a:extLst>
                <a:ext uri="{FF2B5EF4-FFF2-40B4-BE49-F238E27FC236}">
                  <a16:creationId xmlns:a16="http://schemas.microsoft.com/office/drawing/2014/main" id="{122D91F8-E0E6-638C-4240-8971FA3228E6}"/>
                </a:ext>
              </a:extLst>
            </p:cNvPr>
            <p:cNvGrpSpPr/>
            <p:nvPr/>
          </p:nvGrpSpPr>
          <p:grpSpPr>
            <a:xfrm>
              <a:off x="4408154" y="3454987"/>
              <a:ext cx="399616" cy="224872"/>
              <a:chOff x="6839384" y="2932597"/>
              <a:chExt cx="399616" cy="224872"/>
            </a:xfrm>
          </p:grpSpPr>
          <p:sp>
            <p:nvSpPr>
              <p:cNvPr id="139" name="Right Brace 138">
                <a:extLst>
                  <a:ext uri="{FF2B5EF4-FFF2-40B4-BE49-F238E27FC236}">
                    <a16:creationId xmlns:a16="http://schemas.microsoft.com/office/drawing/2014/main" id="{A4190662-70E4-369F-DFD9-EA272E507DE4}"/>
                  </a:ext>
                </a:extLst>
              </p:cNvPr>
              <p:cNvSpPr/>
              <p:nvPr/>
            </p:nvSpPr>
            <p:spPr bwMode="auto">
              <a:xfrm rot="16200000">
                <a:off x="6989600" y="2908434"/>
                <a:ext cx="111050" cy="387019"/>
              </a:xfrm>
              <a:prstGeom prst="righ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pic>
            <p:nvPicPr>
              <p:cNvPr id="140" name="Picture 139">
                <a:extLst>
                  <a:ext uri="{FF2B5EF4-FFF2-40B4-BE49-F238E27FC236}">
                    <a16:creationId xmlns:a16="http://schemas.microsoft.com/office/drawing/2014/main" id="{7CA3BC96-33D0-F069-68EE-103F4D7DE4E5}"/>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839384" y="2932597"/>
                <a:ext cx="399616" cy="79932"/>
              </a:xfrm>
              <a:prstGeom prst="rect">
                <a:avLst/>
              </a:prstGeom>
              <a:ln>
                <a:solidFill>
                  <a:schemeClr val="tx1"/>
                </a:solidFill>
              </a:ln>
            </p:spPr>
          </p:pic>
        </p:grpSp>
        <p:grpSp>
          <p:nvGrpSpPr>
            <p:cNvPr id="141" name="Group 140">
              <a:extLst>
                <a:ext uri="{FF2B5EF4-FFF2-40B4-BE49-F238E27FC236}">
                  <a16:creationId xmlns:a16="http://schemas.microsoft.com/office/drawing/2014/main" id="{E09A2959-4285-76DD-C40C-7D82C0C49266}"/>
                </a:ext>
              </a:extLst>
            </p:cNvPr>
            <p:cNvGrpSpPr/>
            <p:nvPr/>
          </p:nvGrpSpPr>
          <p:grpSpPr>
            <a:xfrm>
              <a:off x="3932338" y="3454987"/>
              <a:ext cx="399616" cy="224872"/>
              <a:chOff x="6839384" y="2932597"/>
              <a:chExt cx="399616" cy="224872"/>
            </a:xfrm>
          </p:grpSpPr>
          <p:sp>
            <p:nvSpPr>
              <p:cNvPr id="142" name="Right Brace 141">
                <a:extLst>
                  <a:ext uri="{FF2B5EF4-FFF2-40B4-BE49-F238E27FC236}">
                    <a16:creationId xmlns:a16="http://schemas.microsoft.com/office/drawing/2014/main" id="{A46C8719-EC98-67AE-7703-B23E94514C28}"/>
                  </a:ext>
                </a:extLst>
              </p:cNvPr>
              <p:cNvSpPr/>
              <p:nvPr/>
            </p:nvSpPr>
            <p:spPr bwMode="auto">
              <a:xfrm rot="16200000">
                <a:off x="6989600" y="2908434"/>
                <a:ext cx="111050" cy="387019"/>
              </a:xfrm>
              <a:prstGeom prst="righ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pic>
            <p:nvPicPr>
              <p:cNvPr id="143" name="Picture 142">
                <a:extLst>
                  <a:ext uri="{FF2B5EF4-FFF2-40B4-BE49-F238E27FC236}">
                    <a16:creationId xmlns:a16="http://schemas.microsoft.com/office/drawing/2014/main" id="{3B1F620E-B565-C7B8-CE26-E1566F9F761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839384" y="2932597"/>
                <a:ext cx="399616" cy="79932"/>
              </a:xfrm>
              <a:prstGeom prst="rect">
                <a:avLst/>
              </a:prstGeom>
              <a:ln>
                <a:solidFill>
                  <a:schemeClr val="tx1"/>
                </a:solidFill>
              </a:ln>
            </p:spPr>
          </p:pic>
        </p:grpSp>
      </p:grpSp>
      <p:grpSp>
        <p:nvGrpSpPr>
          <p:cNvPr id="49" name="Group 48">
            <a:extLst>
              <a:ext uri="{FF2B5EF4-FFF2-40B4-BE49-F238E27FC236}">
                <a16:creationId xmlns:a16="http://schemas.microsoft.com/office/drawing/2014/main" id="{A20A70F6-26B4-B6C3-EF92-C3607530EF30}"/>
              </a:ext>
            </a:extLst>
          </p:cNvPr>
          <p:cNvGrpSpPr/>
          <p:nvPr/>
        </p:nvGrpSpPr>
        <p:grpSpPr>
          <a:xfrm>
            <a:off x="3417554" y="3210344"/>
            <a:ext cx="419100" cy="496278"/>
            <a:chOff x="3417554" y="3451259"/>
            <a:chExt cx="419100" cy="496278"/>
          </a:xfrm>
        </p:grpSpPr>
        <p:sp>
          <p:nvSpPr>
            <p:cNvPr id="34" name="Rectangle 33">
              <a:extLst>
                <a:ext uri="{FF2B5EF4-FFF2-40B4-BE49-F238E27FC236}">
                  <a16:creationId xmlns:a16="http://schemas.microsoft.com/office/drawing/2014/main" id="{965E252A-D9BC-19C0-CF17-41BBC187481B}"/>
                </a:ext>
              </a:extLst>
            </p:cNvPr>
            <p:cNvSpPr/>
            <p:nvPr/>
          </p:nvSpPr>
          <p:spPr bwMode="auto">
            <a:xfrm>
              <a:off x="3455654" y="3718937"/>
              <a:ext cx="381000" cy="228600"/>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nvGrpSpPr>
            <p:cNvPr id="144" name="Group 143">
              <a:extLst>
                <a:ext uri="{FF2B5EF4-FFF2-40B4-BE49-F238E27FC236}">
                  <a16:creationId xmlns:a16="http://schemas.microsoft.com/office/drawing/2014/main" id="{47B96F90-6A25-CC60-4D21-2C8BBBA8ADB1}"/>
                </a:ext>
              </a:extLst>
            </p:cNvPr>
            <p:cNvGrpSpPr/>
            <p:nvPr/>
          </p:nvGrpSpPr>
          <p:grpSpPr>
            <a:xfrm>
              <a:off x="3417554" y="3451259"/>
              <a:ext cx="399616" cy="224872"/>
              <a:chOff x="6839384" y="2932597"/>
              <a:chExt cx="399616" cy="224872"/>
            </a:xfrm>
          </p:grpSpPr>
          <p:sp>
            <p:nvSpPr>
              <p:cNvPr id="145" name="Right Brace 144">
                <a:extLst>
                  <a:ext uri="{FF2B5EF4-FFF2-40B4-BE49-F238E27FC236}">
                    <a16:creationId xmlns:a16="http://schemas.microsoft.com/office/drawing/2014/main" id="{8BB9F368-9BC2-7EE8-EF3B-AFC61B78D6DD}"/>
                  </a:ext>
                </a:extLst>
              </p:cNvPr>
              <p:cNvSpPr/>
              <p:nvPr/>
            </p:nvSpPr>
            <p:spPr bwMode="auto">
              <a:xfrm rot="16200000">
                <a:off x="6989600" y="2908434"/>
                <a:ext cx="111050" cy="387019"/>
              </a:xfrm>
              <a:prstGeom prst="righ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pic>
            <p:nvPicPr>
              <p:cNvPr id="146" name="Picture 145">
                <a:extLst>
                  <a:ext uri="{FF2B5EF4-FFF2-40B4-BE49-F238E27FC236}">
                    <a16:creationId xmlns:a16="http://schemas.microsoft.com/office/drawing/2014/main" id="{EA1EA0C5-EEF0-F18E-728E-13000C2EE6C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839384" y="2932597"/>
                <a:ext cx="399616" cy="79932"/>
              </a:xfrm>
              <a:prstGeom prst="rect">
                <a:avLst/>
              </a:prstGeom>
              <a:ln>
                <a:solidFill>
                  <a:schemeClr val="tx1"/>
                </a:solidFill>
              </a:ln>
            </p:spPr>
          </p:pic>
        </p:grpSp>
      </p:grpSp>
      <p:grpSp>
        <p:nvGrpSpPr>
          <p:cNvPr id="44" name="Group 43">
            <a:extLst>
              <a:ext uri="{FF2B5EF4-FFF2-40B4-BE49-F238E27FC236}">
                <a16:creationId xmlns:a16="http://schemas.microsoft.com/office/drawing/2014/main" id="{3A002132-398D-419A-ABBE-6B7B2D6BA423}"/>
              </a:ext>
            </a:extLst>
          </p:cNvPr>
          <p:cNvGrpSpPr/>
          <p:nvPr/>
        </p:nvGrpSpPr>
        <p:grpSpPr>
          <a:xfrm>
            <a:off x="2941738" y="3214072"/>
            <a:ext cx="399616" cy="492550"/>
            <a:chOff x="2941738" y="3454987"/>
            <a:chExt cx="399616" cy="492550"/>
          </a:xfrm>
        </p:grpSpPr>
        <p:sp>
          <p:nvSpPr>
            <p:cNvPr id="29" name="Rectangle 28">
              <a:extLst>
                <a:ext uri="{FF2B5EF4-FFF2-40B4-BE49-F238E27FC236}">
                  <a16:creationId xmlns:a16="http://schemas.microsoft.com/office/drawing/2014/main" id="{883DC24E-6CDE-0194-EB24-BBAACC6B75E5}"/>
                </a:ext>
              </a:extLst>
            </p:cNvPr>
            <p:cNvSpPr/>
            <p:nvPr/>
          </p:nvSpPr>
          <p:spPr bwMode="auto">
            <a:xfrm>
              <a:off x="2960354" y="3718937"/>
              <a:ext cx="381000" cy="228600"/>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nvGrpSpPr>
            <p:cNvPr id="147" name="Group 146">
              <a:extLst>
                <a:ext uri="{FF2B5EF4-FFF2-40B4-BE49-F238E27FC236}">
                  <a16:creationId xmlns:a16="http://schemas.microsoft.com/office/drawing/2014/main" id="{2C7202D1-E83B-EB16-69D1-1489993CB2C6}"/>
                </a:ext>
              </a:extLst>
            </p:cNvPr>
            <p:cNvGrpSpPr/>
            <p:nvPr/>
          </p:nvGrpSpPr>
          <p:grpSpPr>
            <a:xfrm>
              <a:off x="2941738" y="3454987"/>
              <a:ext cx="399616" cy="224872"/>
              <a:chOff x="6839384" y="2932597"/>
              <a:chExt cx="399616" cy="224872"/>
            </a:xfrm>
          </p:grpSpPr>
          <p:sp>
            <p:nvSpPr>
              <p:cNvPr id="148" name="Right Brace 147">
                <a:extLst>
                  <a:ext uri="{FF2B5EF4-FFF2-40B4-BE49-F238E27FC236}">
                    <a16:creationId xmlns:a16="http://schemas.microsoft.com/office/drawing/2014/main" id="{7CC9C1F7-B817-D8CF-C4C9-F5A6DFE4467A}"/>
                  </a:ext>
                </a:extLst>
              </p:cNvPr>
              <p:cNvSpPr/>
              <p:nvPr/>
            </p:nvSpPr>
            <p:spPr bwMode="auto">
              <a:xfrm rot="16200000">
                <a:off x="6989600" y="2908434"/>
                <a:ext cx="111050" cy="387019"/>
              </a:xfrm>
              <a:prstGeom prst="righ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pic>
            <p:nvPicPr>
              <p:cNvPr id="149" name="Picture 148">
                <a:extLst>
                  <a:ext uri="{FF2B5EF4-FFF2-40B4-BE49-F238E27FC236}">
                    <a16:creationId xmlns:a16="http://schemas.microsoft.com/office/drawing/2014/main" id="{51C501DF-24C3-7E31-BD7C-E4A8F97F06C2}"/>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839384" y="2932597"/>
                <a:ext cx="399616" cy="79932"/>
              </a:xfrm>
              <a:prstGeom prst="rect">
                <a:avLst/>
              </a:prstGeom>
              <a:ln>
                <a:solidFill>
                  <a:schemeClr val="tx1"/>
                </a:solidFill>
              </a:ln>
            </p:spPr>
          </p:pic>
        </p:grpSp>
      </p:grpSp>
      <p:grpSp>
        <p:nvGrpSpPr>
          <p:cNvPr id="30" name="Group 29">
            <a:extLst>
              <a:ext uri="{FF2B5EF4-FFF2-40B4-BE49-F238E27FC236}">
                <a16:creationId xmlns:a16="http://schemas.microsoft.com/office/drawing/2014/main" id="{D5478FBB-378A-C759-D12D-96DC81520F73}"/>
              </a:ext>
            </a:extLst>
          </p:cNvPr>
          <p:cNvGrpSpPr/>
          <p:nvPr/>
        </p:nvGrpSpPr>
        <p:grpSpPr>
          <a:xfrm>
            <a:off x="2465054" y="3210344"/>
            <a:ext cx="419100" cy="496278"/>
            <a:chOff x="2465054" y="3451259"/>
            <a:chExt cx="419100" cy="496278"/>
          </a:xfrm>
        </p:grpSpPr>
        <p:sp>
          <p:nvSpPr>
            <p:cNvPr id="19" name="Rectangle 18">
              <a:extLst>
                <a:ext uri="{FF2B5EF4-FFF2-40B4-BE49-F238E27FC236}">
                  <a16:creationId xmlns:a16="http://schemas.microsoft.com/office/drawing/2014/main" id="{293F866D-27E7-6677-FA4D-6C81CC646DCD}"/>
                </a:ext>
              </a:extLst>
            </p:cNvPr>
            <p:cNvSpPr/>
            <p:nvPr/>
          </p:nvSpPr>
          <p:spPr bwMode="auto">
            <a:xfrm>
              <a:off x="2465054" y="3718937"/>
              <a:ext cx="381000" cy="228600"/>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nvGrpSpPr>
            <p:cNvPr id="150" name="Group 149">
              <a:extLst>
                <a:ext uri="{FF2B5EF4-FFF2-40B4-BE49-F238E27FC236}">
                  <a16:creationId xmlns:a16="http://schemas.microsoft.com/office/drawing/2014/main" id="{53D9CF01-7E15-6A82-2DCA-58024AF8DF2A}"/>
                </a:ext>
              </a:extLst>
            </p:cNvPr>
            <p:cNvGrpSpPr/>
            <p:nvPr/>
          </p:nvGrpSpPr>
          <p:grpSpPr>
            <a:xfrm>
              <a:off x="2484538" y="3451259"/>
              <a:ext cx="399616" cy="224872"/>
              <a:chOff x="6839384" y="2932597"/>
              <a:chExt cx="399616" cy="224872"/>
            </a:xfrm>
          </p:grpSpPr>
          <p:sp>
            <p:nvSpPr>
              <p:cNvPr id="151" name="Right Brace 150">
                <a:extLst>
                  <a:ext uri="{FF2B5EF4-FFF2-40B4-BE49-F238E27FC236}">
                    <a16:creationId xmlns:a16="http://schemas.microsoft.com/office/drawing/2014/main" id="{740D1B94-7657-9CDE-F810-B290BFC0B4CA}"/>
                  </a:ext>
                </a:extLst>
              </p:cNvPr>
              <p:cNvSpPr/>
              <p:nvPr/>
            </p:nvSpPr>
            <p:spPr bwMode="auto">
              <a:xfrm rot="16200000">
                <a:off x="6989600" y="2908434"/>
                <a:ext cx="111050" cy="387019"/>
              </a:xfrm>
              <a:prstGeom prst="righ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pic>
            <p:nvPicPr>
              <p:cNvPr id="152" name="Picture 151">
                <a:extLst>
                  <a:ext uri="{FF2B5EF4-FFF2-40B4-BE49-F238E27FC236}">
                    <a16:creationId xmlns:a16="http://schemas.microsoft.com/office/drawing/2014/main" id="{88D009B8-4255-2C55-858D-F1AE17338E66}"/>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839384" y="2932597"/>
                <a:ext cx="399616" cy="79932"/>
              </a:xfrm>
              <a:prstGeom prst="rect">
                <a:avLst/>
              </a:prstGeom>
              <a:ln>
                <a:solidFill>
                  <a:schemeClr val="tx1"/>
                </a:solidFill>
              </a:ln>
            </p:spPr>
          </p:pic>
        </p:grpSp>
      </p:grpSp>
      <p:grpSp>
        <p:nvGrpSpPr>
          <p:cNvPr id="6" name="Group 5">
            <a:extLst>
              <a:ext uri="{FF2B5EF4-FFF2-40B4-BE49-F238E27FC236}">
                <a16:creationId xmlns:a16="http://schemas.microsoft.com/office/drawing/2014/main" id="{192748BC-C23C-C36C-F46F-2A7895B44F06}"/>
              </a:ext>
            </a:extLst>
          </p:cNvPr>
          <p:cNvGrpSpPr/>
          <p:nvPr/>
        </p:nvGrpSpPr>
        <p:grpSpPr>
          <a:xfrm>
            <a:off x="1951138" y="3214072"/>
            <a:ext cx="399616" cy="492550"/>
            <a:chOff x="1951138" y="3454987"/>
            <a:chExt cx="399616" cy="492550"/>
          </a:xfrm>
        </p:grpSpPr>
        <p:sp>
          <p:nvSpPr>
            <p:cNvPr id="17" name="Rectangle 16">
              <a:extLst>
                <a:ext uri="{FF2B5EF4-FFF2-40B4-BE49-F238E27FC236}">
                  <a16:creationId xmlns:a16="http://schemas.microsoft.com/office/drawing/2014/main" id="{B993F707-4098-182E-9ECB-F9A95E2F9140}"/>
                </a:ext>
              </a:extLst>
            </p:cNvPr>
            <p:cNvSpPr/>
            <p:nvPr/>
          </p:nvSpPr>
          <p:spPr bwMode="auto">
            <a:xfrm>
              <a:off x="1969754" y="3718937"/>
              <a:ext cx="381000" cy="228600"/>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nvGrpSpPr>
            <p:cNvPr id="153" name="Group 152">
              <a:extLst>
                <a:ext uri="{FF2B5EF4-FFF2-40B4-BE49-F238E27FC236}">
                  <a16:creationId xmlns:a16="http://schemas.microsoft.com/office/drawing/2014/main" id="{B783AA78-B256-B91E-B6F6-6C7180A0F7F1}"/>
                </a:ext>
              </a:extLst>
            </p:cNvPr>
            <p:cNvGrpSpPr/>
            <p:nvPr/>
          </p:nvGrpSpPr>
          <p:grpSpPr>
            <a:xfrm>
              <a:off x="1951138" y="3454987"/>
              <a:ext cx="399616" cy="224872"/>
              <a:chOff x="6839384" y="2932597"/>
              <a:chExt cx="399616" cy="224872"/>
            </a:xfrm>
          </p:grpSpPr>
          <p:sp>
            <p:nvSpPr>
              <p:cNvPr id="154" name="Right Brace 153">
                <a:extLst>
                  <a:ext uri="{FF2B5EF4-FFF2-40B4-BE49-F238E27FC236}">
                    <a16:creationId xmlns:a16="http://schemas.microsoft.com/office/drawing/2014/main" id="{B6C9F5E0-1F9A-6A7E-849E-2AD2F0745AF1}"/>
                  </a:ext>
                </a:extLst>
              </p:cNvPr>
              <p:cNvSpPr/>
              <p:nvPr/>
            </p:nvSpPr>
            <p:spPr bwMode="auto">
              <a:xfrm rot="16200000">
                <a:off x="6989600" y="2908434"/>
                <a:ext cx="111050" cy="387019"/>
              </a:xfrm>
              <a:prstGeom prst="righ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pic>
            <p:nvPicPr>
              <p:cNvPr id="155" name="Picture 154">
                <a:extLst>
                  <a:ext uri="{FF2B5EF4-FFF2-40B4-BE49-F238E27FC236}">
                    <a16:creationId xmlns:a16="http://schemas.microsoft.com/office/drawing/2014/main" id="{1844E97C-AF90-1ABF-AE93-EA5D23A9C4D0}"/>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839384" y="2932597"/>
                <a:ext cx="399616" cy="79932"/>
              </a:xfrm>
              <a:prstGeom prst="rect">
                <a:avLst/>
              </a:prstGeom>
              <a:ln>
                <a:solidFill>
                  <a:schemeClr val="tx1"/>
                </a:solidFill>
              </a:ln>
            </p:spPr>
          </p:pic>
        </p:grpSp>
      </p:grpSp>
      <p:grpSp>
        <p:nvGrpSpPr>
          <p:cNvPr id="1030" name="Group 1029">
            <a:extLst>
              <a:ext uri="{FF2B5EF4-FFF2-40B4-BE49-F238E27FC236}">
                <a16:creationId xmlns:a16="http://schemas.microsoft.com/office/drawing/2014/main" id="{7E1C64C1-1D71-0E19-8C18-D10D765A9ED1}"/>
              </a:ext>
            </a:extLst>
          </p:cNvPr>
          <p:cNvGrpSpPr/>
          <p:nvPr/>
        </p:nvGrpSpPr>
        <p:grpSpPr>
          <a:xfrm>
            <a:off x="5913538" y="3210344"/>
            <a:ext cx="3066616" cy="527161"/>
            <a:chOff x="5913538" y="3451259"/>
            <a:chExt cx="3066616" cy="527161"/>
          </a:xfrm>
        </p:grpSpPr>
        <p:sp>
          <p:nvSpPr>
            <p:cNvPr id="40" name="Rectangle 39">
              <a:extLst>
                <a:ext uri="{FF2B5EF4-FFF2-40B4-BE49-F238E27FC236}">
                  <a16:creationId xmlns:a16="http://schemas.microsoft.com/office/drawing/2014/main" id="{12D93974-8FEE-6702-FA23-EC19CB7471BF}"/>
                </a:ext>
              </a:extLst>
            </p:cNvPr>
            <p:cNvSpPr/>
            <p:nvPr/>
          </p:nvSpPr>
          <p:spPr bwMode="auto">
            <a:xfrm>
              <a:off x="5932154" y="3718937"/>
              <a:ext cx="381000" cy="228600"/>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41" name="Rectangle 40">
              <a:extLst>
                <a:ext uri="{FF2B5EF4-FFF2-40B4-BE49-F238E27FC236}">
                  <a16:creationId xmlns:a16="http://schemas.microsoft.com/office/drawing/2014/main" id="{81F00E6B-55C9-CFAB-655F-25830E52C92C}"/>
                </a:ext>
              </a:extLst>
            </p:cNvPr>
            <p:cNvSpPr/>
            <p:nvPr/>
          </p:nvSpPr>
          <p:spPr bwMode="auto">
            <a:xfrm>
              <a:off x="6427454" y="3718937"/>
              <a:ext cx="381000" cy="228600"/>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42" name="Rectangle 41">
              <a:extLst>
                <a:ext uri="{FF2B5EF4-FFF2-40B4-BE49-F238E27FC236}">
                  <a16:creationId xmlns:a16="http://schemas.microsoft.com/office/drawing/2014/main" id="{97506C04-5392-8503-0D7B-16DF65CB11B5}"/>
                </a:ext>
              </a:extLst>
            </p:cNvPr>
            <p:cNvSpPr/>
            <p:nvPr/>
          </p:nvSpPr>
          <p:spPr bwMode="auto">
            <a:xfrm>
              <a:off x="6922754" y="3718937"/>
              <a:ext cx="381000" cy="228600"/>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46" name="Rectangle 45">
              <a:extLst>
                <a:ext uri="{FF2B5EF4-FFF2-40B4-BE49-F238E27FC236}">
                  <a16:creationId xmlns:a16="http://schemas.microsoft.com/office/drawing/2014/main" id="{EE073687-D74C-4760-7AE2-896B61DA65AA}"/>
                </a:ext>
              </a:extLst>
            </p:cNvPr>
            <p:cNvSpPr/>
            <p:nvPr/>
          </p:nvSpPr>
          <p:spPr bwMode="auto">
            <a:xfrm>
              <a:off x="7913354" y="3718937"/>
              <a:ext cx="1066800" cy="228600"/>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43" name="TextBox 42">
              <a:extLst>
                <a:ext uri="{FF2B5EF4-FFF2-40B4-BE49-F238E27FC236}">
                  <a16:creationId xmlns:a16="http://schemas.microsoft.com/office/drawing/2014/main" id="{AF883764-713C-1A41-3B5C-1C38E6A7F73F}"/>
                </a:ext>
              </a:extLst>
            </p:cNvPr>
            <p:cNvSpPr txBox="1"/>
            <p:nvPr/>
          </p:nvSpPr>
          <p:spPr>
            <a:xfrm>
              <a:off x="7370844" y="3516755"/>
              <a:ext cx="463588" cy="461665"/>
            </a:xfrm>
            <a:prstGeom prst="rect">
              <a:avLst/>
            </a:prstGeom>
            <a:noFill/>
          </p:spPr>
          <p:txBody>
            <a:bodyPr wrap="none" rtlCol="0">
              <a:spAutoFit/>
            </a:bodyPr>
            <a:lstStyle/>
            <a:p>
              <a:r>
                <a:rPr lang="en-US" dirty="0"/>
                <a:t>...</a:t>
              </a:r>
            </a:p>
          </p:txBody>
        </p:sp>
        <p:grpSp>
          <p:nvGrpSpPr>
            <p:cNvPr id="61" name="Group 60">
              <a:extLst>
                <a:ext uri="{FF2B5EF4-FFF2-40B4-BE49-F238E27FC236}">
                  <a16:creationId xmlns:a16="http://schemas.microsoft.com/office/drawing/2014/main" id="{74334A1E-F2C2-0EE6-7CFC-50A3575EF8EF}"/>
                </a:ext>
              </a:extLst>
            </p:cNvPr>
            <p:cNvGrpSpPr/>
            <p:nvPr/>
          </p:nvGrpSpPr>
          <p:grpSpPr>
            <a:xfrm>
              <a:off x="6904138" y="3454987"/>
              <a:ext cx="399616" cy="224872"/>
              <a:chOff x="6839384" y="2932597"/>
              <a:chExt cx="399616" cy="224872"/>
            </a:xfrm>
          </p:grpSpPr>
          <p:sp>
            <p:nvSpPr>
              <p:cNvPr id="58" name="Right Brace 57">
                <a:extLst>
                  <a:ext uri="{FF2B5EF4-FFF2-40B4-BE49-F238E27FC236}">
                    <a16:creationId xmlns:a16="http://schemas.microsoft.com/office/drawing/2014/main" id="{F744782F-1418-C317-7A8A-934FF66EF65A}"/>
                  </a:ext>
                </a:extLst>
              </p:cNvPr>
              <p:cNvSpPr/>
              <p:nvPr/>
            </p:nvSpPr>
            <p:spPr bwMode="auto">
              <a:xfrm rot="16200000">
                <a:off x="6989600" y="2908434"/>
                <a:ext cx="111050" cy="387019"/>
              </a:xfrm>
              <a:prstGeom prst="righ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pic>
            <p:nvPicPr>
              <p:cNvPr id="60" name="Picture 59">
                <a:extLst>
                  <a:ext uri="{FF2B5EF4-FFF2-40B4-BE49-F238E27FC236}">
                    <a16:creationId xmlns:a16="http://schemas.microsoft.com/office/drawing/2014/main" id="{260C84DD-C70F-69A3-1869-D900130AAE7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839384" y="2932597"/>
                <a:ext cx="399616" cy="79932"/>
              </a:xfrm>
              <a:prstGeom prst="rect">
                <a:avLst/>
              </a:prstGeom>
              <a:ln>
                <a:solidFill>
                  <a:schemeClr val="tx1"/>
                </a:solidFill>
              </a:ln>
            </p:spPr>
          </p:pic>
        </p:grpSp>
        <p:grpSp>
          <p:nvGrpSpPr>
            <p:cNvPr id="62" name="Group 61">
              <a:extLst>
                <a:ext uri="{FF2B5EF4-FFF2-40B4-BE49-F238E27FC236}">
                  <a16:creationId xmlns:a16="http://schemas.microsoft.com/office/drawing/2014/main" id="{C9E22911-1557-D0BE-6054-4D1D6803D65B}"/>
                </a:ext>
              </a:extLst>
            </p:cNvPr>
            <p:cNvGrpSpPr/>
            <p:nvPr/>
          </p:nvGrpSpPr>
          <p:grpSpPr>
            <a:xfrm>
              <a:off x="6389354" y="3454987"/>
              <a:ext cx="399616" cy="224872"/>
              <a:chOff x="6839384" y="2932597"/>
              <a:chExt cx="399616" cy="224872"/>
            </a:xfrm>
          </p:grpSpPr>
          <p:sp>
            <p:nvSpPr>
              <p:cNvPr id="63" name="Right Brace 62">
                <a:extLst>
                  <a:ext uri="{FF2B5EF4-FFF2-40B4-BE49-F238E27FC236}">
                    <a16:creationId xmlns:a16="http://schemas.microsoft.com/office/drawing/2014/main" id="{D7C1FD2D-EC3C-58D6-1328-27C950D19B52}"/>
                  </a:ext>
                </a:extLst>
              </p:cNvPr>
              <p:cNvSpPr/>
              <p:nvPr/>
            </p:nvSpPr>
            <p:spPr bwMode="auto">
              <a:xfrm rot="16200000">
                <a:off x="6989600" y="2908434"/>
                <a:ext cx="111050" cy="387019"/>
              </a:xfrm>
              <a:prstGeom prst="righ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pic>
            <p:nvPicPr>
              <p:cNvPr id="128" name="Picture 127">
                <a:extLst>
                  <a:ext uri="{FF2B5EF4-FFF2-40B4-BE49-F238E27FC236}">
                    <a16:creationId xmlns:a16="http://schemas.microsoft.com/office/drawing/2014/main" id="{DA5D6AE3-10AC-3DE0-D15D-74F834CF6D65}"/>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839384" y="2932597"/>
                <a:ext cx="399616" cy="79932"/>
              </a:xfrm>
              <a:prstGeom prst="rect">
                <a:avLst/>
              </a:prstGeom>
              <a:ln>
                <a:solidFill>
                  <a:schemeClr val="tx1"/>
                </a:solidFill>
              </a:ln>
            </p:spPr>
          </p:pic>
        </p:grpSp>
        <p:grpSp>
          <p:nvGrpSpPr>
            <p:cNvPr id="129" name="Group 128">
              <a:extLst>
                <a:ext uri="{FF2B5EF4-FFF2-40B4-BE49-F238E27FC236}">
                  <a16:creationId xmlns:a16="http://schemas.microsoft.com/office/drawing/2014/main" id="{48D6F103-4938-462E-64DC-3D320A6F1C4A}"/>
                </a:ext>
              </a:extLst>
            </p:cNvPr>
            <p:cNvGrpSpPr/>
            <p:nvPr/>
          </p:nvGrpSpPr>
          <p:grpSpPr>
            <a:xfrm>
              <a:off x="5913538" y="3451259"/>
              <a:ext cx="399616" cy="224872"/>
              <a:chOff x="6839384" y="2932597"/>
              <a:chExt cx="399616" cy="224872"/>
            </a:xfrm>
          </p:grpSpPr>
          <p:sp>
            <p:nvSpPr>
              <p:cNvPr id="130" name="Right Brace 129">
                <a:extLst>
                  <a:ext uri="{FF2B5EF4-FFF2-40B4-BE49-F238E27FC236}">
                    <a16:creationId xmlns:a16="http://schemas.microsoft.com/office/drawing/2014/main" id="{2EB90990-AB88-8470-37BF-926BFDBC4A3F}"/>
                  </a:ext>
                </a:extLst>
              </p:cNvPr>
              <p:cNvSpPr/>
              <p:nvPr/>
            </p:nvSpPr>
            <p:spPr bwMode="auto">
              <a:xfrm rot="16200000">
                <a:off x="6989600" y="2908434"/>
                <a:ext cx="111050" cy="387019"/>
              </a:xfrm>
              <a:prstGeom prst="righ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pic>
            <p:nvPicPr>
              <p:cNvPr id="131" name="Picture 130">
                <a:extLst>
                  <a:ext uri="{FF2B5EF4-FFF2-40B4-BE49-F238E27FC236}">
                    <a16:creationId xmlns:a16="http://schemas.microsoft.com/office/drawing/2014/main" id="{36AAD861-ACF5-6A4F-2D06-522C26024BD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839384" y="2932597"/>
                <a:ext cx="399616" cy="79932"/>
              </a:xfrm>
              <a:prstGeom prst="rect">
                <a:avLst/>
              </a:prstGeom>
              <a:ln>
                <a:solidFill>
                  <a:schemeClr val="tx1"/>
                </a:solidFill>
              </a:ln>
            </p:spPr>
          </p:pic>
        </p:grpSp>
      </p:grpSp>
      <p:grpSp>
        <p:nvGrpSpPr>
          <p:cNvPr id="1029" name="Group 1028">
            <a:extLst>
              <a:ext uri="{FF2B5EF4-FFF2-40B4-BE49-F238E27FC236}">
                <a16:creationId xmlns:a16="http://schemas.microsoft.com/office/drawing/2014/main" id="{793C0E46-CEDD-2A69-A1E7-8EA27B1FA938}"/>
              </a:ext>
            </a:extLst>
          </p:cNvPr>
          <p:cNvGrpSpPr/>
          <p:nvPr/>
        </p:nvGrpSpPr>
        <p:grpSpPr>
          <a:xfrm>
            <a:off x="7049665" y="2270222"/>
            <a:ext cx="1352597" cy="838706"/>
            <a:chOff x="7049665" y="2511137"/>
            <a:chExt cx="1352597" cy="838706"/>
          </a:xfrm>
        </p:grpSpPr>
        <p:sp>
          <p:nvSpPr>
            <p:cNvPr id="156" name="TextBox 155">
              <a:extLst>
                <a:ext uri="{FF2B5EF4-FFF2-40B4-BE49-F238E27FC236}">
                  <a16:creationId xmlns:a16="http://schemas.microsoft.com/office/drawing/2014/main" id="{189386D7-8594-2D3F-D3F3-772BFACFB236}"/>
                </a:ext>
              </a:extLst>
            </p:cNvPr>
            <p:cNvSpPr txBox="1"/>
            <p:nvPr/>
          </p:nvSpPr>
          <p:spPr>
            <a:xfrm>
              <a:off x="7188255" y="2511137"/>
              <a:ext cx="1214007" cy="830997"/>
            </a:xfrm>
            <a:prstGeom prst="rect">
              <a:avLst/>
            </a:prstGeom>
            <a:noFill/>
          </p:spPr>
          <p:txBody>
            <a:bodyPr wrap="square" rtlCol="0">
              <a:spAutoFit/>
            </a:bodyPr>
            <a:lstStyle/>
            <a:p>
              <a:pPr algn="ctr"/>
              <a:r>
                <a:rPr lang="en-US" sz="1600" i="1" dirty="0"/>
                <a:t>Integrated contract </a:t>
              </a:r>
            </a:p>
            <a:p>
              <a:pPr algn="ctr"/>
              <a:r>
                <a:rPr lang="en-US" sz="1600" i="1" dirty="0"/>
                <a:t>checking</a:t>
              </a:r>
            </a:p>
          </p:txBody>
        </p:sp>
        <p:cxnSp>
          <p:nvCxnSpPr>
            <p:cNvPr id="157" name="Straight Connector 156">
              <a:extLst>
                <a:ext uri="{FF2B5EF4-FFF2-40B4-BE49-F238E27FC236}">
                  <a16:creationId xmlns:a16="http://schemas.microsoft.com/office/drawing/2014/main" id="{549EB8E1-DCE6-A0AA-742A-5850DA52EA4E}"/>
                </a:ext>
              </a:extLst>
            </p:cNvPr>
            <p:cNvCxnSpPr>
              <a:cxnSpLocks/>
            </p:cNvCxnSpPr>
            <p:nvPr/>
          </p:nvCxnSpPr>
          <p:spPr bwMode="auto">
            <a:xfrm flipV="1">
              <a:off x="7049665" y="3151178"/>
              <a:ext cx="253722" cy="198665"/>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grpSp>
      <p:grpSp>
        <p:nvGrpSpPr>
          <p:cNvPr id="1036" name="Group 1035">
            <a:extLst>
              <a:ext uri="{FF2B5EF4-FFF2-40B4-BE49-F238E27FC236}">
                <a16:creationId xmlns:a16="http://schemas.microsoft.com/office/drawing/2014/main" id="{8EA0F7A8-4C6E-8E42-B5C8-6CB65021A0C3}"/>
              </a:ext>
            </a:extLst>
          </p:cNvPr>
          <p:cNvGrpSpPr/>
          <p:nvPr/>
        </p:nvGrpSpPr>
        <p:grpSpPr>
          <a:xfrm>
            <a:off x="1272235" y="2302140"/>
            <a:ext cx="1080865" cy="1182078"/>
            <a:chOff x="3340986" y="2613059"/>
            <a:chExt cx="1080865" cy="1182078"/>
          </a:xfrm>
        </p:grpSpPr>
        <p:sp>
          <p:nvSpPr>
            <p:cNvPr id="1037" name="TextBox 1036">
              <a:extLst>
                <a:ext uri="{FF2B5EF4-FFF2-40B4-BE49-F238E27FC236}">
                  <a16:creationId xmlns:a16="http://schemas.microsoft.com/office/drawing/2014/main" id="{863A26B0-7AD4-1CDF-619B-52D0A9B18CCD}"/>
                </a:ext>
              </a:extLst>
            </p:cNvPr>
            <p:cNvSpPr txBox="1"/>
            <p:nvPr/>
          </p:nvSpPr>
          <p:spPr>
            <a:xfrm>
              <a:off x="3366754" y="2613059"/>
              <a:ext cx="1055097" cy="253916"/>
            </a:xfrm>
            <a:prstGeom prst="rect">
              <a:avLst/>
            </a:prstGeom>
            <a:noFill/>
          </p:spPr>
          <p:txBody>
            <a:bodyPr wrap="none" rtlCol="0">
              <a:spAutoFit/>
            </a:bodyPr>
            <a:lstStyle/>
            <a:p>
              <a:r>
                <a:rPr lang="en-US" sz="1050" dirty="0"/>
                <a:t>&lt;v</a:t>
              </a:r>
              <a:r>
                <a:rPr lang="en-US" sz="1050" baseline="-25000" dirty="0"/>
                <a:t>1</a:t>
              </a:r>
              <a:r>
                <a:rPr lang="en-US" sz="1050" dirty="0"/>
                <a:t>,v</a:t>
              </a:r>
              <a:r>
                <a:rPr lang="en-US" sz="1050" baseline="-25000" dirty="0"/>
                <a:t>2</a:t>
              </a:r>
              <a:r>
                <a:rPr lang="en-US" sz="1050" dirty="0"/>
                <a:t>, ..., </a:t>
              </a:r>
              <a:r>
                <a:rPr lang="en-US" sz="1050" dirty="0" err="1"/>
                <a:t>v</a:t>
              </a:r>
              <a:r>
                <a:rPr lang="en-US" sz="1050" baseline="-25000" dirty="0" err="1"/>
                <a:t>n</a:t>
              </a:r>
              <a:r>
                <a:rPr lang="en-US" sz="1050" dirty="0"/>
                <a:t>&gt;</a:t>
              </a:r>
            </a:p>
          </p:txBody>
        </p:sp>
        <p:grpSp>
          <p:nvGrpSpPr>
            <p:cNvPr id="1038" name="Group 1037">
              <a:extLst>
                <a:ext uri="{FF2B5EF4-FFF2-40B4-BE49-F238E27FC236}">
                  <a16:creationId xmlns:a16="http://schemas.microsoft.com/office/drawing/2014/main" id="{74CC3C48-970F-6571-40F0-4CDA950557A8}"/>
                </a:ext>
              </a:extLst>
            </p:cNvPr>
            <p:cNvGrpSpPr/>
            <p:nvPr/>
          </p:nvGrpSpPr>
          <p:grpSpPr>
            <a:xfrm>
              <a:off x="3340986" y="2880737"/>
              <a:ext cx="1067536" cy="914400"/>
              <a:chOff x="3340986" y="2880737"/>
              <a:chExt cx="1067536" cy="914400"/>
            </a:xfrm>
          </p:grpSpPr>
          <p:cxnSp>
            <p:nvCxnSpPr>
              <p:cNvPr id="1039" name="Straight Arrow Connector 1038">
                <a:extLst>
                  <a:ext uri="{FF2B5EF4-FFF2-40B4-BE49-F238E27FC236}">
                    <a16:creationId xmlns:a16="http://schemas.microsoft.com/office/drawing/2014/main" id="{97FF2E41-21FC-09F0-B3AE-9AC9E7A4557C}"/>
                  </a:ext>
                </a:extLst>
              </p:cNvPr>
              <p:cNvCxnSpPr>
                <a:cxnSpLocks/>
              </p:cNvCxnSpPr>
              <p:nvPr/>
            </p:nvCxnSpPr>
            <p:spPr bwMode="auto">
              <a:xfrm flipV="1">
                <a:off x="3874754" y="2880737"/>
                <a:ext cx="0" cy="914400"/>
              </a:xfrm>
              <a:prstGeom prst="straightConnector1">
                <a:avLst/>
              </a:prstGeom>
              <a:solidFill>
                <a:schemeClr val="accent1"/>
              </a:solidFill>
              <a:ln w="38100" cap="flat" cmpd="dbl" algn="ctr">
                <a:solidFill>
                  <a:schemeClr val="tx1"/>
                </a:solidFill>
                <a:prstDash val="solid"/>
                <a:round/>
                <a:headEnd type="none" w="med" len="med"/>
                <a:tailEnd type="triangle"/>
              </a:ln>
              <a:effectLst/>
            </p:spPr>
          </p:cxnSp>
          <p:sp>
            <p:nvSpPr>
              <p:cNvPr id="1040" name="Oval 1039">
                <a:extLst>
                  <a:ext uri="{FF2B5EF4-FFF2-40B4-BE49-F238E27FC236}">
                    <a16:creationId xmlns:a16="http://schemas.microsoft.com/office/drawing/2014/main" id="{A8C95D88-9EDD-8C43-93AA-6628FA22501B}"/>
                  </a:ext>
                </a:extLst>
              </p:cNvPr>
              <p:cNvSpPr/>
              <p:nvPr/>
            </p:nvSpPr>
            <p:spPr bwMode="auto">
              <a:xfrm>
                <a:off x="3645246" y="3078225"/>
                <a:ext cx="495300" cy="304800"/>
              </a:xfrm>
              <a:prstGeom prst="ellipse">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041" name="TextBox 1040">
                <a:extLst>
                  <a:ext uri="{FF2B5EF4-FFF2-40B4-BE49-F238E27FC236}">
                    <a16:creationId xmlns:a16="http://schemas.microsoft.com/office/drawing/2014/main" id="{413622AB-3A92-3025-1E06-71089E85872E}"/>
                  </a:ext>
                </a:extLst>
              </p:cNvPr>
              <p:cNvSpPr txBox="1"/>
              <p:nvPr/>
            </p:nvSpPr>
            <p:spPr>
              <a:xfrm>
                <a:off x="3340986" y="3011946"/>
                <a:ext cx="1067536" cy="400110"/>
              </a:xfrm>
              <a:prstGeom prst="rect">
                <a:avLst/>
              </a:prstGeom>
              <a:noFill/>
            </p:spPr>
            <p:txBody>
              <a:bodyPr wrap="none" rtlCol="0">
                <a:spAutoFit/>
              </a:bodyPr>
              <a:lstStyle/>
              <a:p>
                <a:r>
                  <a:rPr lang="en-US" sz="2000" i="1" dirty="0"/>
                  <a:t>observe</a:t>
                </a:r>
              </a:p>
            </p:txBody>
          </p:sp>
        </p:grpSp>
      </p:grpSp>
      <p:sp>
        <p:nvSpPr>
          <p:cNvPr id="1042" name="Content Placeholder 17">
            <a:extLst>
              <a:ext uri="{FF2B5EF4-FFF2-40B4-BE49-F238E27FC236}">
                <a16:creationId xmlns:a16="http://schemas.microsoft.com/office/drawing/2014/main" id="{01A49609-CE9E-79F6-6CF4-6D6CC03FED73}"/>
              </a:ext>
            </a:extLst>
          </p:cNvPr>
          <p:cNvSpPr>
            <a:spLocks noGrp="1"/>
          </p:cNvSpPr>
          <p:nvPr>
            <p:ph idx="1"/>
          </p:nvPr>
        </p:nvSpPr>
        <p:spPr>
          <a:xfrm>
            <a:off x="673608" y="4536118"/>
            <a:ext cx="8153400" cy="2093281"/>
          </a:xfrm>
        </p:spPr>
        <p:txBody>
          <a:bodyPr/>
          <a:lstStyle/>
          <a:p>
            <a:r>
              <a:rPr lang="en-US" sz="1000" dirty="0"/>
              <a:t>I believe that our system reasoning framework in its most general instantiation will include “temporal observations”</a:t>
            </a:r>
          </a:p>
          <a:p>
            <a:pPr lvl="1"/>
            <a:r>
              <a:rPr lang="en-US" sz="700" dirty="0"/>
              <a:t>Properties will be stated in terms of the temporal observations</a:t>
            </a:r>
          </a:p>
          <a:p>
            <a:pPr lvl="1"/>
            <a:r>
              <a:rPr lang="en-US" sz="700" dirty="0"/>
              <a:t>Deductions will be organized around the temporal reasoning points</a:t>
            </a:r>
          </a:p>
          <a:p>
            <a:r>
              <a:rPr lang="en-US" sz="1000" dirty="0"/>
              <a:t>A logic of invariants, pre-conditions, post-conditions are built around temporal observations in same way that..</a:t>
            </a:r>
          </a:p>
          <a:p>
            <a:pPr lvl="1"/>
            <a:r>
              <a:rPr lang="en-US" sz="500" dirty="0"/>
              <a:t>Pre- and Post-conditions apply to statement executions (in a conventional programming logic)</a:t>
            </a:r>
          </a:p>
          <a:p>
            <a:pPr lvl="1"/>
            <a:r>
              <a:rPr lang="en-US" sz="500" dirty="0"/>
              <a:t>Invariants apply to repeated control points (e.g., top of a loop) in a conventional programming logic</a:t>
            </a:r>
          </a:p>
          <a:p>
            <a:r>
              <a:rPr lang="en-US" sz="1000" dirty="0"/>
              <a:t>In contrast to a conventional programming logic (CPL), the notion of observation points in HAMR system is less static</a:t>
            </a:r>
          </a:p>
          <a:p>
            <a:pPr lvl="1"/>
            <a:r>
              <a:rPr lang="en-US" sz="500" dirty="0"/>
              <a:t>In a CLP, the developer can “see” the positioning of the observation point in the program (start/end of a method, start of a loop, end of a statement) and have an easy intuitive understanding of the relative ordering of the points and the needed deductions (to prove the post-condition from the pre-condition, one needs to assume the pre-condition and move facts through each statement in the method to get to the post-condition)</a:t>
            </a:r>
          </a:p>
          <a:p>
            <a:r>
              <a:rPr lang="en-US" sz="1000" dirty="0"/>
              <a:t>In HAMR systems, observation points will be appear more “dynamic” and will likely be more “temporally triggered” that “structurally triggered”.  For example, observation points will be indicated by certain points in a static schedule, or more generally, at certain interesting “schematic points” in an execution trace (e.g., “before this component is scheduled/dispatched”</a:t>
            </a:r>
          </a:p>
          <a:p>
            <a:r>
              <a:rPr lang="en-US" sz="1000" dirty="0"/>
              <a:t>This whole issue of the boundary (discussed previously) is the general problem of </a:t>
            </a:r>
            <a:r>
              <a:rPr lang="en-US" sz="1000" i="1" dirty="0"/>
              <a:t>aligning the visibly apparent architecture structure points of interest</a:t>
            </a:r>
            <a:r>
              <a:rPr lang="en-US" sz="1000" dirty="0"/>
              <a:t> with </a:t>
            </a:r>
            <a:r>
              <a:rPr lang="en-US" sz="1000" i="1" dirty="0"/>
              <a:t>temporal observation points in the execution</a:t>
            </a:r>
            <a:r>
              <a:rPr lang="en-US" sz="1000" dirty="0"/>
              <a:t> that are necessary for stating properties and forming deductions</a:t>
            </a:r>
          </a:p>
        </p:txBody>
      </p:sp>
    </p:spTree>
    <p:extLst>
      <p:ext uri="{BB962C8B-B14F-4D97-AF65-F5344CB8AC3E}">
        <p14:creationId xmlns:p14="http://schemas.microsoft.com/office/powerpoint/2010/main" val="61771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500"/>
                                  </p:stCondLst>
                                  <p:childTnLst>
                                    <p:set>
                                      <p:cBhvr>
                                        <p:cTn id="17" dur="1" fill="hold">
                                          <p:stCondLst>
                                            <p:cond delay="0"/>
                                          </p:stCondLst>
                                        </p:cTn>
                                        <p:tgtEl>
                                          <p:spTgt spid="44"/>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nodeType="afterEffect">
                                  <p:stCondLst>
                                    <p:cond delay="500"/>
                                  </p:stCondLst>
                                  <p:childTnLst>
                                    <p:set>
                                      <p:cBhvr>
                                        <p:cTn id="20" dur="1" fill="hold">
                                          <p:stCondLst>
                                            <p:cond delay="0"/>
                                          </p:stCondLst>
                                        </p:cTn>
                                        <p:tgtEl>
                                          <p:spTgt spid="4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2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DDB1C6-F38C-06CA-4C09-56C90702C1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E4DF61-38B4-7767-D44F-7137A4489005}"/>
              </a:ext>
            </a:extLst>
          </p:cNvPr>
          <p:cNvSpPr>
            <a:spLocks noGrp="1"/>
          </p:cNvSpPr>
          <p:nvPr>
            <p:ph type="title"/>
          </p:nvPr>
        </p:nvSpPr>
        <p:spPr/>
        <p:txBody>
          <a:bodyPr/>
          <a:lstStyle/>
          <a:p>
            <a:r>
              <a:rPr lang="en-US" sz="3200" dirty="0"/>
              <a:t>Temporal Observations –</a:t>
            </a:r>
            <a:br>
              <a:rPr lang="en-US" sz="3200" dirty="0"/>
            </a:br>
            <a:r>
              <a:rPr lang="en-US" sz="2800" dirty="0"/>
              <a:t>Simplification: Starting from Static Schedule</a:t>
            </a:r>
            <a:endParaRPr lang="en-US" sz="3200" dirty="0"/>
          </a:p>
        </p:txBody>
      </p:sp>
      <p:sp>
        <p:nvSpPr>
          <p:cNvPr id="5" name="Text Box 4">
            <a:extLst>
              <a:ext uri="{FF2B5EF4-FFF2-40B4-BE49-F238E27FC236}">
                <a16:creationId xmlns:a16="http://schemas.microsoft.com/office/drawing/2014/main" id="{CE6A6274-2D1E-76EF-4EE8-6CDDDB98586B}"/>
              </a:ext>
            </a:extLst>
          </p:cNvPr>
          <p:cNvSpPr txBox="1">
            <a:spLocks noChangeArrowheads="1"/>
          </p:cNvSpPr>
          <p:nvPr/>
        </p:nvSpPr>
        <p:spPr bwMode="auto">
          <a:xfrm>
            <a:off x="571500" y="1224428"/>
            <a:ext cx="8198641" cy="338554"/>
          </a:xfrm>
          <a:prstGeom prst="rect">
            <a:avLst/>
          </a:prstGeom>
          <a:gradFill rotWithShape="0">
            <a:gsLst>
              <a:gs pos="0">
                <a:schemeClr val="accent2"/>
              </a:gs>
              <a:gs pos="100000">
                <a:schemeClr val="bg1"/>
              </a:gs>
            </a:gsLst>
            <a:lin ang="0" scaled="1"/>
          </a:gradFill>
          <a:ln w="9525">
            <a:noFill/>
            <a:miter lim="800000"/>
            <a:headEnd/>
            <a:tailEnd/>
          </a:ln>
          <a:effectLst/>
        </p:spPr>
        <p:txBody>
          <a:bodyPr wrap="square">
            <a:prstTxWarp prst="textNoShape">
              <a:avLst/>
            </a:prstTxWarp>
            <a:spAutoFit/>
          </a:bodyPr>
          <a:lstStyle/>
          <a:p>
            <a:pPr algn="l"/>
            <a:r>
              <a:rPr lang="en-US" sz="1600" dirty="0"/>
              <a:t>Intuitive representation of static cyclic schedule (from HAMR System Testing paper)</a:t>
            </a:r>
          </a:p>
        </p:txBody>
      </p:sp>
      <p:sp>
        <p:nvSpPr>
          <p:cNvPr id="17" name="Slide Number Placeholder 16">
            <a:extLst>
              <a:ext uri="{FF2B5EF4-FFF2-40B4-BE49-F238E27FC236}">
                <a16:creationId xmlns:a16="http://schemas.microsoft.com/office/drawing/2014/main" id="{C84CC64A-10BA-F6D8-0CF2-AE5FCE21D5AE}"/>
              </a:ext>
            </a:extLst>
          </p:cNvPr>
          <p:cNvSpPr>
            <a:spLocks noGrp="1"/>
          </p:cNvSpPr>
          <p:nvPr>
            <p:ph type="sldNum" sz="quarter" idx="11"/>
          </p:nvPr>
        </p:nvSpPr>
        <p:spPr/>
        <p:txBody>
          <a:bodyPr/>
          <a:lstStyle/>
          <a:p>
            <a:pPr>
              <a:defRPr/>
            </a:pPr>
            <a:fld id="{6E0AA622-F4CE-604D-A669-CD3D12FC535C}" type="slidenum">
              <a:rPr lang="en-US" smtClean="0"/>
              <a:pPr>
                <a:defRPr/>
              </a:pPr>
              <a:t>17</a:t>
            </a:fld>
            <a:endParaRPr lang="en-US"/>
          </a:p>
        </p:txBody>
      </p:sp>
      <p:pic>
        <p:nvPicPr>
          <p:cNvPr id="3" name="Picture 2" descr="A diagram of a computer program&#10;&#10;Description automatically generated">
            <a:extLst>
              <a:ext uri="{FF2B5EF4-FFF2-40B4-BE49-F238E27FC236}">
                <a16:creationId xmlns:a16="http://schemas.microsoft.com/office/drawing/2014/main" id="{B15B188A-709F-1FEC-DBF7-344790496900}"/>
              </a:ext>
            </a:extLst>
          </p:cNvPr>
          <p:cNvPicPr>
            <a:picLocks noChangeAspect="1"/>
          </p:cNvPicPr>
          <p:nvPr/>
        </p:nvPicPr>
        <p:blipFill>
          <a:blip r:embed="rId2"/>
          <a:stretch>
            <a:fillRect/>
          </a:stretch>
        </p:blipFill>
        <p:spPr>
          <a:xfrm>
            <a:off x="2204485" y="2731533"/>
            <a:ext cx="4490729" cy="2299284"/>
          </a:xfrm>
          <a:prstGeom prst="rect">
            <a:avLst/>
          </a:prstGeom>
        </p:spPr>
      </p:pic>
      <p:sp>
        <p:nvSpPr>
          <p:cNvPr id="14" name="Parallelogram 13">
            <a:extLst>
              <a:ext uri="{FF2B5EF4-FFF2-40B4-BE49-F238E27FC236}">
                <a16:creationId xmlns:a16="http://schemas.microsoft.com/office/drawing/2014/main" id="{B6811766-9DD7-7A69-FD21-E86AD858C3AA}"/>
              </a:ext>
            </a:extLst>
          </p:cNvPr>
          <p:cNvSpPr/>
          <p:nvPr/>
        </p:nvSpPr>
        <p:spPr>
          <a:xfrm>
            <a:off x="685800" y="2433805"/>
            <a:ext cx="1238269" cy="840839"/>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B69D10C-C550-46E9-D9BD-BEBA2F9262DD}"/>
              </a:ext>
            </a:extLst>
          </p:cNvPr>
          <p:cNvSpPr txBox="1"/>
          <p:nvPr/>
        </p:nvSpPr>
        <p:spPr>
          <a:xfrm>
            <a:off x="807720" y="2541275"/>
            <a:ext cx="1116349" cy="584775"/>
          </a:xfrm>
          <a:prstGeom prst="rect">
            <a:avLst/>
          </a:prstGeom>
          <a:noFill/>
        </p:spPr>
        <p:txBody>
          <a:bodyPr wrap="square" rtlCol="0">
            <a:spAutoFit/>
          </a:bodyPr>
          <a:lstStyle/>
          <a:p>
            <a:r>
              <a:rPr lang="en-US" sz="1600" dirty="0"/>
              <a:t>Operator Interface</a:t>
            </a:r>
          </a:p>
        </p:txBody>
      </p:sp>
      <p:sp>
        <p:nvSpPr>
          <p:cNvPr id="16" name="Parallelogram 15">
            <a:extLst>
              <a:ext uri="{FF2B5EF4-FFF2-40B4-BE49-F238E27FC236}">
                <a16:creationId xmlns:a16="http://schemas.microsoft.com/office/drawing/2014/main" id="{34D58558-491F-97D7-37AE-E12BBA580E7A}"/>
              </a:ext>
            </a:extLst>
          </p:cNvPr>
          <p:cNvSpPr/>
          <p:nvPr/>
        </p:nvSpPr>
        <p:spPr>
          <a:xfrm>
            <a:off x="685800" y="4476833"/>
            <a:ext cx="1238269" cy="840839"/>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98E8C29-0561-300F-380E-B2D39D5B61E6}"/>
              </a:ext>
            </a:extLst>
          </p:cNvPr>
          <p:cNvSpPr txBox="1"/>
          <p:nvPr/>
        </p:nvSpPr>
        <p:spPr>
          <a:xfrm>
            <a:off x="807720" y="4584303"/>
            <a:ext cx="1116349" cy="584775"/>
          </a:xfrm>
          <a:prstGeom prst="rect">
            <a:avLst/>
          </a:prstGeom>
          <a:noFill/>
        </p:spPr>
        <p:txBody>
          <a:bodyPr wrap="square" rtlCol="0">
            <a:spAutoFit/>
          </a:bodyPr>
          <a:lstStyle/>
          <a:p>
            <a:r>
              <a:rPr lang="en-US" sz="1600" dirty="0"/>
              <a:t>Temp</a:t>
            </a:r>
          </a:p>
          <a:p>
            <a:r>
              <a:rPr lang="en-US" sz="1600" dirty="0"/>
              <a:t>Sensor</a:t>
            </a:r>
          </a:p>
        </p:txBody>
      </p:sp>
      <p:sp>
        <p:nvSpPr>
          <p:cNvPr id="19" name="Parallelogram 18">
            <a:extLst>
              <a:ext uri="{FF2B5EF4-FFF2-40B4-BE49-F238E27FC236}">
                <a16:creationId xmlns:a16="http://schemas.microsoft.com/office/drawing/2014/main" id="{DC6CAD50-3B9B-7814-299E-97B41B0B8B74}"/>
              </a:ext>
            </a:extLst>
          </p:cNvPr>
          <p:cNvSpPr/>
          <p:nvPr/>
        </p:nvSpPr>
        <p:spPr>
          <a:xfrm>
            <a:off x="6975630" y="3009806"/>
            <a:ext cx="1360650" cy="840839"/>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A8C0B7F-FE4A-5D5E-E0D4-E51AB946E239}"/>
              </a:ext>
            </a:extLst>
          </p:cNvPr>
          <p:cNvSpPr txBox="1"/>
          <p:nvPr/>
        </p:nvSpPr>
        <p:spPr>
          <a:xfrm>
            <a:off x="7097550" y="3117276"/>
            <a:ext cx="1116349" cy="584775"/>
          </a:xfrm>
          <a:prstGeom prst="rect">
            <a:avLst/>
          </a:prstGeom>
          <a:noFill/>
        </p:spPr>
        <p:txBody>
          <a:bodyPr wrap="square" rtlCol="0">
            <a:spAutoFit/>
          </a:bodyPr>
          <a:lstStyle/>
          <a:p>
            <a:r>
              <a:rPr lang="en-US" sz="1600" dirty="0"/>
              <a:t>Heat </a:t>
            </a:r>
          </a:p>
          <a:p>
            <a:r>
              <a:rPr lang="en-US" sz="1600" dirty="0"/>
              <a:t>Controller</a:t>
            </a:r>
          </a:p>
        </p:txBody>
      </p:sp>
      <p:sp>
        <p:nvSpPr>
          <p:cNvPr id="21" name="Left-Right Arrow 20">
            <a:extLst>
              <a:ext uri="{FF2B5EF4-FFF2-40B4-BE49-F238E27FC236}">
                <a16:creationId xmlns:a16="http://schemas.microsoft.com/office/drawing/2014/main" id="{483B7DCF-F124-8F52-866C-31927A217EC4}"/>
              </a:ext>
            </a:extLst>
          </p:cNvPr>
          <p:cNvSpPr/>
          <p:nvPr/>
        </p:nvSpPr>
        <p:spPr bwMode="auto">
          <a:xfrm>
            <a:off x="1674363" y="2897820"/>
            <a:ext cx="621793" cy="438912"/>
          </a:xfrm>
          <a:prstGeom prst="leftRightArrow">
            <a:avLst/>
          </a:prstGeom>
          <a:solidFill>
            <a:schemeClr val="accent3">
              <a:lumMod val="75000"/>
            </a:schemeClr>
          </a:solidFill>
          <a:ln w="9525" cap="flat" cmpd="sng" algn="ctr">
            <a:solidFill>
              <a:schemeClr val="accent3">
                <a:lumMod val="85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3" name="Up Arrow 22">
            <a:extLst>
              <a:ext uri="{FF2B5EF4-FFF2-40B4-BE49-F238E27FC236}">
                <a16:creationId xmlns:a16="http://schemas.microsoft.com/office/drawing/2014/main" id="{F5247436-074A-D1A5-35DD-7874CB85607B}"/>
              </a:ext>
            </a:extLst>
          </p:cNvPr>
          <p:cNvSpPr/>
          <p:nvPr/>
        </p:nvSpPr>
        <p:spPr bwMode="auto">
          <a:xfrm rot="5400000">
            <a:off x="1759477" y="4461018"/>
            <a:ext cx="609600" cy="558982"/>
          </a:xfrm>
          <a:prstGeom prst="upArrow">
            <a:avLst/>
          </a:prstGeom>
          <a:solidFill>
            <a:schemeClr val="accent3">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4" name="Up Arrow 23">
            <a:extLst>
              <a:ext uri="{FF2B5EF4-FFF2-40B4-BE49-F238E27FC236}">
                <a16:creationId xmlns:a16="http://schemas.microsoft.com/office/drawing/2014/main" id="{23FD47B4-9925-97A4-C802-B8B07F8F4E9B}"/>
              </a:ext>
            </a:extLst>
          </p:cNvPr>
          <p:cNvSpPr/>
          <p:nvPr/>
        </p:nvSpPr>
        <p:spPr bwMode="auto">
          <a:xfrm rot="5400000">
            <a:off x="6512334" y="3150734"/>
            <a:ext cx="609600" cy="558982"/>
          </a:xfrm>
          <a:prstGeom prst="upArrow">
            <a:avLst/>
          </a:prstGeom>
          <a:solidFill>
            <a:schemeClr val="accent3">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9" name="Oval 28">
            <a:extLst>
              <a:ext uri="{FF2B5EF4-FFF2-40B4-BE49-F238E27FC236}">
                <a16:creationId xmlns:a16="http://schemas.microsoft.com/office/drawing/2014/main" id="{F6E1AD91-DEF0-27AD-6C69-B604D468A03A}"/>
              </a:ext>
            </a:extLst>
          </p:cNvPr>
          <p:cNvSpPr/>
          <p:nvPr/>
        </p:nvSpPr>
        <p:spPr bwMode="auto">
          <a:xfrm>
            <a:off x="8022336" y="2682170"/>
            <a:ext cx="664464" cy="573024"/>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ahoma" charset="0"/>
              </a:rPr>
              <a:t>10</a:t>
            </a:r>
          </a:p>
        </p:txBody>
      </p:sp>
      <p:grpSp>
        <p:nvGrpSpPr>
          <p:cNvPr id="44" name="Group 43">
            <a:extLst>
              <a:ext uri="{FF2B5EF4-FFF2-40B4-BE49-F238E27FC236}">
                <a16:creationId xmlns:a16="http://schemas.microsoft.com/office/drawing/2014/main" id="{9A4C6716-43F9-3DFC-BD6D-8D5DA2095CB3}"/>
              </a:ext>
            </a:extLst>
          </p:cNvPr>
          <p:cNvGrpSpPr/>
          <p:nvPr/>
        </p:nvGrpSpPr>
        <p:grpSpPr>
          <a:xfrm>
            <a:off x="685800" y="1676400"/>
            <a:ext cx="1114434" cy="2938351"/>
            <a:chOff x="685800" y="1974011"/>
            <a:chExt cx="1114434" cy="2938351"/>
          </a:xfrm>
        </p:grpSpPr>
        <p:grpSp>
          <p:nvGrpSpPr>
            <p:cNvPr id="36" name="Group 35">
              <a:extLst>
                <a:ext uri="{FF2B5EF4-FFF2-40B4-BE49-F238E27FC236}">
                  <a16:creationId xmlns:a16="http://schemas.microsoft.com/office/drawing/2014/main" id="{3A8BF859-5E7B-123F-CE2D-B3D88A144A03}"/>
                </a:ext>
              </a:extLst>
            </p:cNvPr>
            <p:cNvGrpSpPr/>
            <p:nvPr/>
          </p:nvGrpSpPr>
          <p:grpSpPr>
            <a:xfrm>
              <a:off x="685800" y="2296310"/>
              <a:ext cx="499872" cy="2616052"/>
              <a:chOff x="685800" y="2296310"/>
              <a:chExt cx="499872" cy="2616052"/>
            </a:xfrm>
            <a:solidFill>
              <a:schemeClr val="accent5"/>
            </a:solidFill>
          </p:grpSpPr>
          <p:sp>
            <p:nvSpPr>
              <p:cNvPr id="25" name="Oval 24">
                <a:extLst>
                  <a:ext uri="{FF2B5EF4-FFF2-40B4-BE49-F238E27FC236}">
                    <a16:creationId xmlns:a16="http://schemas.microsoft.com/office/drawing/2014/main" id="{6070563C-ADDC-CDF1-CC54-7B21F6B3C4F0}"/>
                  </a:ext>
                </a:extLst>
              </p:cNvPr>
              <p:cNvSpPr/>
              <p:nvPr/>
            </p:nvSpPr>
            <p:spPr bwMode="auto">
              <a:xfrm>
                <a:off x="758952" y="2296310"/>
                <a:ext cx="426720" cy="573024"/>
              </a:xfrm>
              <a:prstGeom prst="ellipse">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ahoma" charset="0"/>
                  </a:rPr>
                  <a:t>0</a:t>
                </a:r>
              </a:p>
            </p:txBody>
          </p:sp>
          <p:sp>
            <p:nvSpPr>
              <p:cNvPr id="26" name="Oval 25">
                <a:extLst>
                  <a:ext uri="{FF2B5EF4-FFF2-40B4-BE49-F238E27FC236}">
                    <a16:creationId xmlns:a16="http://schemas.microsoft.com/office/drawing/2014/main" id="{C90057F7-466E-A800-8F7B-D6935DBA9D1E}"/>
                  </a:ext>
                </a:extLst>
              </p:cNvPr>
              <p:cNvSpPr/>
              <p:nvPr/>
            </p:nvSpPr>
            <p:spPr bwMode="auto">
              <a:xfrm>
                <a:off x="685800" y="4339338"/>
                <a:ext cx="426720" cy="573024"/>
              </a:xfrm>
              <a:prstGeom prst="ellipse">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ahoma" charset="0"/>
                  </a:rPr>
                  <a:t>1</a:t>
                </a:r>
              </a:p>
            </p:txBody>
          </p:sp>
        </p:grpSp>
        <p:sp>
          <p:nvSpPr>
            <p:cNvPr id="39" name="Text Box 12">
              <a:extLst>
                <a:ext uri="{FF2B5EF4-FFF2-40B4-BE49-F238E27FC236}">
                  <a16:creationId xmlns:a16="http://schemas.microsoft.com/office/drawing/2014/main" id="{33C3951E-4DF1-BE5D-CF55-3BEC550F71E8}"/>
                </a:ext>
              </a:extLst>
            </p:cNvPr>
            <p:cNvSpPr txBox="1">
              <a:spLocks noChangeArrowheads="1"/>
            </p:cNvSpPr>
            <p:nvPr/>
          </p:nvSpPr>
          <p:spPr bwMode="auto">
            <a:xfrm>
              <a:off x="809634" y="1974011"/>
              <a:ext cx="990600" cy="461665"/>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prstTxWarp prst="textNoShape">
                <a:avLst/>
              </a:prstTxWarp>
              <a:spAutoFit/>
            </a:bodyPr>
            <a:lstStyle/>
            <a:p>
              <a:pPr algn="l"/>
              <a:r>
                <a:rPr lang="en-US" sz="1200" i="1" dirty="0" err="1"/>
                <a:t>Subsytem</a:t>
              </a:r>
              <a:r>
                <a:rPr lang="en-US" sz="1200" i="1" dirty="0"/>
                <a:t> Inputs</a:t>
              </a:r>
            </a:p>
          </p:txBody>
        </p:sp>
      </p:grpSp>
      <p:grpSp>
        <p:nvGrpSpPr>
          <p:cNvPr id="50" name="Group 49">
            <a:extLst>
              <a:ext uri="{FF2B5EF4-FFF2-40B4-BE49-F238E27FC236}">
                <a16:creationId xmlns:a16="http://schemas.microsoft.com/office/drawing/2014/main" id="{6EF20D30-7E99-1AD5-434D-EFAFA35A1DE9}"/>
              </a:ext>
            </a:extLst>
          </p:cNvPr>
          <p:cNvGrpSpPr/>
          <p:nvPr/>
        </p:nvGrpSpPr>
        <p:grpSpPr>
          <a:xfrm>
            <a:off x="2596335" y="3878845"/>
            <a:ext cx="3173529" cy="1290233"/>
            <a:chOff x="2596335" y="4176456"/>
            <a:chExt cx="3173529" cy="1290233"/>
          </a:xfrm>
        </p:grpSpPr>
        <p:grpSp>
          <p:nvGrpSpPr>
            <p:cNvPr id="38" name="Group 37">
              <a:extLst>
                <a:ext uri="{FF2B5EF4-FFF2-40B4-BE49-F238E27FC236}">
                  <a16:creationId xmlns:a16="http://schemas.microsoft.com/office/drawing/2014/main" id="{18455C09-69BD-BD30-E6F4-33161DD6670A}"/>
                </a:ext>
              </a:extLst>
            </p:cNvPr>
            <p:cNvGrpSpPr/>
            <p:nvPr/>
          </p:nvGrpSpPr>
          <p:grpSpPr>
            <a:xfrm>
              <a:off x="2596335" y="4176456"/>
              <a:ext cx="3173529" cy="837280"/>
              <a:chOff x="2596335" y="4176456"/>
              <a:chExt cx="3173529" cy="837280"/>
            </a:xfrm>
            <a:solidFill>
              <a:schemeClr val="accent5"/>
            </a:solidFill>
          </p:grpSpPr>
          <p:sp>
            <p:nvSpPr>
              <p:cNvPr id="31" name="Oval 30">
                <a:extLst>
                  <a:ext uri="{FF2B5EF4-FFF2-40B4-BE49-F238E27FC236}">
                    <a16:creationId xmlns:a16="http://schemas.microsoft.com/office/drawing/2014/main" id="{2ADD0807-9A95-8F6F-2BF1-69AAE2BCC43C}"/>
                  </a:ext>
                </a:extLst>
              </p:cNvPr>
              <p:cNvSpPr/>
              <p:nvPr/>
            </p:nvSpPr>
            <p:spPr bwMode="auto">
              <a:xfrm>
                <a:off x="2596335" y="4600076"/>
                <a:ext cx="368808" cy="413660"/>
              </a:xfrm>
              <a:prstGeom prst="ellipse">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8</a:t>
                </a:r>
                <a:endParaRPr kumimoji="0" lang="en-US" sz="1600" b="0" i="0" u="none" strike="noStrike" cap="none" normalizeH="0" baseline="0" dirty="0">
                  <a:ln>
                    <a:noFill/>
                  </a:ln>
                  <a:solidFill>
                    <a:schemeClr val="tx1"/>
                  </a:solidFill>
                  <a:effectLst/>
                  <a:latin typeface="Tahoma" charset="0"/>
                </a:endParaRPr>
              </a:p>
            </p:txBody>
          </p:sp>
          <p:sp>
            <p:nvSpPr>
              <p:cNvPr id="32" name="Oval 31">
                <a:extLst>
                  <a:ext uri="{FF2B5EF4-FFF2-40B4-BE49-F238E27FC236}">
                    <a16:creationId xmlns:a16="http://schemas.microsoft.com/office/drawing/2014/main" id="{4C17BE6E-051B-3033-BDEC-12DD2D1CB0D8}"/>
                  </a:ext>
                </a:extLst>
              </p:cNvPr>
              <p:cNvSpPr/>
              <p:nvPr/>
            </p:nvSpPr>
            <p:spPr bwMode="auto">
              <a:xfrm>
                <a:off x="4017264" y="4176456"/>
                <a:ext cx="368808" cy="413660"/>
              </a:xfrm>
              <a:prstGeom prst="ellipse">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charset="0"/>
                  </a:rPr>
                  <a:t>7</a:t>
                </a:r>
              </a:p>
            </p:txBody>
          </p:sp>
          <p:sp>
            <p:nvSpPr>
              <p:cNvPr id="35" name="Oval 34">
                <a:extLst>
                  <a:ext uri="{FF2B5EF4-FFF2-40B4-BE49-F238E27FC236}">
                    <a16:creationId xmlns:a16="http://schemas.microsoft.com/office/drawing/2014/main" id="{DE1663D1-D740-849E-C6B9-A50B7FC73694}"/>
                  </a:ext>
                </a:extLst>
              </p:cNvPr>
              <p:cNvSpPr/>
              <p:nvPr/>
            </p:nvSpPr>
            <p:spPr bwMode="auto">
              <a:xfrm>
                <a:off x="5401056" y="4402008"/>
                <a:ext cx="368808" cy="413660"/>
              </a:xfrm>
              <a:prstGeom prst="ellipse">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9</a:t>
                </a:r>
                <a:endParaRPr kumimoji="0" lang="en-US" sz="1600" b="0" i="0" u="none" strike="noStrike" cap="none" normalizeH="0" baseline="0" dirty="0">
                  <a:ln>
                    <a:noFill/>
                  </a:ln>
                  <a:solidFill>
                    <a:schemeClr val="tx1"/>
                  </a:solidFill>
                  <a:effectLst/>
                  <a:latin typeface="Tahoma" charset="0"/>
                </a:endParaRPr>
              </a:p>
            </p:txBody>
          </p:sp>
        </p:grpSp>
        <p:sp>
          <p:nvSpPr>
            <p:cNvPr id="27" name="Oval 26">
              <a:extLst>
                <a:ext uri="{FF2B5EF4-FFF2-40B4-BE49-F238E27FC236}">
                  <a16:creationId xmlns:a16="http://schemas.microsoft.com/office/drawing/2014/main" id="{72E9DF7A-5F26-C458-691E-F4044610CA7B}"/>
                </a:ext>
              </a:extLst>
            </p:cNvPr>
            <p:cNvSpPr/>
            <p:nvPr/>
          </p:nvSpPr>
          <p:spPr bwMode="auto">
            <a:xfrm>
              <a:off x="3368040" y="5053029"/>
              <a:ext cx="368808" cy="413660"/>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6</a:t>
              </a:r>
              <a:endParaRPr kumimoji="0" lang="en-US" sz="1600" b="0" i="0" u="none" strike="noStrike" cap="none" normalizeH="0" baseline="0" dirty="0">
                <a:ln>
                  <a:noFill/>
                </a:ln>
                <a:solidFill>
                  <a:schemeClr val="tx1"/>
                </a:solidFill>
                <a:effectLst/>
                <a:latin typeface="Tahoma" charset="0"/>
              </a:endParaRPr>
            </a:p>
          </p:txBody>
        </p:sp>
      </p:grpSp>
      <p:grpSp>
        <p:nvGrpSpPr>
          <p:cNvPr id="49" name="Group 48">
            <a:extLst>
              <a:ext uri="{FF2B5EF4-FFF2-40B4-BE49-F238E27FC236}">
                <a16:creationId xmlns:a16="http://schemas.microsoft.com/office/drawing/2014/main" id="{A07BA7B1-9150-4CDA-2572-834CCFD47C53}"/>
              </a:ext>
            </a:extLst>
          </p:cNvPr>
          <p:cNvGrpSpPr/>
          <p:nvPr/>
        </p:nvGrpSpPr>
        <p:grpSpPr>
          <a:xfrm>
            <a:off x="3368040" y="3336732"/>
            <a:ext cx="1605413" cy="712105"/>
            <a:chOff x="3368040" y="3634343"/>
            <a:chExt cx="1605413" cy="712105"/>
          </a:xfrm>
        </p:grpSpPr>
        <p:sp>
          <p:nvSpPr>
            <p:cNvPr id="28" name="Oval 27">
              <a:extLst>
                <a:ext uri="{FF2B5EF4-FFF2-40B4-BE49-F238E27FC236}">
                  <a16:creationId xmlns:a16="http://schemas.microsoft.com/office/drawing/2014/main" id="{58C25B95-2554-FF40-613A-05B523294EC5}"/>
                </a:ext>
              </a:extLst>
            </p:cNvPr>
            <p:cNvSpPr/>
            <p:nvPr/>
          </p:nvSpPr>
          <p:spPr bwMode="auto">
            <a:xfrm>
              <a:off x="3368040" y="3932788"/>
              <a:ext cx="368808" cy="413660"/>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charset="0"/>
                </a:rPr>
                <a:t>2</a:t>
              </a:r>
            </a:p>
          </p:txBody>
        </p:sp>
        <p:sp>
          <p:nvSpPr>
            <p:cNvPr id="40" name="Text Box 12">
              <a:extLst>
                <a:ext uri="{FF2B5EF4-FFF2-40B4-BE49-F238E27FC236}">
                  <a16:creationId xmlns:a16="http://schemas.microsoft.com/office/drawing/2014/main" id="{BDC4F5BF-A1D0-07C5-6012-CA52F140C016}"/>
                </a:ext>
              </a:extLst>
            </p:cNvPr>
            <p:cNvSpPr txBox="1">
              <a:spLocks noChangeArrowheads="1"/>
            </p:cNvSpPr>
            <p:nvPr/>
          </p:nvSpPr>
          <p:spPr bwMode="auto">
            <a:xfrm>
              <a:off x="3666604" y="3634343"/>
              <a:ext cx="1306849" cy="461665"/>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prstTxWarp prst="textNoShape">
                <a:avLst/>
              </a:prstTxWarp>
              <a:spAutoFit/>
            </a:bodyPr>
            <a:lstStyle/>
            <a:p>
              <a:pPr algn="l"/>
              <a:r>
                <a:rPr lang="en-US" sz="1200" i="1" dirty="0"/>
                <a:t>Internal Failure Detection</a:t>
              </a:r>
            </a:p>
          </p:txBody>
        </p:sp>
      </p:grpSp>
      <p:grpSp>
        <p:nvGrpSpPr>
          <p:cNvPr id="47" name="Group 46">
            <a:extLst>
              <a:ext uri="{FF2B5EF4-FFF2-40B4-BE49-F238E27FC236}">
                <a16:creationId xmlns:a16="http://schemas.microsoft.com/office/drawing/2014/main" id="{06D041B6-B018-0FA9-36AE-D33AB05DB993}"/>
              </a:ext>
            </a:extLst>
          </p:cNvPr>
          <p:cNvGrpSpPr/>
          <p:nvPr/>
        </p:nvGrpSpPr>
        <p:grpSpPr>
          <a:xfrm>
            <a:off x="3876825" y="2464330"/>
            <a:ext cx="1695930" cy="676203"/>
            <a:chOff x="3876825" y="2761941"/>
            <a:chExt cx="1695930" cy="676203"/>
          </a:xfrm>
        </p:grpSpPr>
        <p:sp>
          <p:nvSpPr>
            <p:cNvPr id="30" name="Oval 29">
              <a:extLst>
                <a:ext uri="{FF2B5EF4-FFF2-40B4-BE49-F238E27FC236}">
                  <a16:creationId xmlns:a16="http://schemas.microsoft.com/office/drawing/2014/main" id="{F00BF2F3-AB98-0D1F-EB2C-78D04C4D3DD4}"/>
                </a:ext>
              </a:extLst>
            </p:cNvPr>
            <p:cNvSpPr/>
            <p:nvPr/>
          </p:nvSpPr>
          <p:spPr bwMode="auto">
            <a:xfrm>
              <a:off x="3876825" y="3024484"/>
              <a:ext cx="368808" cy="413660"/>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3</a:t>
              </a:r>
              <a:endParaRPr kumimoji="0" lang="en-US" sz="1600" b="0" i="0" u="none" strike="noStrike" cap="none" normalizeH="0" baseline="0" dirty="0">
                <a:ln>
                  <a:noFill/>
                </a:ln>
                <a:solidFill>
                  <a:schemeClr val="tx1"/>
                </a:solidFill>
                <a:effectLst/>
                <a:latin typeface="Tahoma" charset="0"/>
              </a:endParaRPr>
            </a:p>
          </p:txBody>
        </p:sp>
        <p:sp>
          <p:nvSpPr>
            <p:cNvPr id="41" name="Text Box 12">
              <a:extLst>
                <a:ext uri="{FF2B5EF4-FFF2-40B4-BE49-F238E27FC236}">
                  <a16:creationId xmlns:a16="http://schemas.microsoft.com/office/drawing/2014/main" id="{D2995B23-EDBF-326C-1B33-1D9E94871D08}"/>
                </a:ext>
              </a:extLst>
            </p:cNvPr>
            <p:cNvSpPr txBox="1">
              <a:spLocks noChangeArrowheads="1"/>
            </p:cNvSpPr>
            <p:nvPr/>
          </p:nvSpPr>
          <p:spPr bwMode="auto">
            <a:xfrm>
              <a:off x="4001792" y="2761941"/>
              <a:ext cx="1570963" cy="276999"/>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prstTxWarp prst="textNoShape">
                <a:avLst/>
              </a:prstTxWarp>
              <a:spAutoFit/>
            </a:bodyPr>
            <a:lstStyle/>
            <a:p>
              <a:pPr algn="l"/>
              <a:r>
                <a:rPr lang="en-US" sz="1200" i="1" dirty="0"/>
                <a:t>Manage Interface</a:t>
              </a:r>
            </a:p>
          </p:txBody>
        </p:sp>
      </p:grpSp>
      <p:grpSp>
        <p:nvGrpSpPr>
          <p:cNvPr id="46" name="Group 45">
            <a:extLst>
              <a:ext uri="{FF2B5EF4-FFF2-40B4-BE49-F238E27FC236}">
                <a16:creationId xmlns:a16="http://schemas.microsoft.com/office/drawing/2014/main" id="{1D6D475E-19E5-6C71-C6C4-D2370432427C}"/>
              </a:ext>
            </a:extLst>
          </p:cNvPr>
          <p:cNvGrpSpPr/>
          <p:nvPr/>
        </p:nvGrpSpPr>
        <p:grpSpPr>
          <a:xfrm>
            <a:off x="2446301" y="2827696"/>
            <a:ext cx="1176977" cy="684693"/>
            <a:chOff x="2446301" y="3125307"/>
            <a:chExt cx="1176977" cy="684693"/>
          </a:xfrm>
        </p:grpSpPr>
        <p:sp>
          <p:nvSpPr>
            <p:cNvPr id="33" name="Oval 32">
              <a:extLst>
                <a:ext uri="{FF2B5EF4-FFF2-40B4-BE49-F238E27FC236}">
                  <a16:creationId xmlns:a16="http://schemas.microsoft.com/office/drawing/2014/main" id="{E4C0002F-4FF3-D6B7-8A2E-810EAD343098}"/>
                </a:ext>
              </a:extLst>
            </p:cNvPr>
            <p:cNvSpPr/>
            <p:nvPr/>
          </p:nvSpPr>
          <p:spPr bwMode="auto">
            <a:xfrm>
              <a:off x="2578377" y="3396340"/>
              <a:ext cx="368808" cy="413660"/>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4</a:t>
              </a:r>
              <a:endParaRPr kumimoji="0" lang="en-US" sz="1600" b="0" i="0" u="none" strike="noStrike" cap="none" normalizeH="0" baseline="0" dirty="0">
                <a:ln>
                  <a:noFill/>
                </a:ln>
                <a:solidFill>
                  <a:schemeClr val="tx1"/>
                </a:solidFill>
                <a:effectLst/>
                <a:latin typeface="Tahoma" charset="0"/>
              </a:endParaRPr>
            </a:p>
          </p:txBody>
        </p:sp>
        <p:sp>
          <p:nvSpPr>
            <p:cNvPr id="42" name="Text Box 12">
              <a:extLst>
                <a:ext uri="{FF2B5EF4-FFF2-40B4-BE49-F238E27FC236}">
                  <a16:creationId xmlns:a16="http://schemas.microsoft.com/office/drawing/2014/main" id="{3CD9B736-EB13-6EFF-AA31-7D2BFCE9AD4E}"/>
                </a:ext>
              </a:extLst>
            </p:cNvPr>
            <p:cNvSpPr txBox="1">
              <a:spLocks noChangeArrowheads="1"/>
            </p:cNvSpPr>
            <p:nvPr/>
          </p:nvSpPr>
          <p:spPr bwMode="auto">
            <a:xfrm>
              <a:off x="2446301" y="3125307"/>
              <a:ext cx="1176977" cy="276999"/>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prstTxWarp prst="textNoShape">
                <a:avLst/>
              </a:prstTxWarp>
              <a:spAutoFit/>
            </a:bodyPr>
            <a:lstStyle/>
            <a:p>
              <a:pPr algn="l"/>
              <a:r>
                <a:rPr lang="en-US" sz="1200" i="1" dirty="0"/>
                <a:t>Manage Mode</a:t>
              </a:r>
            </a:p>
          </p:txBody>
        </p:sp>
      </p:grpSp>
      <p:grpSp>
        <p:nvGrpSpPr>
          <p:cNvPr id="48" name="Group 47">
            <a:extLst>
              <a:ext uri="{FF2B5EF4-FFF2-40B4-BE49-F238E27FC236}">
                <a16:creationId xmlns:a16="http://schemas.microsoft.com/office/drawing/2014/main" id="{02CADBBA-5346-EF14-5730-1C90F51D7098}"/>
              </a:ext>
            </a:extLst>
          </p:cNvPr>
          <p:cNvGrpSpPr/>
          <p:nvPr/>
        </p:nvGrpSpPr>
        <p:grpSpPr>
          <a:xfrm>
            <a:off x="5998233" y="2522823"/>
            <a:ext cx="1012730" cy="1007854"/>
            <a:chOff x="5998233" y="2820434"/>
            <a:chExt cx="1012730" cy="1007854"/>
          </a:xfrm>
        </p:grpSpPr>
        <p:sp>
          <p:nvSpPr>
            <p:cNvPr id="34" name="Oval 33">
              <a:extLst>
                <a:ext uri="{FF2B5EF4-FFF2-40B4-BE49-F238E27FC236}">
                  <a16:creationId xmlns:a16="http://schemas.microsoft.com/office/drawing/2014/main" id="{E709CC5B-2AB7-A145-D637-C591FA47DB4A}"/>
                </a:ext>
              </a:extLst>
            </p:cNvPr>
            <p:cNvSpPr/>
            <p:nvPr/>
          </p:nvSpPr>
          <p:spPr bwMode="auto">
            <a:xfrm>
              <a:off x="5998233" y="3414628"/>
              <a:ext cx="368808" cy="413660"/>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5</a:t>
              </a:r>
              <a:endParaRPr kumimoji="0" lang="en-US" sz="1600" b="0" i="0" u="none" strike="noStrike" cap="none" normalizeH="0" baseline="0" dirty="0">
                <a:ln>
                  <a:noFill/>
                </a:ln>
                <a:solidFill>
                  <a:schemeClr val="tx1"/>
                </a:solidFill>
                <a:effectLst/>
                <a:latin typeface="Tahoma" charset="0"/>
              </a:endParaRPr>
            </a:p>
          </p:txBody>
        </p:sp>
        <p:sp>
          <p:nvSpPr>
            <p:cNvPr id="43" name="Text Box 12">
              <a:extLst>
                <a:ext uri="{FF2B5EF4-FFF2-40B4-BE49-F238E27FC236}">
                  <a16:creationId xmlns:a16="http://schemas.microsoft.com/office/drawing/2014/main" id="{D9F68466-5518-67E7-C584-7BE31F84D835}"/>
                </a:ext>
              </a:extLst>
            </p:cNvPr>
            <p:cNvSpPr txBox="1">
              <a:spLocks noChangeArrowheads="1"/>
            </p:cNvSpPr>
            <p:nvPr/>
          </p:nvSpPr>
          <p:spPr bwMode="auto">
            <a:xfrm>
              <a:off x="6117667" y="2820434"/>
              <a:ext cx="893296" cy="646331"/>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prstTxWarp prst="textNoShape">
                <a:avLst/>
              </a:prstTxWarp>
              <a:spAutoFit/>
            </a:bodyPr>
            <a:lstStyle/>
            <a:p>
              <a:pPr algn="l"/>
              <a:r>
                <a:rPr lang="en-US" sz="1200" i="1" dirty="0"/>
                <a:t>Manage Heat Source</a:t>
              </a:r>
            </a:p>
          </p:txBody>
        </p:sp>
      </p:grpSp>
      <p:grpSp>
        <p:nvGrpSpPr>
          <p:cNvPr id="10" name="Group 9">
            <a:extLst>
              <a:ext uri="{FF2B5EF4-FFF2-40B4-BE49-F238E27FC236}">
                <a16:creationId xmlns:a16="http://schemas.microsoft.com/office/drawing/2014/main" id="{B9B092F0-70C7-2101-2A7A-466926CA145D}"/>
              </a:ext>
            </a:extLst>
          </p:cNvPr>
          <p:cNvGrpSpPr/>
          <p:nvPr/>
        </p:nvGrpSpPr>
        <p:grpSpPr>
          <a:xfrm>
            <a:off x="1760792" y="6052328"/>
            <a:ext cx="1287208" cy="119872"/>
            <a:chOff x="1074992" y="5823728"/>
            <a:chExt cx="1287208" cy="119872"/>
          </a:xfrm>
        </p:grpSpPr>
        <p:sp>
          <p:nvSpPr>
            <p:cNvPr id="6" name="Oval 5">
              <a:extLst>
                <a:ext uri="{FF2B5EF4-FFF2-40B4-BE49-F238E27FC236}">
                  <a16:creationId xmlns:a16="http://schemas.microsoft.com/office/drawing/2014/main" id="{0B322A17-40AC-66ED-A48A-49D59198E797}"/>
                </a:ext>
              </a:extLst>
            </p:cNvPr>
            <p:cNvSpPr/>
            <p:nvPr/>
          </p:nvSpPr>
          <p:spPr bwMode="auto">
            <a:xfrm>
              <a:off x="1074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7" name="Oval 6">
              <a:extLst>
                <a:ext uri="{FF2B5EF4-FFF2-40B4-BE49-F238E27FC236}">
                  <a16:creationId xmlns:a16="http://schemas.microsoft.com/office/drawing/2014/main" id="{35ED4412-E07E-3BCC-CD7C-E045938E81E4}"/>
                </a:ext>
              </a:extLst>
            </p:cNvPr>
            <p:cNvSpPr/>
            <p:nvPr/>
          </p:nvSpPr>
          <p:spPr bwMode="auto">
            <a:xfrm>
              <a:off x="1455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8" name="Oval 7">
              <a:extLst>
                <a:ext uri="{FF2B5EF4-FFF2-40B4-BE49-F238E27FC236}">
                  <a16:creationId xmlns:a16="http://schemas.microsoft.com/office/drawing/2014/main" id="{0DAA0A79-D081-6469-419D-C4AE1EE5C1A6}"/>
                </a:ext>
              </a:extLst>
            </p:cNvPr>
            <p:cNvSpPr/>
            <p:nvPr/>
          </p:nvSpPr>
          <p:spPr bwMode="auto">
            <a:xfrm>
              <a:off x="1836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9" name="Oval 8">
              <a:extLst>
                <a:ext uri="{FF2B5EF4-FFF2-40B4-BE49-F238E27FC236}">
                  <a16:creationId xmlns:a16="http://schemas.microsoft.com/office/drawing/2014/main" id="{B19E4295-62AD-6E00-BB3C-0C381E5E6CE7}"/>
                </a:ext>
              </a:extLst>
            </p:cNvPr>
            <p:cNvSpPr/>
            <p:nvPr/>
          </p:nvSpPr>
          <p:spPr bwMode="auto">
            <a:xfrm>
              <a:off x="2217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grpSp>
        <p:nvGrpSpPr>
          <p:cNvPr id="11" name="Group 10">
            <a:extLst>
              <a:ext uri="{FF2B5EF4-FFF2-40B4-BE49-F238E27FC236}">
                <a16:creationId xmlns:a16="http://schemas.microsoft.com/office/drawing/2014/main" id="{F204ECA3-BB4C-4F2E-3454-54D297FAC77F}"/>
              </a:ext>
            </a:extLst>
          </p:cNvPr>
          <p:cNvGrpSpPr/>
          <p:nvPr/>
        </p:nvGrpSpPr>
        <p:grpSpPr>
          <a:xfrm>
            <a:off x="3284792" y="6052328"/>
            <a:ext cx="1287208" cy="119872"/>
            <a:chOff x="1074992" y="5823728"/>
            <a:chExt cx="1287208" cy="119872"/>
          </a:xfrm>
        </p:grpSpPr>
        <p:sp>
          <p:nvSpPr>
            <p:cNvPr id="12" name="Oval 11">
              <a:extLst>
                <a:ext uri="{FF2B5EF4-FFF2-40B4-BE49-F238E27FC236}">
                  <a16:creationId xmlns:a16="http://schemas.microsoft.com/office/drawing/2014/main" id="{AC5895F7-0A5F-795C-3CD9-C5553DD5D863}"/>
                </a:ext>
              </a:extLst>
            </p:cNvPr>
            <p:cNvSpPr/>
            <p:nvPr/>
          </p:nvSpPr>
          <p:spPr bwMode="auto">
            <a:xfrm>
              <a:off x="1074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3" name="Oval 12">
              <a:extLst>
                <a:ext uri="{FF2B5EF4-FFF2-40B4-BE49-F238E27FC236}">
                  <a16:creationId xmlns:a16="http://schemas.microsoft.com/office/drawing/2014/main" id="{6BE61F50-9AA1-859A-E881-21B06D5A941D}"/>
                </a:ext>
              </a:extLst>
            </p:cNvPr>
            <p:cNvSpPr/>
            <p:nvPr/>
          </p:nvSpPr>
          <p:spPr bwMode="auto">
            <a:xfrm>
              <a:off x="1455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2" name="Oval 21">
              <a:extLst>
                <a:ext uri="{FF2B5EF4-FFF2-40B4-BE49-F238E27FC236}">
                  <a16:creationId xmlns:a16="http://schemas.microsoft.com/office/drawing/2014/main" id="{5083BF6F-8D50-144A-91F5-C333450975AC}"/>
                </a:ext>
              </a:extLst>
            </p:cNvPr>
            <p:cNvSpPr/>
            <p:nvPr/>
          </p:nvSpPr>
          <p:spPr bwMode="auto">
            <a:xfrm>
              <a:off x="1836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7" name="Oval 36">
              <a:extLst>
                <a:ext uri="{FF2B5EF4-FFF2-40B4-BE49-F238E27FC236}">
                  <a16:creationId xmlns:a16="http://schemas.microsoft.com/office/drawing/2014/main" id="{FEA9480F-6A0E-F162-DEA2-C5ED359E6352}"/>
                </a:ext>
              </a:extLst>
            </p:cNvPr>
            <p:cNvSpPr/>
            <p:nvPr/>
          </p:nvSpPr>
          <p:spPr bwMode="auto">
            <a:xfrm>
              <a:off x="2217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grpSp>
        <p:nvGrpSpPr>
          <p:cNvPr id="45" name="Group 44">
            <a:extLst>
              <a:ext uri="{FF2B5EF4-FFF2-40B4-BE49-F238E27FC236}">
                <a16:creationId xmlns:a16="http://schemas.microsoft.com/office/drawing/2014/main" id="{25029D9D-551C-65FC-8BD4-F5E5050516D9}"/>
              </a:ext>
            </a:extLst>
          </p:cNvPr>
          <p:cNvGrpSpPr/>
          <p:nvPr/>
        </p:nvGrpSpPr>
        <p:grpSpPr>
          <a:xfrm>
            <a:off x="4732592" y="6052328"/>
            <a:ext cx="1287208" cy="119872"/>
            <a:chOff x="1074992" y="5823728"/>
            <a:chExt cx="1287208" cy="119872"/>
          </a:xfrm>
        </p:grpSpPr>
        <p:sp>
          <p:nvSpPr>
            <p:cNvPr id="51" name="Oval 50">
              <a:extLst>
                <a:ext uri="{FF2B5EF4-FFF2-40B4-BE49-F238E27FC236}">
                  <a16:creationId xmlns:a16="http://schemas.microsoft.com/office/drawing/2014/main" id="{D19E0D63-25AB-A46A-B940-345E8577459B}"/>
                </a:ext>
              </a:extLst>
            </p:cNvPr>
            <p:cNvSpPr/>
            <p:nvPr/>
          </p:nvSpPr>
          <p:spPr bwMode="auto">
            <a:xfrm>
              <a:off x="1074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52" name="Oval 51">
              <a:extLst>
                <a:ext uri="{FF2B5EF4-FFF2-40B4-BE49-F238E27FC236}">
                  <a16:creationId xmlns:a16="http://schemas.microsoft.com/office/drawing/2014/main" id="{8B72D9BA-DF53-47DF-0586-F331F72829EB}"/>
                </a:ext>
              </a:extLst>
            </p:cNvPr>
            <p:cNvSpPr/>
            <p:nvPr/>
          </p:nvSpPr>
          <p:spPr bwMode="auto">
            <a:xfrm>
              <a:off x="1455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53" name="Oval 52">
              <a:extLst>
                <a:ext uri="{FF2B5EF4-FFF2-40B4-BE49-F238E27FC236}">
                  <a16:creationId xmlns:a16="http://schemas.microsoft.com/office/drawing/2014/main" id="{14B282C9-38EA-93C4-556F-8966A6A0FD26}"/>
                </a:ext>
              </a:extLst>
            </p:cNvPr>
            <p:cNvSpPr/>
            <p:nvPr/>
          </p:nvSpPr>
          <p:spPr bwMode="auto">
            <a:xfrm>
              <a:off x="1836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54" name="Oval 53">
              <a:extLst>
                <a:ext uri="{FF2B5EF4-FFF2-40B4-BE49-F238E27FC236}">
                  <a16:creationId xmlns:a16="http://schemas.microsoft.com/office/drawing/2014/main" id="{A8BAFDC7-6D96-5CBB-73FE-F356FC90FC79}"/>
                </a:ext>
              </a:extLst>
            </p:cNvPr>
            <p:cNvSpPr/>
            <p:nvPr/>
          </p:nvSpPr>
          <p:spPr bwMode="auto">
            <a:xfrm>
              <a:off x="2217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grpSp>
        <p:nvGrpSpPr>
          <p:cNvPr id="55" name="Group 54">
            <a:extLst>
              <a:ext uri="{FF2B5EF4-FFF2-40B4-BE49-F238E27FC236}">
                <a16:creationId xmlns:a16="http://schemas.microsoft.com/office/drawing/2014/main" id="{C1A9D5EB-E12A-D770-F3DD-1D6D995E8733}"/>
              </a:ext>
            </a:extLst>
          </p:cNvPr>
          <p:cNvGrpSpPr/>
          <p:nvPr/>
        </p:nvGrpSpPr>
        <p:grpSpPr>
          <a:xfrm>
            <a:off x="6256592" y="6052328"/>
            <a:ext cx="1287208" cy="119872"/>
            <a:chOff x="1074992" y="5823728"/>
            <a:chExt cx="1287208" cy="119872"/>
          </a:xfrm>
        </p:grpSpPr>
        <p:sp>
          <p:nvSpPr>
            <p:cNvPr id="56" name="Oval 55">
              <a:extLst>
                <a:ext uri="{FF2B5EF4-FFF2-40B4-BE49-F238E27FC236}">
                  <a16:creationId xmlns:a16="http://schemas.microsoft.com/office/drawing/2014/main" id="{C80DCE59-2577-E018-82D0-8B20EFE72CEA}"/>
                </a:ext>
              </a:extLst>
            </p:cNvPr>
            <p:cNvSpPr/>
            <p:nvPr/>
          </p:nvSpPr>
          <p:spPr bwMode="auto">
            <a:xfrm>
              <a:off x="1074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57" name="Oval 56">
              <a:extLst>
                <a:ext uri="{FF2B5EF4-FFF2-40B4-BE49-F238E27FC236}">
                  <a16:creationId xmlns:a16="http://schemas.microsoft.com/office/drawing/2014/main" id="{CFC77132-58CD-B6AD-35C9-E99F7CAE88CC}"/>
                </a:ext>
              </a:extLst>
            </p:cNvPr>
            <p:cNvSpPr/>
            <p:nvPr/>
          </p:nvSpPr>
          <p:spPr bwMode="auto">
            <a:xfrm>
              <a:off x="1455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58" name="Oval 57">
              <a:extLst>
                <a:ext uri="{FF2B5EF4-FFF2-40B4-BE49-F238E27FC236}">
                  <a16:creationId xmlns:a16="http://schemas.microsoft.com/office/drawing/2014/main" id="{8EBE9E42-CE08-78F5-510B-1CECBE1DD29D}"/>
                </a:ext>
              </a:extLst>
            </p:cNvPr>
            <p:cNvSpPr/>
            <p:nvPr/>
          </p:nvSpPr>
          <p:spPr bwMode="auto">
            <a:xfrm>
              <a:off x="1836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59" name="Oval 58">
              <a:extLst>
                <a:ext uri="{FF2B5EF4-FFF2-40B4-BE49-F238E27FC236}">
                  <a16:creationId xmlns:a16="http://schemas.microsoft.com/office/drawing/2014/main" id="{217AD5A0-E2D2-827A-212F-3FE301E6105B}"/>
                </a:ext>
              </a:extLst>
            </p:cNvPr>
            <p:cNvSpPr/>
            <p:nvPr/>
          </p:nvSpPr>
          <p:spPr bwMode="auto">
            <a:xfrm>
              <a:off x="2217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sp>
        <p:nvSpPr>
          <p:cNvPr id="60" name="TextBox 59">
            <a:extLst>
              <a:ext uri="{FF2B5EF4-FFF2-40B4-BE49-F238E27FC236}">
                <a16:creationId xmlns:a16="http://schemas.microsoft.com/office/drawing/2014/main" id="{F2BE5A11-69AD-E147-DDC5-BF349B886BCC}"/>
              </a:ext>
            </a:extLst>
          </p:cNvPr>
          <p:cNvSpPr txBox="1"/>
          <p:nvPr/>
        </p:nvSpPr>
        <p:spPr>
          <a:xfrm>
            <a:off x="411573" y="5425142"/>
            <a:ext cx="2636427" cy="276999"/>
          </a:xfrm>
          <a:prstGeom prst="rect">
            <a:avLst/>
          </a:prstGeom>
          <a:noFill/>
        </p:spPr>
        <p:txBody>
          <a:bodyPr wrap="none" rtlCol="0">
            <a:spAutoFit/>
          </a:bodyPr>
          <a:lstStyle/>
          <a:p>
            <a:r>
              <a:rPr lang="en-US" sz="1200" i="1" u="sng" dirty="0"/>
              <a:t>Scheduling steps in execution trace:</a:t>
            </a:r>
          </a:p>
        </p:txBody>
      </p:sp>
      <p:sp>
        <p:nvSpPr>
          <p:cNvPr id="61" name="TextBox 60">
            <a:extLst>
              <a:ext uri="{FF2B5EF4-FFF2-40B4-BE49-F238E27FC236}">
                <a16:creationId xmlns:a16="http://schemas.microsoft.com/office/drawing/2014/main" id="{35E223D9-7C9D-DE87-723C-CBB278931B23}"/>
              </a:ext>
            </a:extLst>
          </p:cNvPr>
          <p:cNvSpPr txBox="1"/>
          <p:nvPr/>
        </p:nvSpPr>
        <p:spPr>
          <a:xfrm>
            <a:off x="1676400" y="6172200"/>
            <a:ext cx="338554" cy="261610"/>
          </a:xfrm>
          <a:prstGeom prst="rect">
            <a:avLst/>
          </a:prstGeom>
          <a:noFill/>
        </p:spPr>
        <p:txBody>
          <a:bodyPr wrap="none" rtlCol="0">
            <a:spAutoFit/>
          </a:bodyPr>
          <a:lstStyle/>
          <a:p>
            <a:r>
              <a:rPr lang="en-US" sz="1100" dirty="0"/>
              <a:t>10</a:t>
            </a:r>
          </a:p>
        </p:txBody>
      </p:sp>
      <p:sp>
        <p:nvSpPr>
          <p:cNvPr id="62" name="TextBox 61">
            <a:extLst>
              <a:ext uri="{FF2B5EF4-FFF2-40B4-BE49-F238E27FC236}">
                <a16:creationId xmlns:a16="http://schemas.microsoft.com/office/drawing/2014/main" id="{9AB1020F-29C0-FE3B-98FE-3C51E818DCC6}"/>
              </a:ext>
            </a:extLst>
          </p:cNvPr>
          <p:cNvSpPr txBox="1"/>
          <p:nvPr/>
        </p:nvSpPr>
        <p:spPr>
          <a:xfrm>
            <a:off x="1112520" y="5769392"/>
            <a:ext cx="436338" cy="461665"/>
          </a:xfrm>
          <a:prstGeom prst="rect">
            <a:avLst/>
          </a:prstGeom>
          <a:noFill/>
        </p:spPr>
        <p:txBody>
          <a:bodyPr wrap="none" rtlCol="0">
            <a:spAutoFit/>
          </a:bodyPr>
          <a:lstStyle/>
          <a:p>
            <a:r>
              <a:rPr lang="en-US" dirty="0"/>
              <a:t>…</a:t>
            </a:r>
          </a:p>
        </p:txBody>
      </p:sp>
      <p:sp>
        <p:nvSpPr>
          <p:cNvPr id="63" name="TextBox 62">
            <a:extLst>
              <a:ext uri="{FF2B5EF4-FFF2-40B4-BE49-F238E27FC236}">
                <a16:creationId xmlns:a16="http://schemas.microsoft.com/office/drawing/2014/main" id="{833FDB62-C2F4-60B7-739B-A9637F8A09AA}"/>
              </a:ext>
            </a:extLst>
          </p:cNvPr>
          <p:cNvSpPr txBox="1"/>
          <p:nvPr/>
        </p:nvSpPr>
        <p:spPr>
          <a:xfrm>
            <a:off x="2100590" y="6172200"/>
            <a:ext cx="261610" cy="261610"/>
          </a:xfrm>
          <a:prstGeom prst="rect">
            <a:avLst/>
          </a:prstGeom>
          <a:noFill/>
        </p:spPr>
        <p:txBody>
          <a:bodyPr wrap="none" rtlCol="0">
            <a:spAutoFit/>
          </a:bodyPr>
          <a:lstStyle/>
          <a:p>
            <a:r>
              <a:rPr lang="en-US" sz="1100" dirty="0"/>
              <a:t>0</a:t>
            </a:r>
          </a:p>
        </p:txBody>
      </p:sp>
      <p:sp>
        <p:nvSpPr>
          <p:cNvPr id="64" name="TextBox 63">
            <a:extLst>
              <a:ext uri="{FF2B5EF4-FFF2-40B4-BE49-F238E27FC236}">
                <a16:creationId xmlns:a16="http://schemas.microsoft.com/office/drawing/2014/main" id="{97780CE2-A6D7-2964-2887-64C6CB872702}"/>
              </a:ext>
            </a:extLst>
          </p:cNvPr>
          <p:cNvSpPr txBox="1"/>
          <p:nvPr/>
        </p:nvSpPr>
        <p:spPr>
          <a:xfrm>
            <a:off x="2481590" y="6172200"/>
            <a:ext cx="261610" cy="261610"/>
          </a:xfrm>
          <a:prstGeom prst="rect">
            <a:avLst/>
          </a:prstGeom>
          <a:noFill/>
        </p:spPr>
        <p:txBody>
          <a:bodyPr wrap="none" rtlCol="0">
            <a:spAutoFit/>
          </a:bodyPr>
          <a:lstStyle/>
          <a:p>
            <a:r>
              <a:rPr lang="en-US" sz="1100" dirty="0"/>
              <a:t>1</a:t>
            </a:r>
          </a:p>
        </p:txBody>
      </p:sp>
      <p:sp>
        <p:nvSpPr>
          <p:cNvPr id="65" name="TextBox 64">
            <a:extLst>
              <a:ext uri="{FF2B5EF4-FFF2-40B4-BE49-F238E27FC236}">
                <a16:creationId xmlns:a16="http://schemas.microsoft.com/office/drawing/2014/main" id="{8A21DB91-65CF-1503-EAF3-323DDF3B7296}"/>
              </a:ext>
            </a:extLst>
          </p:cNvPr>
          <p:cNvSpPr txBox="1"/>
          <p:nvPr/>
        </p:nvSpPr>
        <p:spPr>
          <a:xfrm>
            <a:off x="2862590" y="6172200"/>
            <a:ext cx="261610" cy="261610"/>
          </a:xfrm>
          <a:prstGeom prst="rect">
            <a:avLst/>
          </a:prstGeom>
          <a:noFill/>
        </p:spPr>
        <p:txBody>
          <a:bodyPr wrap="none" rtlCol="0">
            <a:spAutoFit/>
          </a:bodyPr>
          <a:lstStyle/>
          <a:p>
            <a:r>
              <a:rPr lang="en-US" sz="1100" dirty="0"/>
              <a:t>2</a:t>
            </a:r>
          </a:p>
        </p:txBody>
      </p:sp>
      <p:sp>
        <p:nvSpPr>
          <p:cNvPr id="66" name="TextBox 65">
            <a:extLst>
              <a:ext uri="{FF2B5EF4-FFF2-40B4-BE49-F238E27FC236}">
                <a16:creationId xmlns:a16="http://schemas.microsoft.com/office/drawing/2014/main" id="{94FEC502-559D-7BD4-10D6-6907C94F0CF5}"/>
              </a:ext>
            </a:extLst>
          </p:cNvPr>
          <p:cNvSpPr txBox="1"/>
          <p:nvPr/>
        </p:nvSpPr>
        <p:spPr>
          <a:xfrm>
            <a:off x="3243590" y="6172200"/>
            <a:ext cx="261610" cy="261610"/>
          </a:xfrm>
          <a:prstGeom prst="rect">
            <a:avLst/>
          </a:prstGeom>
          <a:noFill/>
        </p:spPr>
        <p:txBody>
          <a:bodyPr wrap="none" rtlCol="0">
            <a:spAutoFit/>
          </a:bodyPr>
          <a:lstStyle/>
          <a:p>
            <a:r>
              <a:rPr lang="en-US" sz="1100" dirty="0"/>
              <a:t>3</a:t>
            </a:r>
          </a:p>
        </p:txBody>
      </p:sp>
      <p:sp>
        <p:nvSpPr>
          <p:cNvPr id="67" name="TextBox 66">
            <a:extLst>
              <a:ext uri="{FF2B5EF4-FFF2-40B4-BE49-F238E27FC236}">
                <a16:creationId xmlns:a16="http://schemas.microsoft.com/office/drawing/2014/main" id="{ABB9BFEC-0BD3-472F-E70F-6E1F25FFD6B9}"/>
              </a:ext>
            </a:extLst>
          </p:cNvPr>
          <p:cNvSpPr txBox="1"/>
          <p:nvPr/>
        </p:nvSpPr>
        <p:spPr>
          <a:xfrm>
            <a:off x="3624590" y="6172200"/>
            <a:ext cx="261610" cy="261610"/>
          </a:xfrm>
          <a:prstGeom prst="rect">
            <a:avLst/>
          </a:prstGeom>
          <a:noFill/>
        </p:spPr>
        <p:txBody>
          <a:bodyPr wrap="none" rtlCol="0">
            <a:spAutoFit/>
          </a:bodyPr>
          <a:lstStyle/>
          <a:p>
            <a:r>
              <a:rPr lang="en-US" sz="1100" dirty="0"/>
              <a:t>4</a:t>
            </a:r>
          </a:p>
        </p:txBody>
      </p:sp>
      <p:sp>
        <p:nvSpPr>
          <p:cNvPr id="68" name="TextBox 67">
            <a:extLst>
              <a:ext uri="{FF2B5EF4-FFF2-40B4-BE49-F238E27FC236}">
                <a16:creationId xmlns:a16="http://schemas.microsoft.com/office/drawing/2014/main" id="{E19B6743-CEFB-4461-3166-459CA38DA7AD}"/>
              </a:ext>
            </a:extLst>
          </p:cNvPr>
          <p:cNvSpPr txBox="1"/>
          <p:nvPr/>
        </p:nvSpPr>
        <p:spPr>
          <a:xfrm>
            <a:off x="4005590" y="6172200"/>
            <a:ext cx="261610" cy="261610"/>
          </a:xfrm>
          <a:prstGeom prst="rect">
            <a:avLst/>
          </a:prstGeom>
          <a:noFill/>
        </p:spPr>
        <p:txBody>
          <a:bodyPr wrap="none" rtlCol="0">
            <a:spAutoFit/>
          </a:bodyPr>
          <a:lstStyle/>
          <a:p>
            <a:r>
              <a:rPr lang="en-US" sz="1100" dirty="0"/>
              <a:t>5</a:t>
            </a:r>
          </a:p>
        </p:txBody>
      </p:sp>
      <p:sp>
        <p:nvSpPr>
          <p:cNvPr id="69" name="TextBox 68">
            <a:extLst>
              <a:ext uri="{FF2B5EF4-FFF2-40B4-BE49-F238E27FC236}">
                <a16:creationId xmlns:a16="http://schemas.microsoft.com/office/drawing/2014/main" id="{8E3641A1-6363-F331-17BE-67AFB69020CE}"/>
              </a:ext>
            </a:extLst>
          </p:cNvPr>
          <p:cNvSpPr txBox="1"/>
          <p:nvPr/>
        </p:nvSpPr>
        <p:spPr>
          <a:xfrm>
            <a:off x="4386590" y="6172200"/>
            <a:ext cx="261610" cy="261610"/>
          </a:xfrm>
          <a:prstGeom prst="rect">
            <a:avLst/>
          </a:prstGeom>
          <a:noFill/>
        </p:spPr>
        <p:txBody>
          <a:bodyPr wrap="none" rtlCol="0">
            <a:spAutoFit/>
          </a:bodyPr>
          <a:lstStyle/>
          <a:p>
            <a:r>
              <a:rPr lang="en-US" sz="1100" dirty="0"/>
              <a:t>6</a:t>
            </a:r>
          </a:p>
        </p:txBody>
      </p:sp>
      <p:sp>
        <p:nvSpPr>
          <p:cNvPr id="70" name="TextBox 69">
            <a:extLst>
              <a:ext uri="{FF2B5EF4-FFF2-40B4-BE49-F238E27FC236}">
                <a16:creationId xmlns:a16="http://schemas.microsoft.com/office/drawing/2014/main" id="{D4141AB4-75EF-A71D-D0A9-BF7A372A8F30}"/>
              </a:ext>
            </a:extLst>
          </p:cNvPr>
          <p:cNvSpPr txBox="1"/>
          <p:nvPr/>
        </p:nvSpPr>
        <p:spPr>
          <a:xfrm>
            <a:off x="4691390" y="6172200"/>
            <a:ext cx="261610" cy="261610"/>
          </a:xfrm>
          <a:prstGeom prst="rect">
            <a:avLst/>
          </a:prstGeom>
          <a:noFill/>
        </p:spPr>
        <p:txBody>
          <a:bodyPr wrap="none" rtlCol="0">
            <a:spAutoFit/>
          </a:bodyPr>
          <a:lstStyle/>
          <a:p>
            <a:r>
              <a:rPr lang="en-US" sz="1100" dirty="0"/>
              <a:t>7</a:t>
            </a:r>
          </a:p>
        </p:txBody>
      </p:sp>
      <p:sp>
        <p:nvSpPr>
          <p:cNvPr id="71" name="TextBox 70">
            <a:extLst>
              <a:ext uri="{FF2B5EF4-FFF2-40B4-BE49-F238E27FC236}">
                <a16:creationId xmlns:a16="http://schemas.microsoft.com/office/drawing/2014/main" id="{2B4E46D5-0A3B-D7ED-E267-05D584B84E23}"/>
              </a:ext>
            </a:extLst>
          </p:cNvPr>
          <p:cNvSpPr txBox="1"/>
          <p:nvPr/>
        </p:nvSpPr>
        <p:spPr>
          <a:xfrm>
            <a:off x="5072390" y="6172200"/>
            <a:ext cx="261610" cy="261610"/>
          </a:xfrm>
          <a:prstGeom prst="rect">
            <a:avLst/>
          </a:prstGeom>
          <a:noFill/>
        </p:spPr>
        <p:txBody>
          <a:bodyPr wrap="none" rtlCol="0">
            <a:spAutoFit/>
          </a:bodyPr>
          <a:lstStyle/>
          <a:p>
            <a:r>
              <a:rPr lang="en-US" sz="1100" dirty="0"/>
              <a:t>8</a:t>
            </a:r>
          </a:p>
        </p:txBody>
      </p:sp>
      <p:sp>
        <p:nvSpPr>
          <p:cNvPr id="72" name="TextBox 71">
            <a:extLst>
              <a:ext uri="{FF2B5EF4-FFF2-40B4-BE49-F238E27FC236}">
                <a16:creationId xmlns:a16="http://schemas.microsoft.com/office/drawing/2014/main" id="{A1AE8F09-5EF6-52A4-CA82-B955410407EF}"/>
              </a:ext>
            </a:extLst>
          </p:cNvPr>
          <p:cNvSpPr txBox="1"/>
          <p:nvPr/>
        </p:nvSpPr>
        <p:spPr>
          <a:xfrm>
            <a:off x="5453390" y="6172200"/>
            <a:ext cx="261610" cy="261610"/>
          </a:xfrm>
          <a:prstGeom prst="rect">
            <a:avLst/>
          </a:prstGeom>
          <a:noFill/>
        </p:spPr>
        <p:txBody>
          <a:bodyPr wrap="none" rtlCol="0">
            <a:spAutoFit/>
          </a:bodyPr>
          <a:lstStyle/>
          <a:p>
            <a:r>
              <a:rPr lang="en-US" sz="1100" dirty="0"/>
              <a:t>9</a:t>
            </a:r>
          </a:p>
        </p:txBody>
      </p:sp>
      <p:sp>
        <p:nvSpPr>
          <p:cNvPr id="73" name="TextBox 72">
            <a:extLst>
              <a:ext uri="{FF2B5EF4-FFF2-40B4-BE49-F238E27FC236}">
                <a16:creationId xmlns:a16="http://schemas.microsoft.com/office/drawing/2014/main" id="{9BA2D007-CEEF-14E8-10D5-937441B087F9}"/>
              </a:ext>
            </a:extLst>
          </p:cNvPr>
          <p:cNvSpPr txBox="1"/>
          <p:nvPr/>
        </p:nvSpPr>
        <p:spPr>
          <a:xfrm>
            <a:off x="5791200" y="6172200"/>
            <a:ext cx="338554" cy="261610"/>
          </a:xfrm>
          <a:prstGeom prst="rect">
            <a:avLst/>
          </a:prstGeom>
          <a:noFill/>
        </p:spPr>
        <p:txBody>
          <a:bodyPr wrap="none" rtlCol="0">
            <a:spAutoFit/>
          </a:bodyPr>
          <a:lstStyle/>
          <a:p>
            <a:r>
              <a:rPr lang="en-US" sz="1100" dirty="0"/>
              <a:t>10</a:t>
            </a:r>
          </a:p>
        </p:txBody>
      </p:sp>
      <p:sp>
        <p:nvSpPr>
          <p:cNvPr id="74" name="TextBox 73">
            <a:extLst>
              <a:ext uri="{FF2B5EF4-FFF2-40B4-BE49-F238E27FC236}">
                <a16:creationId xmlns:a16="http://schemas.microsoft.com/office/drawing/2014/main" id="{9EBF5B19-1666-7BA2-370E-3CB6C4D2F56E}"/>
              </a:ext>
            </a:extLst>
          </p:cNvPr>
          <p:cNvSpPr txBox="1"/>
          <p:nvPr/>
        </p:nvSpPr>
        <p:spPr>
          <a:xfrm>
            <a:off x="6215390" y="6172200"/>
            <a:ext cx="261610" cy="261610"/>
          </a:xfrm>
          <a:prstGeom prst="rect">
            <a:avLst/>
          </a:prstGeom>
          <a:noFill/>
        </p:spPr>
        <p:txBody>
          <a:bodyPr wrap="none" rtlCol="0">
            <a:spAutoFit/>
          </a:bodyPr>
          <a:lstStyle/>
          <a:p>
            <a:r>
              <a:rPr lang="en-US" sz="1100" dirty="0"/>
              <a:t>0</a:t>
            </a:r>
          </a:p>
        </p:txBody>
      </p:sp>
      <p:sp>
        <p:nvSpPr>
          <p:cNvPr id="75" name="TextBox 74">
            <a:extLst>
              <a:ext uri="{FF2B5EF4-FFF2-40B4-BE49-F238E27FC236}">
                <a16:creationId xmlns:a16="http://schemas.microsoft.com/office/drawing/2014/main" id="{E7D67140-8179-F3AE-88D7-3B5F882B21E4}"/>
              </a:ext>
            </a:extLst>
          </p:cNvPr>
          <p:cNvSpPr txBox="1"/>
          <p:nvPr/>
        </p:nvSpPr>
        <p:spPr>
          <a:xfrm>
            <a:off x="6596390" y="6172200"/>
            <a:ext cx="261610" cy="261610"/>
          </a:xfrm>
          <a:prstGeom prst="rect">
            <a:avLst/>
          </a:prstGeom>
          <a:noFill/>
        </p:spPr>
        <p:txBody>
          <a:bodyPr wrap="none" rtlCol="0">
            <a:spAutoFit/>
          </a:bodyPr>
          <a:lstStyle/>
          <a:p>
            <a:r>
              <a:rPr lang="en-US" sz="1100" dirty="0"/>
              <a:t>1</a:t>
            </a:r>
          </a:p>
        </p:txBody>
      </p:sp>
      <p:sp>
        <p:nvSpPr>
          <p:cNvPr id="76" name="TextBox 75">
            <a:extLst>
              <a:ext uri="{FF2B5EF4-FFF2-40B4-BE49-F238E27FC236}">
                <a16:creationId xmlns:a16="http://schemas.microsoft.com/office/drawing/2014/main" id="{6E8B9041-3EAD-8761-0929-7DF94B7961B9}"/>
              </a:ext>
            </a:extLst>
          </p:cNvPr>
          <p:cNvSpPr txBox="1"/>
          <p:nvPr/>
        </p:nvSpPr>
        <p:spPr>
          <a:xfrm>
            <a:off x="6977390" y="6172200"/>
            <a:ext cx="261610" cy="261610"/>
          </a:xfrm>
          <a:prstGeom prst="rect">
            <a:avLst/>
          </a:prstGeom>
          <a:noFill/>
        </p:spPr>
        <p:txBody>
          <a:bodyPr wrap="none" rtlCol="0">
            <a:spAutoFit/>
          </a:bodyPr>
          <a:lstStyle/>
          <a:p>
            <a:r>
              <a:rPr lang="en-US" sz="1100" dirty="0"/>
              <a:t>2</a:t>
            </a:r>
          </a:p>
        </p:txBody>
      </p:sp>
      <p:sp>
        <p:nvSpPr>
          <p:cNvPr id="77" name="TextBox 76">
            <a:extLst>
              <a:ext uri="{FF2B5EF4-FFF2-40B4-BE49-F238E27FC236}">
                <a16:creationId xmlns:a16="http://schemas.microsoft.com/office/drawing/2014/main" id="{F8CC473F-5941-E5CE-6BF1-43DE02824C25}"/>
              </a:ext>
            </a:extLst>
          </p:cNvPr>
          <p:cNvSpPr txBox="1"/>
          <p:nvPr/>
        </p:nvSpPr>
        <p:spPr>
          <a:xfrm>
            <a:off x="7358390" y="6172200"/>
            <a:ext cx="261610" cy="261610"/>
          </a:xfrm>
          <a:prstGeom prst="rect">
            <a:avLst/>
          </a:prstGeom>
          <a:noFill/>
        </p:spPr>
        <p:txBody>
          <a:bodyPr wrap="none" rtlCol="0">
            <a:spAutoFit/>
          </a:bodyPr>
          <a:lstStyle/>
          <a:p>
            <a:r>
              <a:rPr lang="en-US" sz="1100" dirty="0"/>
              <a:t>3</a:t>
            </a:r>
          </a:p>
        </p:txBody>
      </p:sp>
      <p:sp>
        <p:nvSpPr>
          <p:cNvPr id="79" name="TextBox 78">
            <a:extLst>
              <a:ext uri="{FF2B5EF4-FFF2-40B4-BE49-F238E27FC236}">
                <a16:creationId xmlns:a16="http://schemas.microsoft.com/office/drawing/2014/main" id="{C199F284-A893-5E78-C2C3-97C8FAC9465F}"/>
              </a:ext>
            </a:extLst>
          </p:cNvPr>
          <p:cNvSpPr txBox="1"/>
          <p:nvPr/>
        </p:nvSpPr>
        <p:spPr>
          <a:xfrm>
            <a:off x="7717062" y="5791200"/>
            <a:ext cx="436338" cy="461665"/>
          </a:xfrm>
          <a:prstGeom prst="rect">
            <a:avLst/>
          </a:prstGeom>
          <a:noFill/>
        </p:spPr>
        <p:txBody>
          <a:bodyPr wrap="none" rtlCol="0">
            <a:spAutoFit/>
          </a:bodyPr>
          <a:lstStyle/>
          <a:p>
            <a:r>
              <a:rPr lang="en-US" dirty="0"/>
              <a:t>…</a:t>
            </a:r>
          </a:p>
        </p:txBody>
      </p:sp>
      <p:cxnSp>
        <p:nvCxnSpPr>
          <p:cNvPr id="81" name="Straight Connector 80">
            <a:extLst>
              <a:ext uri="{FF2B5EF4-FFF2-40B4-BE49-F238E27FC236}">
                <a16:creationId xmlns:a16="http://schemas.microsoft.com/office/drawing/2014/main" id="{12A0982E-91FB-FE03-FA73-2683F9D620F9}"/>
              </a:ext>
            </a:extLst>
          </p:cNvPr>
          <p:cNvCxnSpPr>
            <a:cxnSpLocks/>
          </p:cNvCxnSpPr>
          <p:nvPr/>
        </p:nvCxnSpPr>
        <p:spPr bwMode="auto">
          <a:xfrm>
            <a:off x="3200400" y="5802402"/>
            <a:ext cx="0" cy="631408"/>
          </a:xfrm>
          <a:prstGeom prst="line">
            <a:avLst/>
          </a:prstGeom>
          <a:solidFill>
            <a:schemeClr val="accent1"/>
          </a:solidFill>
          <a:ln w="57150" cap="flat" cmpd="sng" algn="ctr">
            <a:solidFill>
              <a:srgbClr val="78B044"/>
            </a:solidFill>
            <a:prstDash val="solid"/>
            <a:miter lim="800000"/>
            <a:headEnd type="none" w="med" len="med"/>
            <a:tailEnd type="none" w="med" len="med"/>
          </a:ln>
          <a:effectLst/>
        </p:spPr>
      </p:cxnSp>
      <p:cxnSp>
        <p:nvCxnSpPr>
          <p:cNvPr id="83" name="Straight Connector 82">
            <a:extLst>
              <a:ext uri="{FF2B5EF4-FFF2-40B4-BE49-F238E27FC236}">
                <a16:creationId xmlns:a16="http://schemas.microsoft.com/office/drawing/2014/main" id="{B27A24C3-118B-B4BD-1E40-A756F419CCD3}"/>
              </a:ext>
            </a:extLst>
          </p:cNvPr>
          <p:cNvCxnSpPr>
            <a:cxnSpLocks/>
          </p:cNvCxnSpPr>
          <p:nvPr/>
        </p:nvCxnSpPr>
        <p:spPr bwMode="auto">
          <a:xfrm>
            <a:off x="5766816" y="5791200"/>
            <a:ext cx="0" cy="631408"/>
          </a:xfrm>
          <a:prstGeom prst="line">
            <a:avLst/>
          </a:prstGeom>
          <a:solidFill>
            <a:schemeClr val="accent1"/>
          </a:solidFill>
          <a:ln w="57150" cap="flat" cmpd="sng" algn="ctr">
            <a:solidFill>
              <a:srgbClr val="78B044"/>
            </a:solidFill>
            <a:prstDash val="solid"/>
            <a:miter lim="800000"/>
            <a:headEnd type="none" w="med" len="med"/>
            <a:tailEnd type="none" w="med" len="med"/>
          </a:ln>
          <a:effectLst/>
        </p:spPr>
      </p:cxnSp>
      <p:sp>
        <p:nvSpPr>
          <p:cNvPr id="84" name="TextBox 83">
            <a:extLst>
              <a:ext uri="{FF2B5EF4-FFF2-40B4-BE49-F238E27FC236}">
                <a16:creationId xmlns:a16="http://schemas.microsoft.com/office/drawing/2014/main" id="{26050F40-FE08-ADDD-D7B7-C7B4889C4962}"/>
              </a:ext>
            </a:extLst>
          </p:cNvPr>
          <p:cNvSpPr txBox="1"/>
          <p:nvPr/>
        </p:nvSpPr>
        <p:spPr>
          <a:xfrm>
            <a:off x="3537548" y="5233461"/>
            <a:ext cx="2871809" cy="577081"/>
          </a:xfrm>
          <a:prstGeom prst="rect">
            <a:avLst/>
          </a:prstGeom>
          <a:noFill/>
        </p:spPr>
        <p:txBody>
          <a:bodyPr wrap="square" rtlCol="0">
            <a:spAutoFit/>
          </a:bodyPr>
          <a:lstStyle/>
          <a:p>
            <a:r>
              <a:rPr lang="en-US" sz="1050" i="1" dirty="0"/>
              <a:t>Temporal observation points derived from intuitive architecture structure and scheduling concept</a:t>
            </a:r>
          </a:p>
        </p:txBody>
      </p:sp>
      <p:cxnSp>
        <p:nvCxnSpPr>
          <p:cNvPr id="85" name="Straight Connector 84">
            <a:extLst>
              <a:ext uri="{FF2B5EF4-FFF2-40B4-BE49-F238E27FC236}">
                <a16:creationId xmlns:a16="http://schemas.microsoft.com/office/drawing/2014/main" id="{4A42ADC4-F309-B8EA-B605-334507032547}"/>
              </a:ext>
            </a:extLst>
          </p:cNvPr>
          <p:cNvCxnSpPr>
            <a:cxnSpLocks/>
            <a:stCxn id="84" idx="1"/>
          </p:cNvCxnSpPr>
          <p:nvPr/>
        </p:nvCxnSpPr>
        <p:spPr bwMode="auto">
          <a:xfrm flipH="1">
            <a:off x="3306019" y="5522002"/>
            <a:ext cx="231529" cy="267195"/>
          </a:xfrm>
          <a:prstGeom prst="line">
            <a:avLst/>
          </a:prstGeom>
          <a:solidFill>
            <a:schemeClr val="accent1"/>
          </a:solidFill>
          <a:ln w="9525" cap="flat" cmpd="sng" algn="ctr">
            <a:solidFill>
              <a:schemeClr val="tx1"/>
            </a:solidFill>
            <a:prstDash val="dash"/>
            <a:miter lim="800000"/>
            <a:headEnd type="none" w="med" len="med"/>
            <a:tailEnd type="triangle" w="med" len="med"/>
          </a:ln>
          <a:effectLst/>
        </p:spPr>
      </p:cxnSp>
      <p:cxnSp>
        <p:nvCxnSpPr>
          <p:cNvPr id="88" name="Straight Connector 87">
            <a:extLst>
              <a:ext uri="{FF2B5EF4-FFF2-40B4-BE49-F238E27FC236}">
                <a16:creationId xmlns:a16="http://schemas.microsoft.com/office/drawing/2014/main" id="{397B68C6-A2C2-9DEF-31E2-399B51370DFD}"/>
              </a:ext>
            </a:extLst>
          </p:cNvPr>
          <p:cNvCxnSpPr>
            <a:cxnSpLocks/>
          </p:cNvCxnSpPr>
          <p:nvPr/>
        </p:nvCxnSpPr>
        <p:spPr bwMode="auto">
          <a:xfrm>
            <a:off x="5815724" y="5502197"/>
            <a:ext cx="0" cy="235705"/>
          </a:xfrm>
          <a:prstGeom prst="line">
            <a:avLst/>
          </a:prstGeom>
          <a:solidFill>
            <a:schemeClr val="accent1"/>
          </a:solidFill>
          <a:ln w="9525" cap="flat" cmpd="sng" algn="ctr">
            <a:solidFill>
              <a:schemeClr val="tx1"/>
            </a:solidFill>
            <a:prstDash val="dash"/>
            <a:miter lim="800000"/>
            <a:headEnd type="none" w="med" len="med"/>
            <a:tailEnd type="triangle" w="med" len="med"/>
          </a:ln>
          <a:effectLst/>
        </p:spPr>
      </p:cxnSp>
    </p:spTree>
    <p:extLst>
      <p:ext uri="{BB962C8B-B14F-4D97-AF65-F5344CB8AC3E}">
        <p14:creationId xmlns:p14="http://schemas.microsoft.com/office/powerpoint/2010/main" val="2241483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2515CF-EA33-45E0-12B5-96E30E096D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35E430-3AE9-FBFC-0C99-E093923615A8}"/>
              </a:ext>
            </a:extLst>
          </p:cNvPr>
          <p:cNvSpPr>
            <a:spLocks noGrp="1"/>
          </p:cNvSpPr>
          <p:nvPr>
            <p:ph type="title"/>
          </p:nvPr>
        </p:nvSpPr>
        <p:spPr/>
        <p:txBody>
          <a:bodyPr/>
          <a:lstStyle/>
          <a:p>
            <a:r>
              <a:rPr lang="en-US" sz="3200" dirty="0"/>
              <a:t>Temporal Observations –</a:t>
            </a:r>
            <a:br>
              <a:rPr lang="en-US" sz="3200" dirty="0"/>
            </a:br>
            <a:r>
              <a:rPr lang="en-US" sz="2800" dirty="0"/>
              <a:t>Simplification: Starting from Static Schedule</a:t>
            </a:r>
            <a:endParaRPr lang="en-US" sz="3200" dirty="0"/>
          </a:p>
        </p:txBody>
      </p:sp>
      <p:sp>
        <p:nvSpPr>
          <p:cNvPr id="5" name="Text Box 4">
            <a:extLst>
              <a:ext uri="{FF2B5EF4-FFF2-40B4-BE49-F238E27FC236}">
                <a16:creationId xmlns:a16="http://schemas.microsoft.com/office/drawing/2014/main" id="{41B42A53-8C9C-706C-B92E-14874D8133EA}"/>
              </a:ext>
            </a:extLst>
          </p:cNvPr>
          <p:cNvSpPr txBox="1">
            <a:spLocks noChangeArrowheads="1"/>
          </p:cNvSpPr>
          <p:nvPr/>
        </p:nvSpPr>
        <p:spPr bwMode="auto">
          <a:xfrm>
            <a:off x="571500" y="1224428"/>
            <a:ext cx="8198641" cy="338554"/>
          </a:xfrm>
          <a:prstGeom prst="rect">
            <a:avLst/>
          </a:prstGeom>
          <a:gradFill rotWithShape="0">
            <a:gsLst>
              <a:gs pos="0">
                <a:schemeClr val="accent2"/>
              </a:gs>
              <a:gs pos="100000">
                <a:schemeClr val="bg1"/>
              </a:gs>
            </a:gsLst>
            <a:lin ang="0" scaled="1"/>
          </a:gradFill>
          <a:ln w="9525">
            <a:noFill/>
            <a:miter lim="800000"/>
            <a:headEnd/>
            <a:tailEnd/>
          </a:ln>
          <a:effectLst/>
        </p:spPr>
        <p:txBody>
          <a:bodyPr wrap="square">
            <a:prstTxWarp prst="textNoShape">
              <a:avLst/>
            </a:prstTxWarp>
            <a:spAutoFit/>
          </a:bodyPr>
          <a:lstStyle/>
          <a:p>
            <a:pPr algn="l"/>
            <a:r>
              <a:rPr lang="en-US" sz="1600" dirty="0"/>
              <a:t>Intuitive representation of static cyclic schedule (from HAMR System Testing paper)</a:t>
            </a:r>
          </a:p>
        </p:txBody>
      </p:sp>
      <p:sp>
        <p:nvSpPr>
          <p:cNvPr id="17" name="Slide Number Placeholder 16">
            <a:extLst>
              <a:ext uri="{FF2B5EF4-FFF2-40B4-BE49-F238E27FC236}">
                <a16:creationId xmlns:a16="http://schemas.microsoft.com/office/drawing/2014/main" id="{3D93E22B-AD74-231D-8DAF-67F415DC505B}"/>
              </a:ext>
            </a:extLst>
          </p:cNvPr>
          <p:cNvSpPr>
            <a:spLocks noGrp="1"/>
          </p:cNvSpPr>
          <p:nvPr>
            <p:ph type="sldNum" sz="quarter" idx="11"/>
          </p:nvPr>
        </p:nvSpPr>
        <p:spPr/>
        <p:txBody>
          <a:bodyPr/>
          <a:lstStyle/>
          <a:p>
            <a:pPr>
              <a:defRPr/>
            </a:pPr>
            <a:fld id="{6E0AA622-F4CE-604D-A669-CD3D12FC535C}" type="slidenum">
              <a:rPr lang="en-US" smtClean="0"/>
              <a:pPr>
                <a:defRPr/>
              </a:pPr>
              <a:t>18</a:t>
            </a:fld>
            <a:endParaRPr lang="en-US"/>
          </a:p>
        </p:txBody>
      </p:sp>
      <p:grpSp>
        <p:nvGrpSpPr>
          <p:cNvPr id="10" name="Group 9">
            <a:extLst>
              <a:ext uri="{FF2B5EF4-FFF2-40B4-BE49-F238E27FC236}">
                <a16:creationId xmlns:a16="http://schemas.microsoft.com/office/drawing/2014/main" id="{9F90EF33-A098-8A53-CB97-840F6E172019}"/>
              </a:ext>
            </a:extLst>
          </p:cNvPr>
          <p:cNvGrpSpPr/>
          <p:nvPr/>
        </p:nvGrpSpPr>
        <p:grpSpPr>
          <a:xfrm>
            <a:off x="1760792" y="2571467"/>
            <a:ext cx="1287208" cy="119872"/>
            <a:chOff x="1074992" y="5823728"/>
            <a:chExt cx="1287208" cy="119872"/>
          </a:xfrm>
        </p:grpSpPr>
        <p:sp>
          <p:nvSpPr>
            <p:cNvPr id="6" name="Oval 5">
              <a:extLst>
                <a:ext uri="{FF2B5EF4-FFF2-40B4-BE49-F238E27FC236}">
                  <a16:creationId xmlns:a16="http://schemas.microsoft.com/office/drawing/2014/main" id="{91BC2C91-EC9E-FCAE-70E6-518BD04DFCF1}"/>
                </a:ext>
              </a:extLst>
            </p:cNvPr>
            <p:cNvSpPr/>
            <p:nvPr/>
          </p:nvSpPr>
          <p:spPr bwMode="auto">
            <a:xfrm>
              <a:off x="1074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7" name="Oval 6">
              <a:extLst>
                <a:ext uri="{FF2B5EF4-FFF2-40B4-BE49-F238E27FC236}">
                  <a16:creationId xmlns:a16="http://schemas.microsoft.com/office/drawing/2014/main" id="{5FCB41F3-70D1-7A18-B923-F8A0BCFE20A9}"/>
                </a:ext>
              </a:extLst>
            </p:cNvPr>
            <p:cNvSpPr/>
            <p:nvPr/>
          </p:nvSpPr>
          <p:spPr bwMode="auto">
            <a:xfrm>
              <a:off x="1455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8" name="Oval 7">
              <a:extLst>
                <a:ext uri="{FF2B5EF4-FFF2-40B4-BE49-F238E27FC236}">
                  <a16:creationId xmlns:a16="http://schemas.microsoft.com/office/drawing/2014/main" id="{C124077D-5DB6-1822-FCF4-BA8E5FE3E17E}"/>
                </a:ext>
              </a:extLst>
            </p:cNvPr>
            <p:cNvSpPr/>
            <p:nvPr/>
          </p:nvSpPr>
          <p:spPr bwMode="auto">
            <a:xfrm>
              <a:off x="1836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9" name="Oval 8">
              <a:extLst>
                <a:ext uri="{FF2B5EF4-FFF2-40B4-BE49-F238E27FC236}">
                  <a16:creationId xmlns:a16="http://schemas.microsoft.com/office/drawing/2014/main" id="{8D548308-F297-57AC-D9B5-B9D4FA0A6EFA}"/>
                </a:ext>
              </a:extLst>
            </p:cNvPr>
            <p:cNvSpPr/>
            <p:nvPr/>
          </p:nvSpPr>
          <p:spPr bwMode="auto">
            <a:xfrm>
              <a:off x="2217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grpSp>
        <p:nvGrpSpPr>
          <p:cNvPr id="11" name="Group 10">
            <a:extLst>
              <a:ext uri="{FF2B5EF4-FFF2-40B4-BE49-F238E27FC236}">
                <a16:creationId xmlns:a16="http://schemas.microsoft.com/office/drawing/2014/main" id="{6D85BDC0-6153-FFF7-B0A1-550014C46B1B}"/>
              </a:ext>
            </a:extLst>
          </p:cNvPr>
          <p:cNvGrpSpPr/>
          <p:nvPr/>
        </p:nvGrpSpPr>
        <p:grpSpPr>
          <a:xfrm>
            <a:off x="3284792" y="2571467"/>
            <a:ext cx="1287208" cy="119872"/>
            <a:chOff x="1074992" y="5823728"/>
            <a:chExt cx="1287208" cy="119872"/>
          </a:xfrm>
        </p:grpSpPr>
        <p:sp>
          <p:nvSpPr>
            <p:cNvPr id="12" name="Oval 11">
              <a:extLst>
                <a:ext uri="{FF2B5EF4-FFF2-40B4-BE49-F238E27FC236}">
                  <a16:creationId xmlns:a16="http://schemas.microsoft.com/office/drawing/2014/main" id="{BE8964AD-B0CB-B096-65EA-D6DED7A207CC}"/>
                </a:ext>
              </a:extLst>
            </p:cNvPr>
            <p:cNvSpPr/>
            <p:nvPr/>
          </p:nvSpPr>
          <p:spPr bwMode="auto">
            <a:xfrm>
              <a:off x="1074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3" name="Oval 12">
              <a:extLst>
                <a:ext uri="{FF2B5EF4-FFF2-40B4-BE49-F238E27FC236}">
                  <a16:creationId xmlns:a16="http://schemas.microsoft.com/office/drawing/2014/main" id="{B3923EAA-1928-4824-A6D9-996D7D1716B1}"/>
                </a:ext>
              </a:extLst>
            </p:cNvPr>
            <p:cNvSpPr/>
            <p:nvPr/>
          </p:nvSpPr>
          <p:spPr bwMode="auto">
            <a:xfrm>
              <a:off x="1455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2" name="Oval 21">
              <a:extLst>
                <a:ext uri="{FF2B5EF4-FFF2-40B4-BE49-F238E27FC236}">
                  <a16:creationId xmlns:a16="http://schemas.microsoft.com/office/drawing/2014/main" id="{2CCEE195-E4AA-6C0A-0123-538B93CF309F}"/>
                </a:ext>
              </a:extLst>
            </p:cNvPr>
            <p:cNvSpPr/>
            <p:nvPr/>
          </p:nvSpPr>
          <p:spPr bwMode="auto">
            <a:xfrm>
              <a:off x="1836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7" name="Oval 36">
              <a:extLst>
                <a:ext uri="{FF2B5EF4-FFF2-40B4-BE49-F238E27FC236}">
                  <a16:creationId xmlns:a16="http://schemas.microsoft.com/office/drawing/2014/main" id="{1AE592B9-1891-A623-8A01-1E91C6B3BAD3}"/>
                </a:ext>
              </a:extLst>
            </p:cNvPr>
            <p:cNvSpPr/>
            <p:nvPr/>
          </p:nvSpPr>
          <p:spPr bwMode="auto">
            <a:xfrm>
              <a:off x="2217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grpSp>
        <p:nvGrpSpPr>
          <p:cNvPr id="45" name="Group 44">
            <a:extLst>
              <a:ext uri="{FF2B5EF4-FFF2-40B4-BE49-F238E27FC236}">
                <a16:creationId xmlns:a16="http://schemas.microsoft.com/office/drawing/2014/main" id="{D1F85BF0-D345-1E02-A42C-748E2AB8AF83}"/>
              </a:ext>
            </a:extLst>
          </p:cNvPr>
          <p:cNvGrpSpPr/>
          <p:nvPr/>
        </p:nvGrpSpPr>
        <p:grpSpPr>
          <a:xfrm>
            <a:off x="4732592" y="2571467"/>
            <a:ext cx="1287208" cy="119872"/>
            <a:chOff x="1074992" y="5823728"/>
            <a:chExt cx="1287208" cy="119872"/>
          </a:xfrm>
        </p:grpSpPr>
        <p:sp>
          <p:nvSpPr>
            <p:cNvPr id="51" name="Oval 50">
              <a:extLst>
                <a:ext uri="{FF2B5EF4-FFF2-40B4-BE49-F238E27FC236}">
                  <a16:creationId xmlns:a16="http://schemas.microsoft.com/office/drawing/2014/main" id="{88C499AE-3B85-5A81-3C62-AEDD24BC09BC}"/>
                </a:ext>
              </a:extLst>
            </p:cNvPr>
            <p:cNvSpPr/>
            <p:nvPr/>
          </p:nvSpPr>
          <p:spPr bwMode="auto">
            <a:xfrm>
              <a:off x="1074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52" name="Oval 51">
              <a:extLst>
                <a:ext uri="{FF2B5EF4-FFF2-40B4-BE49-F238E27FC236}">
                  <a16:creationId xmlns:a16="http://schemas.microsoft.com/office/drawing/2014/main" id="{E63CABF3-2328-5E4B-2E58-127B98945F74}"/>
                </a:ext>
              </a:extLst>
            </p:cNvPr>
            <p:cNvSpPr/>
            <p:nvPr/>
          </p:nvSpPr>
          <p:spPr bwMode="auto">
            <a:xfrm>
              <a:off x="1455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53" name="Oval 52">
              <a:extLst>
                <a:ext uri="{FF2B5EF4-FFF2-40B4-BE49-F238E27FC236}">
                  <a16:creationId xmlns:a16="http://schemas.microsoft.com/office/drawing/2014/main" id="{CC293093-8854-F93A-9D6B-97048234CAD2}"/>
                </a:ext>
              </a:extLst>
            </p:cNvPr>
            <p:cNvSpPr/>
            <p:nvPr/>
          </p:nvSpPr>
          <p:spPr bwMode="auto">
            <a:xfrm>
              <a:off x="1836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54" name="Oval 53">
              <a:extLst>
                <a:ext uri="{FF2B5EF4-FFF2-40B4-BE49-F238E27FC236}">
                  <a16:creationId xmlns:a16="http://schemas.microsoft.com/office/drawing/2014/main" id="{A0B1BE96-2206-EE32-35DE-E3F103FB0AA0}"/>
                </a:ext>
              </a:extLst>
            </p:cNvPr>
            <p:cNvSpPr/>
            <p:nvPr/>
          </p:nvSpPr>
          <p:spPr bwMode="auto">
            <a:xfrm>
              <a:off x="2217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grpSp>
        <p:nvGrpSpPr>
          <p:cNvPr id="55" name="Group 54">
            <a:extLst>
              <a:ext uri="{FF2B5EF4-FFF2-40B4-BE49-F238E27FC236}">
                <a16:creationId xmlns:a16="http://schemas.microsoft.com/office/drawing/2014/main" id="{AC4E5A71-B6EB-6CAA-6EDD-4DBAE2D00212}"/>
              </a:ext>
            </a:extLst>
          </p:cNvPr>
          <p:cNvGrpSpPr/>
          <p:nvPr/>
        </p:nvGrpSpPr>
        <p:grpSpPr>
          <a:xfrm>
            <a:off x="6256592" y="2571467"/>
            <a:ext cx="1287208" cy="119872"/>
            <a:chOff x="1074992" y="5823728"/>
            <a:chExt cx="1287208" cy="119872"/>
          </a:xfrm>
        </p:grpSpPr>
        <p:sp>
          <p:nvSpPr>
            <p:cNvPr id="56" name="Oval 55">
              <a:extLst>
                <a:ext uri="{FF2B5EF4-FFF2-40B4-BE49-F238E27FC236}">
                  <a16:creationId xmlns:a16="http://schemas.microsoft.com/office/drawing/2014/main" id="{B923C0E6-C1CD-9801-B2F3-3D3D3C8F0C8F}"/>
                </a:ext>
              </a:extLst>
            </p:cNvPr>
            <p:cNvSpPr/>
            <p:nvPr/>
          </p:nvSpPr>
          <p:spPr bwMode="auto">
            <a:xfrm>
              <a:off x="1074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57" name="Oval 56">
              <a:extLst>
                <a:ext uri="{FF2B5EF4-FFF2-40B4-BE49-F238E27FC236}">
                  <a16:creationId xmlns:a16="http://schemas.microsoft.com/office/drawing/2014/main" id="{DFF620E6-95CA-E4F7-266D-7EAE3525A693}"/>
                </a:ext>
              </a:extLst>
            </p:cNvPr>
            <p:cNvSpPr/>
            <p:nvPr/>
          </p:nvSpPr>
          <p:spPr bwMode="auto">
            <a:xfrm>
              <a:off x="1455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58" name="Oval 57">
              <a:extLst>
                <a:ext uri="{FF2B5EF4-FFF2-40B4-BE49-F238E27FC236}">
                  <a16:creationId xmlns:a16="http://schemas.microsoft.com/office/drawing/2014/main" id="{3834DA9D-BBAD-9878-3DDC-40BDB1A987B0}"/>
                </a:ext>
              </a:extLst>
            </p:cNvPr>
            <p:cNvSpPr/>
            <p:nvPr/>
          </p:nvSpPr>
          <p:spPr bwMode="auto">
            <a:xfrm>
              <a:off x="1836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59" name="Oval 58">
              <a:extLst>
                <a:ext uri="{FF2B5EF4-FFF2-40B4-BE49-F238E27FC236}">
                  <a16:creationId xmlns:a16="http://schemas.microsoft.com/office/drawing/2014/main" id="{37165A67-33E7-9112-BA02-7A801CE1A51C}"/>
                </a:ext>
              </a:extLst>
            </p:cNvPr>
            <p:cNvSpPr/>
            <p:nvPr/>
          </p:nvSpPr>
          <p:spPr bwMode="auto">
            <a:xfrm>
              <a:off x="2217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sp>
        <p:nvSpPr>
          <p:cNvPr id="60" name="TextBox 59">
            <a:extLst>
              <a:ext uri="{FF2B5EF4-FFF2-40B4-BE49-F238E27FC236}">
                <a16:creationId xmlns:a16="http://schemas.microsoft.com/office/drawing/2014/main" id="{27182838-D87C-0570-FCD7-7304B5925C15}"/>
              </a:ext>
            </a:extLst>
          </p:cNvPr>
          <p:cNvSpPr txBox="1"/>
          <p:nvPr/>
        </p:nvSpPr>
        <p:spPr>
          <a:xfrm>
            <a:off x="411573" y="1944281"/>
            <a:ext cx="2636427" cy="276999"/>
          </a:xfrm>
          <a:prstGeom prst="rect">
            <a:avLst/>
          </a:prstGeom>
          <a:noFill/>
        </p:spPr>
        <p:txBody>
          <a:bodyPr wrap="none" rtlCol="0">
            <a:spAutoFit/>
          </a:bodyPr>
          <a:lstStyle/>
          <a:p>
            <a:r>
              <a:rPr lang="en-US" sz="1200" i="1" u="sng" dirty="0"/>
              <a:t>Scheduling steps in execution trace:</a:t>
            </a:r>
          </a:p>
        </p:txBody>
      </p:sp>
      <p:sp>
        <p:nvSpPr>
          <p:cNvPr id="61" name="TextBox 60">
            <a:extLst>
              <a:ext uri="{FF2B5EF4-FFF2-40B4-BE49-F238E27FC236}">
                <a16:creationId xmlns:a16="http://schemas.microsoft.com/office/drawing/2014/main" id="{12C1246D-69D6-7703-F2BF-8D188F61A4D3}"/>
              </a:ext>
            </a:extLst>
          </p:cNvPr>
          <p:cNvSpPr txBox="1"/>
          <p:nvPr/>
        </p:nvSpPr>
        <p:spPr>
          <a:xfrm>
            <a:off x="1676400" y="2691339"/>
            <a:ext cx="338554" cy="261610"/>
          </a:xfrm>
          <a:prstGeom prst="rect">
            <a:avLst/>
          </a:prstGeom>
          <a:noFill/>
        </p:spPr>
        <p:txBody>
          <a:bodyPr wrap="none" rtlCol="0">
            <a:spAutoFit/>
          </a:bodyPr>
          <a:lstStyle/>
          <a:p>
            <a:r>
              <a:rPr lang="en-US" sz="1100" dirty="0"/>
              <a:t>10</a:t>
            </a:r>
          </a:p>
        </p:txBody>
      </p:sp>
      <p:sp>
        <p:nvSpPr>
          <p:cNvPr id="62" name="TextBox 61">
            <a:extLst>
              <a:ext uri="{FF2B5EF4-FFF2-40B4-BE49-F238E27FC236}">
                <a16:creationId xmlns:a16="http://schemas.microsoft.com/office/drawing/2014/main" id="{8BFF9E9B-72F4-2045-4BE3-1A7F0DE192B0}"/>
              </a:ext>
            </a:extLst>
          </p:cNvPr>
          <p:cNvSpPr txBox="1"/>
          <p:nvPr/>
        </p:nvSpPr>
        <p:spPr>
          <a:xfrm>
            <a:off x="1112520" y="2288531"/>
            <a:ext cx="436338" cy="461665"/>
          </a:xfrm>
          <a:prstGeom prst="rect">
            <a:avLst/>
          </a:prstGeom>
          <a:noFill/>
        </p:spPr>
        <p:txBody>
          <a:bodyPr wrap="none" rtlCol="0">
            <a:spAutoFit/>
          </a:bodyPr>
          <a:lstStyle/>
          <a:p>
            <a:r>
              <a:rPr lang="en-US" dirty="0"/>
              <a:t>…</a:t>
            </a:r>
          </a:p>
        </p:txBody>
      </p:sp>
      <p:sp>
        <p:nvSpPr>
          <p:cNvPr id="63" name="TextBox 62">
            <a:extLst>
              <a:ext uri="{FF2B5EF4-FFF2-40B4-BE49-F238E27FC236}">
                <a16:creationId xmlns:a16="http://schemas.microsoft.com/office/drawing/2014/main" id="{22176DA2-56F4-6E0F-AE7F-C7CEAFDD0200}"/>
              </a:ext>
            </a:extLst>
          </p:cNvPr>
          <p:cNvSpPr txBox="1"/>
          <p:nvPr/>
        </p:nvSpPr>
        <p:spPr>
          <a:xfrm>
            <a:off x="2100590" y="2691339"/>
            <a:ext cx="261610" cy="261610"/>
          </a:xfrm>
          <a:prstGeom prst="rect">
            <a:avLst/>
          </a:prstGeom>
          <a:noFill/>
        </p:spPr>
        <p:txBody>
          <a:bodyPr wrap="none" rtlCol="0">
            <a:spAutoFit/>
          </a:bodyPr>
          <a:lstStyle/>
          <a:p>
            <a:r>
              <a:rPr lang="en-US" sz="1100" dirty="0"/>
              <a:t>0</a:t>
            </a:r>
          </a:p>
        </p:txBody>
      </p:sp>
      <p:sp>
        <p:nvSpPr>
          <p:cNvPr id="64" name="TextBox 63">
            <a:extLst>
              <a:ext uri="{FF2B5EF4-FFF2-40B4-BE49-F238E27FC236}">
                <a16:creationId xmlns:a16="http://schemas.microsoft.com/office/drawing/2014/main" id="{19BB4677-60BD-FFDC-388D-1E1CDEE129E5}"/>
              </a:ext>
            </a:extLst>
          </p:cNvPr>
          <p:cNvSpPr txBox="1"/>
          <p:nvPr/>
        </p:nvSpPr>
        <p:spPr>
          <a:xfrm>
            <a:off x="2481590" y="2691339"/>
            <a:ext cx="261610" cy="261610"/>
          </a:xfrm>
          <a:prstGeom prst="rect">
            <a:avLst/>
          </a:prstGeom>
          <a:noFill/>
        </p:spPr>
        <p:txBody>
          <a:bodyPr wrap="none" rtlCol="0">
            <a:spAutoFit/>
          </a:bodyPr>
          <a:lstStyle/>
          <a:p>
            <a:r>
              <a:rPr lang="en-US" sz="1100" dirty="0"/>
              <a:t>1</a:t>
            </a:r>
          </a:p>
        </p:txBody>
      </p:sp>
      <p:sp>
        <p:nvSpPr>
          <p:cNvPr id="65" name="TextBox 64">
            <a:extLst>
              <a:ext uri="{FF2B5EF4-FFF2-40B4-BE49-F238E27FC236}">
                <a16:creationId xmlns:a16="http://schemas.microsoft.com/office/drawing/2014/main" id="{A887886E-E8F0-470E-DCA9-5F5A8DBC3C7D}"/>
              </a:ext>
            </a:extLst>
          </p:cNvPr>
          <p:cNvSpPr txBox="1"/>
          <p:nvPr/>
        </p:nvSpPr>
        <p:spPr>
          <a:xfrm>
            <a:off x="2862590" y="2691339"/>
            <a:ext cx="261610" cy="261610"/>
          </a:xfrm>
          <a:prstGeom prst="rect">
            <a:avLst/>
          </a:prstGeom>
          <a:noFill/>
        </p:spPr>
        <p:txBody>
          <a:bodyPr wrap="none" rtlCol="0">
            <a:spAutoFit/>
          </a:bodyPr>
          <a:lstStyle/>
          <a:p>
            <a:r>
              <a:rPr lang="en-US" sz="1100" dirty="0"/>
              <a:t>2</a:t>
            </a:r>
          </a:p>
        </p:txBody>
      </p:sp>
      <p:sp>
        <p:nvSpPr>
          <p:cNvPr id="66" name="TextBox 65">
            <a:extLst>
              <a:ext uri="{FF2B5EF4-FFF2-40B4-BE49-F238E27FC236}">
                <a16:creationId xmlns:a16="http://schemas.microsoft.com/office/drawing/2014/main" id="{7ED84EBD-ED90-BCE8-2C29-4338A021B64E}"/>
              </a:ext>
            </a:extLst>
          </p:cNvPr>
          <p:cNvSpPr txBox="1"/>
          <p:nvPr/>
        </p:nvSpPr>
        <p:spPr>
          <a:xfrm>
            <a:off x="3243590" y="2691339"/>
            <a:ext cx="261610" cy="261610"/>
          </a:xfrm>
          <a:prstGeom prst="rect">
            <a:avLst/>
          </a:prstGeom>
          <a:noFill/>
        </p:spPr>
        <p:txBody>
          <a:bodyPr wrap="none" rtlCol="0">
            <a:spAutoFit/>
          </a:bodyPr>
          <a:lstStyle/>
          <a:p>
            <a:r>
              <a:rPr lang="en-US" sz="1100" dirty="0"/>
              <a:t>3</a:t>
            </a:r>
          </a:p>
        </p:txBody>
      </p:sp>
      <p:sp>
        <p:nvSpPr>
          <p:cNvPr id="67" name="TextBox 66">
            <a:extLst>
              <a:ext uri="{FF2B5EF4-FFF2-40B4-BE49-F238E27FC236}">
                <a16:creationId xmlns:a16="http://schemas.microsoft.com/office/drawing/2014/main" id="{6D829EBF-B010-A070-DD2D-C32D09F7E05D}"/>
              </a:ext>
            </a:extLst>
          </p:cNvPr>
          <p:cNvSpPr txBox="1"/>
          <p:nvPr/>
        </p:nvSpPr>
        <p:spPr>
          <a:xfrm>
            <a:off x="3624590" y="2691339"/>
            <a:ext cx="261610" cy="261610"/>
          </a:xfrm>
          <a:prstGeom prst="rect">
            <a:avLst/>
          </a:prstGeom>
          <a:noFill/>
        </p:spPr>
        <p:txBody>
          <a:bodyPr wrap="none" rtlCol="0">
            <a:spAutoFit/>
          </a:bodyPr>
          <a:lstStyle/>
          <a:p>
            <a:r>
              <a:rPr lang="en-US" sz="1100" dirty="0"/>
              <a:t>4</a:t>
            </a:r>
          </a:p>
        </p:txBody>
      </p:sp>
      <p:sp>
        <p:nvSpPr>
          <p:cNvPr id="68" name="TextBox 67">
            <a:extLst>
              <a:ext uri="{FF2B5EF4-FFF2-40B4-BE49-F238E27FC236}">
                <a16:creationId xmlns:a16="http://schemas.microsoft.com/office/drawing/2014/main" id="{07086625-482D-357E-853A-1EB757A91875}"/>
              </a:ext>
            </a:extLst>
          </p:cNvPr>
          <p:cNvSpPr txBox="1"/>
          <p:nvPr/>
        </p:nvSpPr>
        <p:spPr>
          <a:xfrm>
            <a:off x="4005590" y="2691339"/>
            <a:ext cx="261610" cy="261610"/>
          </a:xfrm>
          <a:prstGeom prst="rect">
            <a:avLst/>
          </a:prstGeom>
          <a:noFill/>
        </p:spPr>
        <p:txBody>
          <a:bodyPr wrap="none" rtlCol="0">
            <a:spAutoFit/>
          </a:bodyPr>
          <a:lstStyle/>
          <a:p>
            <a:r>
              <a:rPr lang="en-US" sz="1100" dirty="0"/>
              <a:t>5</a:t>
            </a:r>
          </a:p>
        </p:txBody>
      </p:sp>
      <p:sp>
        <p:nvSpPr>
          <p:cNvPr id="69" name="TextBox 68">
            <a:extLst>
              <a:ext uri="{FF2B5EF4-FFF2-40B4-BE49-F238E27FC236}">
                <a16:creationId xmlns:a16="http://schemas.microsoft.com/office/drawing/2014/main" id="{D4BEF8E3-885F-5C4D-6208-4F66A1A24F48}"/>
              </a:ext>
            </a:extLst>
          </p:cNvPr>
          <p:cNvSpPr txBox="1"/>
          <p:nvPr/>
        </p:nvSpPr>
        <p:spPr>
          <a:xfrm>
            <a:off x="4386590" y="2691339"/>
            <a:ext cx="261610" cy="261610"/>
          </a:xfrm>
          <a:prstGeom prst="rect">
            <a:avLst/>
          </a:prstGeom>
          <a:noFill/>
        </p:spPr>
        <p:txBody>
          <a:bodyPr wrap="none" rtlCol="0">
            <a:spAutoFit/>
          </a:bodyPr>
          <a:lstStyle/>
          <a:p>
            <a:r>
              <a:rPr lang="en-US" sz="1100" dirty="0"/>
              <a:t>6</a:t>
            </a:r>
          </a:p>
        </p:txBody>
      </p:sp>
      <p:sp>
        <p:nvSpPr>
          <p:cNvPr id="70" name="TextBox 69">
            <a:extLst>
              <a:ext uri="{FF2B5EF4-FFF2-40B4-BE49-F238E27FC236}">
                <a16:creationId xmlns:a16="http://schemas.microsoft.com/office/drawing/2014/main" id="{2CC959D2-8022-D230-4641-459B98A2CF20}"/>
              </a:ext>
            </a:extLst>
          </p:cNvPr>
          <p:cNvSpPr txBox="1"/>
          <p:nvPr/>
        </p:nvSpPr>
        <p:spPr>
          <a:xfrm>
            <a:off x="4691390" y="2691339"/>
            <a:ext cx="261610" cy="261610"/>
          </a:xfrm>
          <a:prstGeom prst="rect">
            <a:avLst/>
          </a:prstGeom>
          <a:noFill/>
        </p:spPr>
        <p:txBody>
          <a:bodyPr wrap="none" rtlCol="0">
            <a:spAutoFit/>
          </a:bodyPr>
          <a:lstStyle/>
          <a:p>
            <a:r>
              <a:rPr lang="en-US" sz="1100" dirty="0"/>
              <a:t>7</a:t>
            </a:r>
          </a:p>
        </p:txBody>
      </p:sp>
      <p:sp>
        <p:nvSpPr>
          <p:cNvPr id="71" name="TextBox 70">
            <a:extLst>
              <a:ext uri="{FF2B5EF4-FFF2-40B4-BE49-F238E27FC236}">
                <a16:creationId xmlns:a16="http://schemas.microsoft.com/office/drawing/2014/main" id="{03FCE55E-F9A4-FF54-7CAA-F8496DFA5C0E}"/>
              </a:ext>
            </a:extLst>
          </p:cNvPr>
          <p:cNvSpPr txBox="1"/>
          <p:nvPr/>
        </p:nvSpPr>
        <p:spPr>
          <a:xfrm>
            <a:off x="5072390" y="2691339"/>
            <a:ext cx="261610" cy="261610"/>
          </a:xfrm>
          <a:prstGeom prst="rect">
            <a:avLst/>
          </a:prstGeom>
          <a:noFill/>
        </p:spPr>
        <p:txBody>
          <a:bodyPr wrap="none" rtlCol="0">
            <a:spAutoFit/>
          </a:bodyPr>
          <a:lstStyle/>
          <a:p>
            <a:r>
              <a:rPr lang="en-US" sz="1100" dirty="0"/>
              <a:t>8</a:t>
            </a:r>
          </a:p>
        </p:txBody>
      </p:sp>
      <p:sp>
        <p:nvSpPr>
          <p:cNvPr id="72" name="TextBox 71">
            <a:extLst>
              <a:ext uri="{FF2B5EF4-FFF2-40B4-BE49-F238E27FC236}">
                <a16:creationId xmlns:a16="http://schemas.microsoft.com/office/drawing/2014/main" id="{DE467C28-B437-F8EC-7AA0-DA32FC0656DE}"/>
              </a:ext>
            </a:extLst>
          </p:cNvPr>
          <p:cNvSpPr txBox="1"/>
          <p:nvPr/>
        </p:nvSpPr>
        <p:spPr>
          <a:xfrm>
            <a:off x="5453390" y="2691339"/>
            <a:ext cx="261610" cy="261610"/>
          </a:xfrm>
          <a:prstGeom prst="rect">
            <a:avLst/>
          </a:prstGeom>
          <a:noFill/>
        </p:spPr>
        <p:txBody>
          <a:bodyPr wrap="none" rtlCol="0">
            <a:spAutoFit/>
          </a:bodyPr>
          <a:lstStyle/>
          <a:p>
            <a:r>
              <a:rPr lang="en-US" sz="1100" dirty="0"/>
              <a:t>9</a:t>
            </a:r>
          </a:p>
        </p:txBody>
      </p:sp>
      <p:sp>
        <p:nvSpPr>
          <p:cNvPr id="73" name="TextBox 72">
            <a:extLst>
              <a:ext uri="{FF2B5EF4-FFF2-40B4-BE49-F238E27FC236}">
                <a16:creationId xmlns:a16="http://schemas.microsoft.com/office/drawing/2014/main" id="{B1132DEA-17D0-A609-FB87-F7CBD900882B}"/>
              </a:ext>
            </a:extLst>
          </p:cNvPr>
          <p:cNvSpPr txBox="1"/>
          <p:nvPr/>
        </p:nvSpPr>
        <p:spPr>
          <a:xfrm>
            <a:off x="5791200" y="2691339"/>
            <a:ext cx="338554" cy="261610"/>
          </a:xfrm>
          <a:prstGeom prst="rect">
            <a:avLst/>
          </a:prstGeom>
          <a:noFill/>
        </p:spPr>
        <p:txBody>
          <a:bodyPr wrap="none" rtlCol="0">
            <a:spAutoFit/>
          </a:bodyPr>
          <a:lstStyle/>
          <a:p>
            <a:r>
              <a:rPr lang="en-US" sz="1100" dirty="0"/>
              <a:t>10</a:t>
            </a:r>
          </a:p>
        </p:txBody>
      </p:sp>
      <p:sp>
        <p:nvSpPr>
          <p:cNvPr id="74" name="TextBox 73">
            <a:extLst>
              <a:ext uri="{FF2B5EF4-FFF2-40B4-BE49-F238E27FC236}">
                <a16:creationId xmlns:a16="http://schemas.microsoft.com/office/drawing/2014/main" id="{82F64335-4A39-2A18-38C4-36FDA7EC93F4}"/>
              </a:ext>
            </a:extLst>
          </p:cNvPr>
          <p:cNvSpPr txBox="1"/>
          <p:nvPr/>
        </p:nvSpPr>
        <p:spPr>
          <a:xfrm>
            <a:off x="6215390" y="2691339"/>
            <a:ext cx="261610" cy="261610"/>
          </a:xfrm>
          <a:prstGeom prst="rect">
            <a:avLst/>
          </a:prstGeom>
          <a:noFill/>
        </p:spPr>
        <p:txBody>
          <a:bodyPr wrap="none" rtlCol="0">
            <a:spAutoFit/>
          </a:bodyPr>
          <a:lstStyle/>
          <a:p>
            <a:r>
              <a:rPr lang="en-US" sz="1100" dirty="0"/>
              <a:t>0</a:t>
            </a:r>
          </a:p>
        </p:txBody>
      </p:sp>
      <p:sp>
        <p:nvSpPr>
          <p:cNvPr id="75" name="TextBox 74">
            <a:extLst>
              <a:ext uri="{FF2B5EF4-FFF2-40B4-BE49-F238E27FC236}">
                <a16:creationId xmlns:a16="http://schemas.microsoft.com/office/drawing/2014/main" id="{537DD56F-4407-4C8E-3913-CBE9D4470FEF}"/>
              </a:ext>
            </a:extLst>
          </p:cNvPr>
          <p:cNvSpPr txBox="1"/>
          <p:nvPr/>
        </p:nvSpPr>
        <p:spPr>
          <a:xfrm>
            <a:off x="6596390" y="2691339"/>
            <a:ext cx="261610" cy="261610"/>
          </a:xfrm>
          <a:prstGeom prst="rect">
            <a:avLst/>
          </a:prstGeom>
          <a:noFill/>
        </p:spPr>
        <p:txBody>
          <a:bodyPr wrap="none" rtlCol="0">
            <a:spAutoFit/>
          </a:bodyPr>
          <a:lstStyle/>
          <a:p>
            <a:r>
              <a:rPr lang="en-US" sz="1100" dirty="0"/>
              <a:t>1</a:t>
            </a:r>
          </a:p>
        </p:txBody>
      </p:sp>
      <p:sp>
        <p:nvSpPr>
          <p:cNvPr id="76" name="TextBox 75">
            <a:extLst>
              <a:ext uri="{FF2B5EF4-FFF2-40B4-BE49-F238E27FC236}">
                <a16:creationId xmlns:a16="http://schemas.microsoft.com/office/drawing/2014/main" id="{CEFEAC83-A429-E9B9-B897-5DBDE2CFFE48}"/>
              </a:ext>
            </a:extLst>
          </p:cNvPr>
          <p:cNvSpPr txBox="1"/>
          <p:nvPr/>
        </p:nvSpPr>
        <p:spPr>
          <a:xfrm>
            <a:off x="6977390" y="2691339"/>
            <a:ext cx="261610" cy="261610"/>
          </a:xfrm>
          <a:prstGeom prst="rect">
            <a:avLst/>
          </a:prstGeom>
          <a:noFill/>
        </p:spPr>
        <p:txBody>
          <a:bodyPr wrap="none" rtlCol="0">
            <a:spAutoFit/>
          </a:bodyPr>
          <a:lstStyle/>
          <a:p>
            <a:r>
              <a:rPr lang="en-US" sz="1100" dirty="0"/>
              <a:t>2</a:t>
            </a:r>
          </a:p>
        </p:txBody>
      </p:sp>
      <p:sp>
        <p:nvSpPr>
          <p:cNvPr id="77" name="TextBox 76">
            <a:extLst>
              <a:ext uri="{FF2B5EF4-FFF2-40B4-BE49-F238E27FC236}">
                <a16:creationId xmlns:a16="http://schemas.microsoft.com/office/drawing/2014/main" id="{06A48614-2A26-E3A7-91BE-254398533658}"/>
              </a:ext>
            </a:extLst>
          </p:cNvPr>
          <p:cNvSpPr txBox="1"/>
          <p:nvPr/>
        </p:nvSpPr>
        <p:spPr>
          <a:xfrm>
            <a:off x="7358390" y="2691339"/>
            <a:ext cx="261610" cy="261610"/>
          </a:xfrm>
          <a:prstGeom prst="rect">
            <a:avLst/>
          </a:prstGeom>
          <a:noFill/>
        </p:spPr>
        <p:txBody>
          <a:bodyPr wrap="none" rtlCol="0">
            <a:spAutoFit/>
          </a:bodyPr>
          <a:lstStyle/>
          <a:p>
            <a:r>
              <a:rPr lang="en-US" sz="1100" dirty="0"/>
              <a:t>3</a:t>
            </a:r>
          </a:p>
        </p:txBody>
      </p:sp>
      <p:sp>
        <p:nvSpPr>
          <p:cNvPr id="79" name="TextBox 78">
            <a:extLst>
              <a:ext uri="{FF2B5EF4-FFF2-40B4-BE49-F238E27FC236}">
                <a16:creationId xmlns:a16="http://schemas.microsoft.com/office/drawing/2014/main" id="{E942630D-3370-FB8A-FE41-3FADCB95931D}"/>
              </a:ext>
            </a:extLst>
          </p:cNvPr>
          <p:cNvSpPr txBox="1"/>
          <p:nvPr/>
        </p:nvSpPr>
        <p:spPr>
          <a:xfrm>
            <a:off x="7717062" y="2310339"/>
            <a:ext cx="436338" cy="461665"/>
          </a:xfrm>
          <a:prstGeom prst="rect">
            <a:avLst/>
          </a:prstGeom>
          <a:noFill/>
        </p:spPr>
        <p:txBody>
          <a:bodyPr wrap="none" rtlCol="0">
            <a:spAutoFit/>
          </a:bodyPr>
          <a:lstStyle/>
          <a:p>
            <a:r>
              <a:rPr lang="en-US" dirty="0"/>
              <a:t>…</a:t>
            </a:r>
          </a:p>
        </p:txBody>
      </p:sp>
      <p:cxnSp>
        <p:nvCxnSpPr>
          <p:cNvPr id="81" name="Straight Connector 80">
            <a:extLst>
              <a:ext uri="{FF2B5EF4-FFF2-40B4-BE49-F238E27FC236}">
                <a16:creationId xmlns:a16="http://schemas.microsoft.com/office/drawing/2014/main" id="{95F7BCD6-C744-EAF1-5D89-E7DAFF68B6B6}"/>
              </a:ext>
            </a:extLst>
          </p:cNvPr>
          <p:cNvCxnSpPr>
            <a:cxnSpLocks/>
          </p:cNvCxnSpPr>
          <p:nvPr/>
        </p:nvCxnSpPr>
        <p:spPr bwMode="auto">
          <a:xfrm>
            <a:off x="3200400" y="2321541"/>
            <a:ext cx="0" cy="631408"/>
          </a:xfrm>
          <a:prstGeom prst="line">
            <a:avLst/>
          </a:prstGeom>
          <a:solidFill>
            <a:schemeClr val="accent1"/>
          </a:solidFill>
          <a:ln w="57150" cap="flat" cmpd="sng" algn="ctr">
            <a:solidFill>
              <a:srgbClr val="FF0000"/>
            </a:solidFill>
            <a:prstDash val="solid"/>
            <a:miter lim="800000"/>
            <a:headEnd type="none" w="med" len="med"/>
            <a:tailEnd type="none" w="med" len="med"/>
          </a:ln>
          <a:effectLst/>
        </p:spPr>
      </p:cxnSp>
      <p:cxnSp>
        <p:nvCxnSpPr>
          <p:cNvPr id="83" name="Straight Connector 82">
            <a:extLst>
              <a:ext uri="{FF2B5EF4-FFF2-40B4-BE49-F238E27FC236}">
                <a16:creationId xmlns:a16="http://schemas.microsoft.com/office/drawing/2014/main" id="{79AC9A14-222C-BF52-3C11-259F323309FE}"/>
              </a:ext>
            </a:extLst>
          </p:cNvPr>
          <p:cNvCxnSpPr>
            <a:cxnSpLocks/>
          </p:cNvCxnSpPr>
          <p:nvPr/>
        </p:nvCxnSpPr>
        <p:spPr bwMode="auto">
          <a:xfrm>
            <a:off x="5766816" y="2310339"/>
            <a:ext cx="0" cy="631408"/>
          </a:xfrm>
          <a:prstGeom prst="line">
            <a:avLst/>
          </a:prstGeom>
          <a:solidFill>
            <a:schemeClr val="accent1"/>
          </a:solidFill>
          <a:ln w="57150" cap="flat" cmpd="sng" algn="ctr">
            <a:solidFill>
              <a:srgbClr val="78B044"/>
            </a:solidFill>
            <a:prstDash val="solid"/>
            <a:miter lim="800000"/>
            <a:headEnd type="none" w="med" len="med"/>
            <a:tailEnd type="none" w="med" len="med"/>
          </a:ln>
          <a:effectLst/>
        </p:spPr>
      </p:cxnSp>
      <p:sp>
        <p:nvSpPr>
          <p:cNvPr id="84" name="TextBox 83">
            <a:extLst>
              <a:ext uri="{FF2B5EF4-FFF2-40B4-BE49-F238E27FC236}">
                <a16:creationId xmlns:a16="http://schemas.microsoft.com/office/drawing/2014/main" id="{95798844-B249-72AC-9E10-CC2DCD09D4AA}"/>
              </a:ext>
            </a:extLst>
          </p:cNvPr>
          <p:cNvSpPr txBox="1"/>
          <p:nvPr/>
        </p:nvSpPr>
        <p:spPr>
          <a:xfrm>
            <a:off x="3537548" y="1752600"/>
            <a:ext cx="2871809" cy="577081"/>
          </a:xfrm>
          <a:prstGeom prst="rect">
            <a:avLst/>
          </a:prstGeom>
          <a:noFill/>
        </p:spPr>
        <p:txBody>
          <a:bodyPr wrap="square" rtlCol="0">
            <a:spAutoFit/>
          </a:bodyPr>
          <a:lstStyle/>
          <a:p>
            <a:r>
              <a:rPr lang="en-US" sz="1050" i="1" dirty="0"/>
              <a:t>Temporal observation points derived from intuitive architecture structure and scheduling concept</a:t>
            </a:r>
          </a:p>
        </p:txBody>
      </p:sp>
      <p:cxnSp>
        <p:nvCxnSpPr>
          <p:cNvPr id="85" name="Straight Connector 84">
            <a:extLst>
              <a:ext uri="{FF2B5EF4-FFF2-40B4-BE49-F238E27FC236}">
                <a16:creationId xmlns:a16="http://schemas.microsoft.com/office/drawing/2014/main" id="{3E45AE30-F114-1A8F-0336-F17126B65824}"/>
              </a:ext>
            </a:extLst>
          </p:cNvPr>
          <p:cNvCxnSpPr>
            <a:cxnSpLocks/>
            <a:stCxn id="84" idx="1"/>
          </p:cNvCxnSpPr>
          <p:nvPr/>
        </p:nvCxnSpPr>
        <p:spPr bwMode="auto">
          <a:xfrm flipH="1">
            <a:off x="3306019" y="2041141"/>
            <a:ext cx="231529" cy="267195"/>
          </a:xfrm>
          <a:prstGeom prst="line">
            <a:avLst/>
          </a:prstGeom>
          <a:solidFill>
            <a:schemeClr val="accent1"/>
          </a:solidFill>
          <a:ln w="9525" cap="flat" cmpd="sng" algn="ctr">
            <a:solidFill>
              <a:schemeClr val="tx1"/>
            </a:solidFill>
            <a:prstDash val="dash"/>
            <a:miter lim="800000"/>
            <a:headEnd type="none" w="med" len="med"/>
            <a:tailEnd type="triangle" w="med" len="med"/>
          </a:ln>
          <a:effectLst/>
        </p:spPr>
      </p:cxnSp>
      <p:cxnSp>
        <p:nvCxnSpPr>
          <p:cNvPr id="88" name="Straight Connector 87">
            <a:extLst>
              <a:ext uri="{FF2B5EF4-FFF2-40B4-BE49-F238E27FC236}">
                <a16:creationId xmlns:a16="http://schemas.microsoft.com/office/drawing/2014/main" id="{11DE6C13-0D03-DF08-589A-B0B0D3EF574C}"/>
              </a:ext>
            </a:extLst>
          </p:cNvPr>
          <p:cNvCxnSpPr>
            <a:cxnSpLocks/>
          </p:cNvCxnSpPr>
          <p:nvPr/>
        </p:nvCxnSpPr>
        <p:spPr bwMode="auto">
          <a:xfrm>
            <a:off x="5815724" y="2021336"/>
            <a:ext cx="0" cy="235705"/>
          </a:xfrm>
          <a:prstGeom prst="line">
            <a:avLst/>
          </a:prstGeom>
          <a:solidFill>
            <a:schemeClr val="accent1"/>
          </a:solidFill>
          <a:ln w="9525" cap="flat" cmpd="sng" algn="ctr">
            <a:solidFill>
              <a:schemeClr val="tx1"/>
            </a:solidFill>
            <a:prstDash val="dash"/>
            <a:miter lim="800000"/>
            <a:headEnd type="none" w="med" len="med"/>
            <a:tailEnd type="triangle" w="med" len="med"/>
          </a:ln>
          <a:effectLst/>
        </p:spPr>
      </p:cxnSp>
      <p:grpSp>
        <p:nvGrpSpPr>
          <p:cNvPr id="78" name="Group 77">
            <a:extLst>
              <a:ext uri="{FF2B5EF4-FFF2-40B4-BE49-F238E27FC236}">
                <a16:creationId xmlns:a16="http://schemas.microsoft.com/office/drawing/2014/main" id="{33CEE186-7B32-E151-AE9B-57BACA7405C7}"/>
              </a:ext>
            </a:extLst>
          </p:cNvPr>
          <p:cNvGrpSpPr/>
          <p:nvPr/>
        </p:nvGrpSpPr>
        <p:grpSpPr>
          <a:xfrm>
            <a:off x="571500" y="3239965"/>
            <a:ext cx="6895322" cy="1824336"/>
            <a:chOff x="1556400" y="2286000"/>
            <a:chExt cx="6895322" cy="1824336"/>
          </a:xfrm>
        </p:grpSpPr>
        <p:sp>
          <p:nvSpPr>
            <p:cNvPr id="80" name="TextBox 79">
              <a:extLst>
                <a:ext uri="{FF2B5EF4-FFF2-40B4-BE49-F238E27FC236}">
                  <a16:creationId xmlns:a16="http://schemas.microsoft.com/office/drawing/2014/main" id="{292B3A4F-1B26-2645-B015-E9E5846BA8A2}"/>
                </a:ext>
              </a:extLst>
            </p:cNvPr>
            <p:cNvSpPr txBox="1"/>
            <p:nvPr/>
          </p:nvSpPr>
          <p:spPr>
            <a:xfrm>
              <a:off x="1556400" y="2286000"/>
              <a:ext cx="450764" cy="461665"/>
            </a:xfrm>
            <a:prstGeom prst="rect">
              <a:avLst/>
            </a:prstGeom>
            <a:noFill/>
          </p:spPr>
          <p:txBody>
            <a:bodyPr wrap="none" rtlCol="0">
              <a:spAutoFit/>
            </a:bodyPr>
            <a:lstStyle/>
            <a:p>
              <a:r>
                <a:rPr lang="en-US" b="1" dirty="0"/>
                <a:t>If</a:t>
              </a:r>
            </a:p>
          </p:txBody>
        </p:sp>
        <p:sp>
          <p:nvSpPr>
            <p:cNvPr id="82" name="TextBox 81">
              <a:extLst>
                <a:ext uri="{FF2B5EF4-FFF2-40B4-BE49-F238E27FC236}">
                  <a16:creationId xmlns:a16="http://schemas.microsoft.com/office/drawing/2014/main" id="{303FD7DB-F4A7-CFC2-9A3A-84368B2647FF}"/>
                </a:ext>
              </a:extLst>
            </p:cNvPr>
            <p:cNvSpPr txBox="1"/>
            <p:nvPr/>
          </p:nvSpPr>
          <p:spPr>
            <a:xfrm>
              <a:off x="1861200" y="3125317"/>
              <a:ext cx="6321795" cy="461665"/>
            </a:xfrm>
            <a:prstGeom prst="rect">
              <a:avLst/>
            </a:prstGeom>
            <a:noFill/>
          </p:spPr>
          <p:txBody>
            <a:bodyPr wrap="none" rtlCol="0">
              <a:spAutoFit/>
            </a:bodyPr>
            <a:lstStyle/>
            <a:p>
              <a:r>
                <a:rPr lang="en-US" dirty="0"/>
                <a:t>The Regulate Subsystem is in NORMAL mode</a:t>
              </a:r>
            </a:p>
          </p:txBody>
        </p:sp>
        <p:sp>
          <p:nvSpPr>
            <p:cNvPr id="86" name="TextBox 85">
              <a:extLst>
                <a:ext uri="{FF2B5EF4-FFF2-40B4-BE49-F238E27FC236}">
                  <a16:creationId xmlns:a16="http://schemas.microsoft.com/office/drawing/2014/main" id="{79157F70-127C-7594-FA1B-E2DD78791E39}"/>
                </a:ext>
              </a:extLst>
            </p:cNvPr>
            <p:cNvSpPr txBox="1"/>
            <p:nvPr/>
          </p:nvSpPr>
          <p:spPr>
            <a:xfrm>
              <a:off x="1845960" y="2620234"/>
              <a:ext cx="5690084" cy="461665"/>
            </a:xfrm>
            <a:prstGeom prst="rect">
              <a:avLst/>
            </a:prstGeom>
            <a:noFill/>
          </p:spPr>
          <p:txBody>
            <a:bodyPr wrap="none" rtlCol="0">
              <a:spAutoFit/>
            </a:bodyPr>
            <a:lstStyle/>
            <a:p>
              <a:r>
                <a:rPr lang="en-US" dirty="0"/>
                <a:t>There are no failure conditions on inputs</a:t>
              </a:r>
            </a:p>
          </p:txBody>
        </p:sp>
        <p:sp>
          <p:nvSpPr>
            <p:cNvPr id="87" name="TextBox 86">
              <a:extLst>
                <a:ext uri="{FF2B5EF4-FFF2-40B4-BE49-F238E27FC236}">
                  <a16:creationId xmlns:a16="http://schemas.microsoft.com/office/drawing/2014/main" id="{01F5AB18-3DA2-6FC4-05F6-A03AF1F1A722}"/>
                </a:ext>
              </a:extLst>
            </p:cNvPr>
            <p:cNvSpPr txBox="1"/>
            <p:nvPr/>
          </p:nvSpPr>
          <p:spPr>
            <a:xfrm>
              <a:off x="1861200" y="3648671"/>
              <a:ext cx="6590522" cy="461665"/>
            </a:xfrm>
            <a:prstGeom prst="rect">
              <a:avLst/>
            </a:prstGeom>
            <a:noFill/>
          </p:spPr>
          <p:txBody>
            <a:bodyPr wrap="none" rtlCol="0">
              <a:spAutoFit/>
            </a:bodyPr>
            <a:lstStyle/>
            <a:p>
              <a:r>
                <a:rPr lang="en-US" dirty="0"/>
                <a:t>The current temp is greater than high set point</a:t>
              </a:r>
            </a:p>
          </p:txBody>
        </p:sp>
      </p:grpSp>
      <p:sp>
        <p:nvSpPr>
          <p:cNvPr id="89" name="TextBox 88">
            <a:extLst>
              <a:ext uri="{FF2B5EF4-FFF2-40B4-BE49-F238E27FC236}">
                <a16:creationId xmlns:a16="http://schemas.microsoft.com/office/drawing/2014/main" id="{B91B9BA1-4667-674A-99F0-E6ACFF8B0BFA}"/>
              </a:ext>
            </a:extLst>
          </p:cNvPr>
          <p:cNvSpPr txBox="1"/>
          <p:nvPr/>
        </p:nvSpPr>
        <p:spPr>
          <a:xfrm>
            <a:off x="987206" y="3281132"/>
            <a:ext cx="4651594" cy="369332"/>
          </a:xfrm>
          <a:prstGeom prst="rect">
            <a:avLst/>
          </a:prstGeom>
          <a:noFill/>
        </p:spPr>
        <p:txBody>
          <a:bodyPr wrap="none" rtlCol="0">
            <a:spAutoFit/>
          </a:bodyPr>
          <a:lstStyle/>
          <a:p>
            <a:r>
              <a:rPr lang="en-US" sz="1800" dirty="0"/>
              <a:t>[</a:t>
            </a:r>
            <a:r>
              <a:rPr lang="en-US" sz="1800" b="1" dirty="0"/>
              <a:t>When</a:t>
            </a:r>
            <a:r>
              <a:rPr lang="en-US" sz="1800" dirty="0"/>
              <a:t> </a:t>
            </a:r>
            <a:r>
              <a:rPr lang="en-US" sz="1800" i="1" dirty="0"/>
              <a:t>..subsystem has received all inputs</a:t>
            </a:r>
            <a:r>
              <a:rPr lang="en-US" sz="1800" dirty="0"/>
              <a:t>]</a:t>
            </a:r>
          </a:p>
        </p:txBody>
      </p:sp>
      <p:cxnSp>
        <p:nvCxnSpPr>
          <p:cNvPr id="93" name="Straight Connector 92">
            <a:extLst>
              <a:ext uri="{FF2B5EF4-FFF2-40B4-BE49-F238E27FC236}">
                <a16:creationId xmlns:a16="http://schemas.microsoft.com/office/drawing/2014/main" id="{5ACA9F83-5006-7912-9392-EC39E97A2A7F}"/>
              </a:ext>
            </a:extLst>
          </p:cNvPr>
          <p:cNvCxnSpPr>
            <a:cxnSpLocks/>
          </p:cNvCxnSpPr>
          <p:nvPr/>
        </p:nvCxnSpPr>
        <p:spPr bwMode="auto">
          <a:xfrm flipV="1">
            <a:off x="1037691" y="3007427"/>
            <a:ext cx="2119519" cy="305701"/>
          </a:xfrm>
          <a:prstGeom prst="line">
            <a:avLst/>
          </a:prstGeom>
          <a:solidFill>
            <a:schemeClr val="accent1"/>
          </a:solidFill>
          <a:ln w="9525" cap="flat" cmpd="sng" algn="ctr">
            <a:solidFill>
              <a:schemeClr val="tx1"/>
            </a:solidFill>
            <a:prstDash val="dash"/>
            <a:miter lim="800000"/>
            <a:headEnd type="none" w="med" len="med"/>
            <a:tailEnd type="triangle" w="med" len="med"/>
          </a:ln>
          <a:effectLst/>
        </p:spPr>
      </p:cxnSp>
      <p:grpSp>
        <p:nvGrpSpPr>
          <p:cNvPr id="97" name="Group 96">
            <a:extLst>
              <a:ext uri="{FF2B5EF4-FFF2-40B4-BE49-F238E27FC236}">
                <a16:creationId xmlns:a16="http://schemas.microsoft.com/office/drawing/2014/main" id="{F7E72CFD-7DDB-78A0-5324-A8FE1DD00D14}"/>
              </a:ext>
            </a:extLst>
          </p:cNvPr>
          <p:cNvGrpSpPr/>
          <p:nvPr/>
        </p:nvGrpSpPr>
        <p:grpSpPr>
          <a:xfrm>
            <a:off x="615711" y="5296695"/>
            <a:ext cx="6783881" cy="897101"/>
            <a:chOff x="1561135" y="4887964"/>
            <a:chExt cx="6783881" cy="897101"/>
          </a:xfrm>
        </p:grpSpPr>
        <p:sp>
          <p:nvSpPr>
            <p:cNvPr id="98" name="TextBox 97">
              <a:extLst>
                <a:ext uri="{FF2B5EF4-FFF2-40B4-BE49-F238E27FC236}">
                  <a16:creationId xmlns:a16="http://schemas.microsoft.com/office/drawing/2014/main" id="{9FFC531C-A362-5AE1-1E60-8562B43ABC0C}"/>
                </a:ext>
              </a:extLst>
            </p:cNvPr>
            <p:cNvSpPr txBox="1"/>
            <p:nvPr/>
          </p:nvSpPr>
          <p:spPr>
            <a:xfrm>
              <a:off x="1561135" y="4887964"/>
              <a:ext cx="950901" cy="461665"/>
            </a:xfrm>
            <a:prstGeom prst="rect">
              <a:avLst/>
            </a:prstGeom>
            <a:noFill/>
          </p:spPr>
          <p:txBody>
            <a:bodyPr wrap="none" rtlCol="0">
              <a:spAutoFit/>
            </a:bodyPr>
            <a:lstStyle/>
            <a:p>
              <a:r>
                <a:rPr lang="en-US" b="1" dirty="0"/>
                <a:t>Then</a:t>
              </a:r>
            </a:p>
          </p:txBody>
        </p:sp>
        <p:sp>
          <p:nvSpPr>
            <p:cNvPr id="99" name="TextBox 98">
              <a:extLst>
                <a:ext uri="{FF2B5EF4-FFF2-40B4-BE49-F238E27FC236}">
                  <a16:creationId xmlns:a16="http://schemas.microsoft.com/office/drawing/2014/main" id="{74E6DAC6-0C94-412B-9E34-2000D51AEDC7}"/>
                </a:ext>
              </a:extLst>
            </p:cNvPr>
            <p:cNvSpPr txBox="1"/>
            <p:nvPr/>
          </p:nvSpPr>
          <p:spPr>
            <a:xfrm>
              <a:off x="1865935" y="5323400"/>
              <a:ext cx="6479081" cy="461665"/>
            </a:xfrm>
            <a:prstGeom prst="rect">
              <a:avLst/>
            </a:prstGeom>
            <a:noFill/>
          </p:spPr>
          <p:txBody>
            <a:bodyPr wrap="none" rtlCol="0">
              <a:spAutoFit/>
            </a:bodyPr>
            <a:lstStyle/>
            <a:p>
              <a:r>
                <a:rPr lang="en-US" dirty="0"/>
                <a:t>The heat control command shall be set to OFF</a:t>
              </a:r>
            </a:p>
          </p:txBody>
        </p:sp>
      </p:grpSp>
    </p:spTree>
    <p:extLst>
      <p:ext uri="{BB962C8B-B14F-4D97-AF65-F5344CB8AC3E}">
        <p14:creationId xmlns:p14="http://schemas.microsoft.com/office/powerpoint/2010/main" val="3062852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54916B-AFD6-3511-AFE7-842DC6D5E6EB}"/>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6FC451C8-0C58-BBAF-82F8-69007A2668D1}"/>
              </a:ext>
            </a:extLst>
          </p:cNvPr>
          <p:cNvSpPr>
            <a:spLocks noGrp="1"/>
          </p:cNvSpPr>
          <p:nvPr>
            <p:ph idx="1"/>
          </p:nvPr>
        </p:nvSpPr>
        <p:spPr/>
        <p:txBody>
          <a:bodyPr/>
          <a:lstStyle/>
          <a:p>
            <a:r>
              <a:rPr lang="en-US" sz="2000" dirty="0"/>
              <a:t>What are the rules for composing schedules?</a:t>
            </a:r>
          </a:p>
          <a:p>
            <a:r>
              <a:rPr lang="en-US" sz="2000" dirty="0"/>
              <a:t>Does the execution semantics get instrumented in someway to reflect the addition of hierarchy and compositional reasoning?  I think yes, because there must be some notion of soundness for the compositional reasoning interpreted against the executions.</a:t>
            </a:r>
          </a:p>
          <a:p>
            <a:r>
              <a:rPr lang="en-US" sz="2000" dirty="0"/>
              <a:t>Consider a reasoning framework in terms of observation nodes and functions between observation nodes</a:t>
            </a:r>
          </a:p>
          <a:p>
            <a:pPr lvl="1"/>
            <a:r>
              <a:rPr lang="en-US" sz="1800" dirty="0"/>
              <a:t>We do eventually have to make a relationship to ports, or at least those ports that represent inputs and outputs of the system.  Perhaps those can be linked in a systematic way to the observed variables.</a:t>
            </a:r>
          </a:p>
          <a:p>
            <a:r>
              <a:rPr lang="en-US" sz="2000" dirty="0"/>
              <a:t>Is a framework that focuses totally on observations about variable nodes mismatched with GUMBO contracts that reason about ports?  It seems like we need someway to unify observation values with ”saved values of ports”, e.g., the last value to cross a port boundary.</a:t>
            </a:r>
          </a:p>
        </p:txBody>
      </p:sp>
      <p:sp>
        <p:nvSpPr>
          <p:cNvPr id="3" name="Slide Number Placeholder 2">
            <a:extLst>
              <a:ext uri="{FF2B5EF4-FFF2-40B4-BE49-F238E27FC236}">
                <a16:creationId xmlns:a16="http://schemas.microsoft.com/office/drawing/2014/main" id="{CC0093E2-6DBB-564E-D2D0-972012BAB706}"/>
              </a:ext>
            </a:extLst>
          </p:cNvPr>
          <p:cNvSpPr>
            <a:spLocks noGrp="1"/>
          </p:cNvSpPr>
          <p:nvPr>
            <p:ph type="sldNum" sz="quarter" idx="11"/>
          </p:nvPr>
        </p:nvSpPr>
        <p:spPr/>
        <p:txBody>
          <a:bodyPr/>
          <a:lstStyle/>
          <a:p>
            <a:pPr>
              <a:defRPr/>
            </a:pPr>
            <a:fld id="{6E0AA622-F4CE-604D-A669-CD3D12FC535C}" type="slidenum">
              <a:rPr lang="en-US" smtClean="0"/>
              <a:pPr>
                <a:defRPr/>
              </a:pPr>
              <a:t>19</a:t>
            </a:fld>
            <a:endParaRPr lang="en-US"/>
          </a:p>
        </p:txBody>
      </p:sp>
    </p:spTree>
    <p:extLst>
      <p:ext uri="{BB962C8B-B14F-4D97-AF65-F5344CB8AC3E}">
        <p14:creationId xmlns:p14="http://schemas.microsoft.com/office/powerpoint/2010/main" val="3333584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FDF228-E479-9B57-95B4-0788C2137D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ED3EBE-20E4-69E0-864F-84779EA04A97}"/>
              </a:ext>
            </a:extLst>
          </p:cNvPr>
          <p:cNvSpPr>
            <a:spLocks noGrp="1"/>
          </p:cNvSpPr>
          <p:nvPr>
            <p:ph type="title"/>
          </p:nvPr>
        </p:nvSpPr>
        <p:spPr/>
        <p:txBody>
          <a:bodyPr/>
          <a:lstStyle/>
          <a:p>
            <a:r>
              <a:rPr lang="en-US" sz="3200" dirty="0"/>
              <a:t>Architecture Characteristics – </a:t>
            </a:r>
            <a:br>
              <a:rPr lang="en-US" sz="3200" dirty="0"/>
            </a:br>
            <a:r>
              <a:rPr lang="en-US" sz="3200" dirty="0"/>
              <a:t>Subsystem Boundary</a:t>
            </a:r>
          </a:p>
        </p:txBody>
      </p:sp>
      <p:sp>
        <p:nvSpPr>
          <p:cNvPr id="18" name="Content Placeholder 17">
            <a:extLst>
              <a:ext uri="{FF2B5EF4-FFF2-40B4-BE49-F238E27FC236}">
                <a16:creationId xmlns:a16="http://schemas.microsoft.com/office/drawing/2014/main" id="{BE6F98F6-8B17-915D-7327-BD1C606F2DEC}"/>
              </a:ext>
            </a:extLst>
          </p:cNvPr>
          <p:cNvSpPr>
            <a:spLocks noGrp="1"/>
          </p:cNvSpPr>
          <p:nvPr>
            <p:ph idx="1"/>
          </p:nvPr>
        </p:nvSpPr>
        <p:spPr>
          <a:xfrm>
            <a:off x="685800" y="3733798"/>
            <a:ext cx="8153400" cy="2667001"/>
          </a:xfrm>
        </p:spPr>
        <p:txBody>
          <a:bodyPr/>
          <a:lstStyle/>
          <a:p>
            <a:r>
              <a:rPr lang="en-US" sz="1400" dirty="0"/>
              <a:t>Architecture may be organized into subsystems; maybe nested to provide architecture hierarchy and abstraction</a:t>
            </a:r>
          </a:p>
          <a:p>
            <a:r>
              <a:rPr lang="en-US" sz="1400" dirty="0"/>
              <a:t>Scope of subsystem is determined by designer to aggregate logically related components and to support decomposition for reasoning (e.g., grouping components that perform functions/services that have been identified (abstractly) in informal system design and requirements documents.</a:t>
            </a:r>
          </a:p>
          <a:p>
            <a:r>
              <a:rPr lang="en-US" sz="1400" dirty="0"/>
              <a:t>Subsystem boundary contains input ports and output ports.  Following AADL principles, these boundary ports are notional/virtual – they are not associated with specific state but instead act as aliases for one or more connected concrete ports (as determined specifically by AADL instance model)</a:t>
            </a:r>
          </a:p>
          <a:p>
            <a:r>
              <a:rPr lang="en-US" sz="1400" dirty="0"/>
              <a:t>Possible architectural constraints</a:t>
            </a:r>
          </a:p>
          <a:p>
            <a:pPr lvl="1"/>
            <a:r>
              <a:rPr lang="en-US" sz="1100" dirty="0"/>
              <a:t>Subsystems may not span processors/cores</a:t>
            </a:r>
          </a:p>
          <a:p>
            <a:pPr lvl="1"/>
            <a:r>
              <a:rPr lang="en-US" sz="1100" dirty="0"/>
              <a:t>Subsystems may not span multiple scheduled component sets; every component must appear in a schedule</a:t>
            </a:r>
          </a:p>
        </p:txBody>
      </p:sp>
      <p:sp>
        <p:nvSpPr>
          <p:cNvPr id="3" name="Slide Number Placeholder 2">
            <a:extLst>
              <a:ext uri="{FF2B5EF4-FFF2-40B4-BE49-F238E27FC236}">
                <a16:creationId xmlns:a16="http://schemas.microsoft.com/office/drawing/2014/main" id="{5F288322-7024-3B0E-2794-C7FB33A9EFE7}"/>
              </a:ext>
            </a:extLst>
          </p:cNvPr>
          <p:cNvSpPr>
            <a:spLocks noGrp="1"/>
          </p:cNvSpPr>
          <p:nvPr>
            <p:ph type="sldNum" sz="quarter" idx="11"/>
          </p:nvPr>
        </p:nvSpPr>
        <p:spPr/>
        <p:txBody>
          <a:bodyPr/>
          <a:lstStyle/>
          <a:p>
            <a:pPr>
              <a:defRPr/>
            </a:pPr>
            <a:fld id="{6E0AA622-F4CE-604D-A669-CD3D12FC535C}" type="slidenum">
              <a:rPr lang="en-US" smtClean="0"/>
              <a:pPr>
                <a:defRPr/>
              </a:pPr>
              <a:t>2</a:t>
            </a:fld>
            <a:endParaRPr lang="en-US"/>
          </a:p>
        </p:txBody>
      </p:sp>
      <p:pic>
        <p:nvPicPr>
          <p:cNvPr id="4" name="Picture 3">
            <a:extLst>
              <a:ext uri="{FF2B5EF4-FFF2-40B4-BE49-F238E27FC236}">
                <a16:creationId xmlns:a16="http://schemas.microsoft.com/office/drawing/2014/main" id="{07EBE0F1-84E9-AF7D-9667-8A5925C52241}"/>
              </a:ext>
            </a:extLst>
          </p:cNvPr>
          <p:cNvPicPr>
            <a:picLocks noChangeAspect="1"/>
          </p:cNvPicPr>
          <p:nvPr/>
        </p:nvPicPr>
        <p:blipFill>
          <a:blip r:embed="rId2"/>
          <a:stretch>
            <a:fillRect/>
          </a:stretch>
        </p:blipFill>
        <p:spPr>
          <a:xfrm>
            <a:off x="2375922" y="1295400"/>
            <a:ext cx="4392156" cy="2285999"/>
          </a:xfrm>
          <a:prstGeom prst="rect">
            <a:avLst/>
          </a:prstGeom>
        </p:spPr>
      </p:pic>
      <p:sp>
        <p:nvSpPr>
          <p:cNvPr id="5" name="Oval 4">
            <a:extLst>
              <a:ext uri="{FF2B5EF4-FFF2-40B4-BE49-F238E27FC236}">
                <a16:creationId xmlns:a16="http://schemas.microsoft.com/office/drawing/2014/main" id="{A300A1AA-332F-A0D5-9D56-42F3237B71AA}"/>
              </a:ext>
            </a:extLst>
          </p:cNvPr>
          <p:cNvSpPr/>
          <p:nvPr/>
        </p:nvSpPr>
        <p:spPr>
          <a:xfrm>
            <a:off x="2305798" y="14478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9F1DF0CF-566D-ACF9-48B8-D126455EBBC0}"/>
              </a:ext>
            </a:extLst>
          </p:cNvPr>
          <p:cNvSpPr/>
          <p:nvPr/>
        </p:nvSpPr>
        <p:spPr>
          <a:xfrm>
            <a:off x="2286000" y="16002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DF05B78-480F-593E-6699-ADAC36110E4F}"/>
              </a:ext>
            </a:extLst>
          </p:cNvPr>
          <p:cNvSpPr/>
          <p:nvPr/>
        </p:nvSpPr>
        <p:spPr>
          <a:xfrm>
            <a:off x="2286000" y="1747388"/>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63C3FEB-8673-1902-169B-3F7516FB302B}"/>
              </a:ext>
            </a:extLst>
          </p:cNvPr>
          <p:cNvSpPr/>
          <p:nvPr/>
        </p:nvSpPr>
        <p:spPr>
          <a:xfrm>
            <a:off x="2305798" y="25146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124BE13-6205-C863-C0EF-3705665A0722}"/>
              </a:ext>
            </a:extLst>
          </p:cNvPr>
          <p:cNvSpPr/>
          <p:nvPr/>
        </p:nvSpPr>
        <p:spPr>
          <a:xfrm>
            <a:off x="2305798" y="26670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5C2BFAC-7531-CCC6-1665-576228DA026D}"/>
              </a:ext>
            </a:extLst>
          </p:cNvPr>
          <p:cNvSpPr/>
          <p:nvPr/>
        </p:nvSpPr>
        <p:spPr>
          <a:xfrm>
            <a:off x="6572998" y="14478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8D5E490-AE32-5B4F-CB6A-B1ABB6FDCCD8}"/>
              </a:ext>
            </a:extLst>
          </p:cNvPr>
          <p:cNvSpPr/>
          <p:nvPr/>
        </p:nvSpPr>
        <p:spPr>
          <a:xfrm>
            <a:off x="6553200" y="16002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AAA57F9-1F27-654C-7331-6725A3700964}"/>
              </a:ext>
            </a:extLst>
          </p:cNvPr>
          <p:cNvSpPr/>
          <p:nvPr/>
        </p:nvSpPr>
        <p:spPr>
          <a:xfrm>
            <a:off x="6553200" y="2128388"/>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FFF09BD-EB0D-2724-580B-2F61F635EAC8}"/>
              </a:ext>
            </a:extLst>
          </p:cNvPr>
          <p:cNvSpPr/>
          <p:nvPr/>
        </p:nvSpPr>
        <p:spPr>
          <a:xfrm>
            <a:off x="6553200" y="26670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F39D29D-87BC-820A-AC6C-D8FF44CA790F}"/>
              </a:ext>
            </a:extLst>
          </p:cNvPr>
          <p:cNvSpPr/>
          <p:nvPr/>
        </p:nvSpPr>
        <p:spPr>
          <a:xfrm>
            <a:off x="6553200" y="3195188"/>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0716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6943E-301A-EF15-8E6C-3B639B1F0926}"/>
              </a:ext>
            </a:extLst>
          </p:cNvPr>
          <p:cNvSpPr>
            <a:spLocks noGrp="1"/>
          </p:cNvSpPr>
          <p:nvPr>
            <p:ph type="title"/>
          </p:nvPr>
        </p:nvSpPr>
        <p:spPr/>
        <p:txBody>
          <a:bodyPr/>
          <a:lstStyle/>
          <a:p>
            <a:r>
              <a:rPr lang="en-US" dirty="0"/>
              <a:t>Control Points (States?)</a:t>
            </a:r>
          </a:p>
        </p:txBody>
      </p:sp>
      <p:sp>
        <p:nvSpPr>
          <p:cNvPr id="4" name="Content Placeholder 3">
            <a:extLst>
              <a:ext uri="{FF2B5EF4-FFF2-40B4-BE49-F238E27FC236}">
                <a16:creationId xmlns:a16="http://schemas.microsoft.com/office/drawing/2014/main" id="{240271F2-D9A0-32DB-C951-5A7D6BAD64B9}"/>
              </a:ext>
            </a:extLst>
          </p:cNvPr>
          <p:cNvSpPr>
            <a:spLocks noGrp="1"/>
          </p:cNvSpPr>
          <p:nvPr>
            <p:ph idx="1"/>
          </p:nvPr>
        </p:nvSpPr>
        <p:spPr/>
        <p:txBody>
          <a:bodyPr/>
          <a:lstStyle/>
          <a:p>
            <a:r>
              <a:rPr lang="en-US" sz="1800" dirty="0"/>
              <a:t>A set of </a:t>
            </a:r>
            <a:r>
              <a:rPr lang="en-US" sz="1800" i="1" dirty="0"/>
              <a:t>control points</a:t>
            </a:r>
            <a:r>
              <a:rPr lang="en-US" sz="1800" dirty="0"/>
              <a:t> and </a:t>
            </a:r>
            <a:r>
              <a:rPr lang="en-US" sz="1800" i="1" dirty="0"/>
              <a:t>control constraints </a:t>
            </a:r>
            <a:r>
              <a:rPr lang="en-US" sz="1800" dirty="0"/>
              <a:t>together form a </a:t>
            </a:r>
            <a:r>
              <a:rPr lang="en-US" sz="1800" i="1" dirty="0"/>
              <a:t>control graph (structure?) </a:t>
            </a:r>
            <a:r>
              <a:rPr lang="en-US" sz="1800" dirty="0"/>
              <a:t>that abstractly indicates designed ordering on atomic and aggregate components that is relied on to achieve functional behavior</a:t>
            </a:r>
          </a:p>
          <a:p>
            <a:r>
              <a:rPr lang="en-US" sz="1800" dirty="0"/>
              <a:t>A HAMR schedule must conform to the control graph; the control graph serves as an abstraction of a schedule.</a:t>
            </a:r>
          </a:p>
          <a:p>
            <a:pPr lvl="1"/>
            <a:r>
              <a:rPr lang="en-US" sz="1600" dirty="0"/>
              <a:t>Example: control graphs control constraints are a partial order and a static schedule is a total order that conforms to the partial order</a:t>
            </a:r>
          </a:p>
          <a:p>
            <a:r>
              <a:rPr lang="en-US" sz="1800" dirty="0"/>
              <a:t>Compositional verification is carried out </a:t>
            </a:r>
            <a:r>
              <a:rPr lang="en-US" sz="1800" dirty="0" err="1"/>
              <a:t>wrt</a:t>
            </a:r>
            <a:r>
              <a:rPr lang="en-US" sz="1800" dirty="0"/>
              <a:t> the control graph.  This enables verification </a:t>
            </a:r>
            <a:r>
              <a:rPr lang="en-US" sz="1800" dirty="0" err="1"/>
              <a:t>wrt</a:t>
            </a:r>
            <a:r>
              <a:rPr lang="en-US" sz="1800" dirty="0"/>
              <a:t> an ordering abstraction, allowing the verification to be sound for all schedules that conform to the control graph</a:t>
            </a:r>
          </a:p>
          <a:p>
            <a:r>
              <a:rPr lang="en-US" sz="1800" dirty="0"/>
              <a:t>The absence of </a:t>
            </a:r>
            <a:r>
              <a:rPr lang="en-US" sz="1800" dirty="0" err="1"/>
              <a:t>constaints</a:t>
            </a:r>
            <a:r>
              <a:rPr lang="en-US" sz="1800" dirty="0"/>
              <a:t> (including transitive constraints) between components in the control graph indicates </a:t>
            </a:r>
            <a:r>
              <a:rPr lang="en-US" sz="1800" i="1" dirty="0"/>
              <a:t>independence</a:t>
            </a:r>
            <a:r>
              <a:rPr lang="en-US" sz="1800" dirty="0"/>
              <a:t> – the ability of executions of the components to be reordered without impacting the property-observed functionality of the system</a:t>
            </a:r>
          </a:p>
          <a:p>
            <a:endParaRPr lang="en-US" sz="1800" dirty="0"/>
          </a:p>
        </p:txBody>
      </p:sp>
      <p:sp>
        <p:nvSpPr>
          <p:cNvPr id="3" name="Slide Number Placeholder 2">
            <a:extLst>
              <a:ext uri="{FF2B5EF4-FFF2-40B4-BE49-F238E27FC236}">
                <a16:creationId xmlns:a16="http://schemas.microsoft.com/office/drawing/2014/main" id="{E8AFC7CE-B594-076E-4F7A-78F93A35BDDF}"/>
              </a:ext>
            </a:extLst>
          </p:cNvPr>
          <p:cNvSpPr>
            <a:spLocks noGrp="1"/>
          </p:cNvSpPr>
          <p:nvPr>
            <p:ph type="sldNum" sz="quarter" idx="11"/>
          </p:nvPr>
        </p:nvSpPr>
        <p:spPr/>
        <p:txBody>
          <a:bodyPr/>
          <a:lstStyle/>
          <a:p>
            <a:pPr>
              <a:defRPr/>
            </a:pPr>
            <a:fld id="{6E0AA622-F4CE-604D-A669-CD3D12FC535C}" type="slidenum">
              <a:rPr lang="en-US" smtClean="0"/>
              <a:pPr>
                <a:defRPr/>
              </a:pPr>
              <a:t>20</a:t>
            </a:fld>
            <a:endParaRPr lang="en-US"/>
          </a:p>
        </p:txBody>
      </p:sp>
      <p:sp>
        <p:nvSpPr>
          <p:cNvPr id="5" name="TextBox 4">
            <a:extLst>
              <a:ext uri="{FF2B5EF4-FFF2-40B4-BE49-F238E27FC236}">
                <a16:creationId xmlns:a16="http://schemas.microsoft.com/office/drawing/2014/main" id="{D1DECDDF-F91B-399F-BEF4-1317E4BD9DFB}"/>
              </a:ext>
            </a:extLst>
          </p:cNvPr>
          <p:cNvSpPr txBox="1"/>
          <p:nvPr/>
        </p:nvSpPr>
        <p:spPr>
          <a:xfrm>
            <a:off x="609600" y="6320135"/>
            <a:ext cx="7772400" cy="461665"/>
          </a:xfrm>
          <a:prstGeom prst="rect">
            <a:avLst/>
          </a:prstGeom>
          <a:noFill/>
        </p:spPr>
        <p:txBody>
          <a:bodyPr wrap="square" rtlCol="0">
            <a:spAutoFit/>
          </a:bodyPr>
          <a:lstStyle/>
          <a:p>
            <a:r>
              <a:rPr lang="en-US" sz="1200" b="1" dirty="0"/>
              <a:t>Note</a:t>
            </a:r>
            <a:r>
              <a:rPr lang="en-US" sz="1200" dirty="0"/>
              <a:t>: some aspects of this were prototyped in the “may follow” and “may proceed” relations and associated verification framework in HAMR Micro 2 models</a:t>
            </a:r>
          </a:p>
        </p:txBody>
      </p:sp>
    </p:spTree>
    <p:extLst>
      <p:ext uri="{BB962C8B-B14F-4D97-AF65-F5344CB8AC3E}">
        <p14:creationId xmlns:p14="http://schemas.microsoft.com/office/powerpoint/2010/main" val="622349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0B7E7-6B12-621C-4939-EB722B61E842}"/>
              </a:ext>
            </a:extLst>
          </p:cNvPr>
          <p:cNvSpPr>
            <a:spLocks noGrp="1"/>
          </p:cNvSpPr>
          <p:nvPr>
            <p:ph type="title"/>
          </p:nvPr>
        </p:nvSpPr>
        <p:spPr/>
        <p:txBody>
          <a:bodyPr/>
          <a:lstStyle/>
          <a:p>
            <a:r>
              <a:rPr lang="en-US" dirty="0"/>
              <a:t>Control Graph - Intuition</a:t>
            </a:r>
          </a:p>
        </p:txBody>
      </p:sp>
      <p:sp>
        <p:nvSpPr>
          <p:cNvPr id="4" name="Slide Number Placeholder 3">
            <a:extLst>
              <a:ext uri="{FF2B5EF4-FFF2-40B4-BE49-F238E27FC236}">
                <a16:creationId xmlns:a16="http://schemas.microsoft.com/office/drawing/2014/main" id="{E24EC007-CDEA-72E5-87F0-CCDEA60542B0}"/>
              </a:ext>
            </a:extLst>
          </p:cNvPr>
          <p:cNvSpPr>
            <a:spLocks noGrp="1"/>
          </p:cNvSpPr>
          <p:nvPr>
            <p:ph type="sldNum" sz="quarter" idx="11"/>
          </p:nvPr>
        </p:nvSpPr>
        <p:spPr/>
        <p:txBody>
          <a:bodyPr/>
          <a:lstStyle/>
          <a:p>
            <a:pPr>
              <a:defRPr/>
            </a:pPr>
            <a:fld id="{C22399C2-1ADD-1549-9753-CEA7C1EED1B8}" type="slidenum">
              <a:rPr lang="en-US" smtClean="0"/>
              <a:pPr>
                <a:defRPr/>
              </a:pPr>
              <a:t>21</a:t>
            </a:fld>
            <a:endParaRPr lang="en-US"/>
          </a:p>
        </p:txBody>
      </p:sp>
      <p:pic>
        <p:nvPicPr>
          <p:cNvPr id="5" name="Picture 4">
            <a:extLst>
              <a:ext uri="{FF2B5EF4-FFF2-40B4-BE49-F238E27FC236}">
                <a16:creationId xmlns:a16="http://schemas.microsoft.com/office/drawing/2014/main" id="{5D30A867-CEB4-593C-E59C-973A35043D4B}"/>
              </a:ext>
            </a:extLst>
          </p:cNvPr>
          <p:cNvPicPr>
            <a:picLocks noChangeAspect="1"/>
          </p:cNvPicPr>
          <p:nvPr/>
        </p:nvPicPr>
        <p:blipFill>
          <a:blip r:embed="rId2"/>
          <a:stretch>
            <a:fillRect/>
          </a:stretch>
        </p:blipFill>
        <p:spPr>
          <a:xfrm>
            <a:off x="2209800" y="1524000"/>
            <a:ext cx="4419600" cy="2057942"/>
          </a:xfrm>
          <a:prstGeom prst="rect">
            <a:avLst/>
          </a:prstGeom>
        </p:spPr>
      </p:pic>
      <p:sp>
        <p:nvSpPr>
          <p:cNvPr id="6" name="TextBox 5">
            <a:extLst>
              <a:ext uri="{FF2B5EF4-FFF2-40B4-BE49-F238E27FC236}">
                <a16:creationId xmlns:a16="http://schemas.microsoft.com/office/drawing/2014/main" id="{230CCE55-EF35-E5C9-CB07-DC53ADF40EEE}"/>
              </a:ext>
            </a:extLst>
          </p:cNvPr>
          <p:cNvSpPr txBox="1"/>
          <p:nvPr/>
        </p:nvSpPr>
        <p:spPr>
          <a:xfrm>
            <a:off x="1752600" y="4419600"/>
            <a:ext cx="1883849" cy="1200329"/>
          </a:xfrm>
          <a:prstGeom prst="rect">
            <a:avLst/>
          </a:prstGeom>
          <a:noFill/>
        </p:spPr>
        <p:txBody>
          <a:bodyPr wrap="none" rtlCol="0">
            <a:spAutoFit/>
          </a:bodyPr>
          <a:lstStyle/>
          <a:p>
            <a:r>
              <a:rPr lang="en-US" dirty="0"/>
              <a:t>DRF &lt; MRM</a:t>
            </a:r>
          </a:p>
          <a:p>
            <a:r>
              <a:rPr lang="en-US" dirty="0"/>
              <a:t>MRI &lt; MRM</a:t>
            </a:r>
          </a:p>
          <a:p>
            <a:r>
              <a:rPr lang="en-US" dirty="0"/>
              <a:t>MRM &lt; MHS</a:t>
            </a:r>
          </a:p>
        </p:txBody>
      </p:sp>
      <p:sp>
        <p:nvSpPr>
          <p:cNvPr id="7" name="TextBox 6">
            <a:extLst>
              <a:ext uri="{FF2B5EF4-FFF2-40B4-BE49-F238E27FC236}">
                <a16:creationId xmlns:a16="http://schemas.microsoft.com/office/drawing/2014/main" id="{DEA1A84F-EC40-B608-9D41-B989C0682728}"/>
              </a:ext>
            </a:extLst>
          </p:cNvPr>
          <p:cNvSpPr txBox="1"/>
          <p:nvPr/>
        </p:nvSpPr>
        <p:spPr>
          <a:xfrm>
            <a:off x="4876800" y="4419600"/>
            <a:ext cx="1947969" cy="1200329"/>
          </a:xfrm>
          <a:prstGeom prst="rect">
            <a:avLst/>
          </a:prstGeom>
          <a:noFill/>
        </p:spPr>
        <p:txBody>
          <a:bodyPr wrap="none" rtlCol="0">
            <a:spAutoFit/>
          </a:bodyPr>
          <a:lstStyle/>
          <a:p>
            <a:r>
              <a:rPr lang="en-US" dirty="0"/>
              <a:t>DMF &lt; MMM</a:t>
            </a:r>
          </a:p>
          <a:p>
            <a:r>
              <a:rPr lang="en-US" dirty="0"/>
              <a:t>MMI &lt; MMM</a:t>
            </a:r>
          </a:p>
          <a:p>
            <a:r>
              <a:rPr lang="en-US" dirty="0"/>
              <a:t>MMM &lt; MA</a:t>
            </a:r>
          </a:p>
        </p:txBody>
      </p:sp>
      <p:sp>
        <p:nvSpPr>
          <p:cNvPr id="8" name="TextBox 7">
            <a:extLst>
              <a:ext uri="{FF2B5EF4-FFF2-40B4-BE49-F238E27FC236}">
                <a16:creationId xmlns:a16="http://schemas.microsoft.com/office/drawing/2014/main" id="{4AD8C8BF-62A3-FC4B-D720-B98C66A5C833}"/>
              </a:ext>
            </a:extLst>
          </p:cNvPr>
          <p:cNvSpPr txBox="1"/>
          <p:nvPr/>
        </p:nvSpPr>
        <p:spPr>
          <a:xfrm>
            <a:off x="1295400" y="4081046"/>
            <a:ext cx="2626104" cy="338554"/>
          </a:xfrm>
          <a:prstGeom prst="rect">
            <a:avLst/>
          </a:prstGeom>
          <a:noFill/>
        </p:spPr>
        <p:txBody>
          <a:bodyPr wrap="none" rtlCol="0">
            <a:spAutoFit/>
          </a:bodyPr>
          <a:lstStyle/>
          <a:p>
            <a:r>
              <a:rPr lang="en-US" sz="1600" i="1" u="sng" dirty="0"/>
              <a:t>Regulate Subsystem Group</a:t>
            </a:r>
          </a:p>
        </p:txBody>
      </p:sp>
      <p:sp>
        <p:nvSpPr>
          <p:cNvPr id="9" name="TextBox 8">
            <a:extLst>
              <a:ext uri="{FF2B5EF4-FFF2-40B4-BE49-F238E27FC236}">
                <a16:creationId xmlns:a16="http://schemas.microsoft.com/office/drawing/2014/main" id="{33D8172F-B915-CE64-9A55-0C37986AEE6E}"/>
              </a:ext>
            </a:extLst>
          </p:cNvPr>
          <p:cNvSpPr txBox="1"/>
          <p:nvPr/>
        </p:nvSpPr>
        <p:spPr>
          <a:xfrm>
            <a:off x="4794455" y="4081046"/>
            <a:ext cx="1911485" cy="338554"/>
          </a:xfrm>
          <a:prstGeom prst="rect">
            <a:avLst/>
          </a:prstGeom>
          <a:noFill/>
        </p:spPr>
        <p:txBody>
          <a:bodyPr wrap="none" rtlCol="0">
            <a:spAutoFit/>
          </a:bodyPr>
          <a:lstStyle/>
          <a:p>
            <a:r>
              <a:rPr lang="en-US" sz="1600" i="1" u="sng" dirty="0"/>
              <a:t>Monitor Subsystem</a:t>
            </a:r>
          </a:p>
        </p:txBody>
      </p:sp>
      <p:sp>
        <p:nvSpPr>
          <p:cNvPr id="10" name="Text Box 43">
            <a:extLst>
              <a:ext uri="{FF2B5EF4-FFF2-40B4-BE49-F238E27FC236}">
                <a16:creationId xmlns:a16="http://schemas.microsoft.com/office/drawing/2014/main" id="{27E66EC2-9AE0-9829-E404-E26AB24F370F}"/>
              </a:ext>
            </a:extLst>
          </p:cNvPr>
          <p:cNvSpPr txBox="1">
            <a:spLocks noChangeArrowheads="1"/>
          </p:cNvSpPr>
          <p:nvPr/>
        </p:nvSpPr>
        <p:spPr bwMode="auto">
          <a:xfrm>
            <a:off x="404069" y="5856323"/>
            <a:ext cx="2438400" cy="738664"/>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400" i="1" dirty="0">
                <a:latin typeface="Tahoma" pitchFamily="-84" charset="0"/>
              </a:rPr>
              <a:t>DRF must precede MRM, </a:t>
            </a:r>
          </a:p>
          <a:p>
            <a:pPr algn="l">
              <a:defRPr/>
            </a:pPr>
            <a:r>
              <a:rPr lang="en-US" sz="1400" i="1" dirty="0">
                <a:latin typeface="Tahoma" pitchFamily="-84" charset="0"/>
              </a:rPr>
              <a:t>MRI must precede MRM, MRM must precede MHS</a:t>
            </a:r>
          </a:p>
        </p:txBody>
      </p:sp>
      <p:sp>
        <p:nvSpPr>
          <p:cNvPr id="12" name="TextBox 11">
            <a:extLst>
              <a:ext uri="{FF2B5EF4-FFF2-40B4-BE49-F238E27FC236}">
                <a16:creationId xmlns:a16="http://schemas.microsoft.com/office/drawing/2014/main" id="{30F19AF5-661C-A6E0-54A6-191830104F1B}"/>
              </a:ext>
            </a:extLst>
          </p:cNvPr>
          <p:cNvSpPr txBox="1"/>
          <p:nvPr/>
        </p:nvSpPr>
        <p:spPr>
          <a:xfrm>
            <a:off x="4522934" y="1221545"/>
            <a:ext cx="4299060" cy="600164"/>
          </a:xfrm>
          <a:prstGeom prst="rect">
            <a:avLst/>
          </a:prstGeom>
          <a:noFill/>
        </p:spPr>
        <p:txBody>
          <a:bodyPr wrap="square" rtlCol="0">
            <a:spAutoFit/>
          </a:bodyPr>
          <a:lstStyle/>
          <a:p>
            <a:r>
              <a:rPr lang="en-US" sz="1100" i="1" dirty="0"/>
              <a:t>A control graph is always predicated on the notion of major frame – there is always a notion of </a:t>
            </a:r>
            <a:r>
              <a:rPr lang="en-US" sz="1100" i="1" dirty="0" err="1"/>
              <a:t>cyclicness</a:t>
            </a:r>
            <a:r>
              <a:rPr lang="en-US" sz="1100" i="1" dirty="0"/>
              <a:t>, and stating constraints across cycle boundaries requires extra notation.</a:t>
            </a:r>
          </a:p>
        </p:txBody>
      </p:sp>
      <p:sp>
        <p:nvSpPr>
          <p:cNvPr id="13" name="TextBox 12">
            <a:extLst>
              <a:ext uri="{FF2B5EF4-FFF2-40B4-BE49-F238E27FC236}">
                <a16:creationId xmlns:a16="http://schemas.microsoft.com/office/drawing/2014/main" id="{727A0568-47E6-F232-70E8-9603B8838AF7}"/>
              </a:ext>
            </a:extLst>
          </p:cNvPr>
          <p:cNvSpPr txBox="1"/>
          <p:nvPr/>
        </p:nvSpPr>
        <p:spPr>
          <a:xfrm>
            <a:off x="6849350" y="1843832"/>
            <a:ext cx="2133600" cy="2631490"/>
          </a:xfrm>
          <a:prstGeom prst="rect">
            <a:avLst/>
          </a:prstGeom>
          <a:noFill/>
        </p:spPr>
        <p:txBody>
          <a:bodyPr wrap="square" rtlCol="0">
            <a:spAutoFit/>
          </a:bodyPr>
          <a:lstStyle/>
          <a:p>
            <a:r>
              <a:rPr lang="en-US" sz="1100" dirty="0"/>
              <a:t>Components can be organized into (possibly nested) </a:t>
            </a:r>
            <a:r>
              <a:rPr lang="en-US" sz="1100" i="1" dirty="0"/>
              <a:t>schedule groups</a:t>
            </a:r>
            <a:r>
              <a:rPr lang="en-US" sz="1100" dirty="0"/>
              <a:t> to support modular specification of constraints.   Each component is assumed to execute exactly once in the schedule group.  If there are “inner cycles” (repetition of one or more components), these must be declared in a separate subgroup (analogous to a nested loop).  This notion can be potentially supported via the AADL notion of thread group.</a:t>
            </a:r>
          </a:p>
        </p:txBody>
      </p:sp>
      <p:sp>
        <p:nvSpPr>
          <p:cNvPr id="14" name="TextBox 13">
            <a:extLst>
              <a:ext uri="{FF2B5EF4-FFF2-40B4-BE49-F238E27FC236}">
                <a16:creationId xmlns:a16="http://schemas.microsoft.com/office/drawing/2014/main" id="{E025BA4D-44F7-1DEE-278C-238839E2ADA0}"/>
              </a:ext>
            </a:extLst>
          </p:cNvPr>
          <p:cNvSpPr txBox="1"/>
          <p:nvPr/>
        </p:nvSpPr>
        <p:spPr>
          <a:xfrm>
            <a:off x="3505200" y="5619929"/>
            <a:ext cx="4299060" cy="1107996"/>
          </a:xfrm>
          <a:prstGeom prst="rect">
            <a:avLst/>
          </a:prstGeom>
          <a:noFill/>
        </p:spPr>
        <p:txBody>
          <a:bodyPr wrap="square" rtlCol="0">
            <a:spAutoFit/>
          </a:bodyPr>
          <a:lstStyle/>
          <a:p>
            <a:r>
              <a:rPr lang="en-US" sz="1100" i="1" dirty="0"/>
              <a:t>Absence of constraints between components in these subgroups (and/or the fact that the components are in different subgroups) indicates “independence” between the components in the respective groups, i.e., a concrete schedule may the subgroups in any order or may interleave components from the subgroup in any order.</a:t>
            </a:r>
          </a:p>
        </p:txBody>
      </p:sp>
    </p:spTree>
    <p:extLst>
      <p:ext uri="{BB962C8B-B14F-4D97-AF65-F5344CB8AC3E}">
        <p14:creationId xmlns:p14="http://schemas.microsoft.com/office/powerpoint/2010/main" val="3036607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C7FC8E-DE43-A568-D39A-5BDC9BFAC3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316907-D7C2-C766-093F-B9514E8B39B8}"/>
              </a:ext>
            </a:extLst>
          </p:cNvPr>
          <p:cNvSpPr>
            <a:spLocks noGrp="1"/>
          </p:cNvSpPr>
          <p:nvPr>
            <p:ph type="title"/>
          </p:nvPr>
        </p:nvSpPr>
        <p:spPr/>
        <p:txBody>
          <a:bodyPr/>
          <a:lstStyle/>
          <a:p>
            <a:r>
              <a:rPr lang="en-US" dirty="0"/>
              <a:t>Abstract Control Points</a:t>
            </a:r>
          </a:p>
        </p:txBody>
      </p:sp>
      <p:sp>
        <p:nvSpPr>
          <p:cNvPr id="4" name="Slide Number Placeholder 3">
            <a:extLst>
              <a:ext uri="{FF2B5EF4-FFF2-40B4-BE49-F238E27FC236}">
                <a16:creationId xmlns:a16="http://schemas.microsoft.com/office/drawing/2014/main" id="{D2F8526E-993A-B9A1-A5D3-B58A21174FE0}"/>
              </a:ext>
            </a:extLst>
          </p:cNvPr>
          <p:cNvSpPr>
            <a:spLocks noGrp="1"/>
          </p:cNvSpPr>
          <p:nvPr>
            <p:ph type="sldNum" sz="quarter" idx="11"/>
          </p:nvPr>
        </p:nvSpPr>
        <p:spPr/>
        <p:txBody>
          <a:bodyPr/>
          <a:lstStyle/>
          <a:p>
            <a:pPr>
              <a:defRPr/>
            </a:pPr>
            <a:fld id="{C22399C2-1ADD-1549-9753-CEA7C1EED1B8}" type="slidenum">
              <a:rPr lang="en-US" smtClean="0"/>
              <a:pPr>
                <a:defRPr/>
              </a:pPr>
              <a:t>22</a:t>
            </a:fld>
            <a:endParaRPr lang="en-US"/>
          </a:p>
        </p:txBody>
      </p:sp>
      <p:pic>
        <p:nvPicPr>
          <p:cNvPr id="5" name="Picture 4">
            <a:extLst>
              <a:ext uri="{FF2B5EF4-FFF2-40B4-BE49-F238E27FC236}">
                <a16:creationId xmlns:a16="http://schemas.microsoft.com/office/drawing/2014/main" id="{B80AF022-FA91-FD3E-2769-217D2B86ACB8}"/>
              </a:ext>
            </a:extLst>
          </p:cNvPr>
          <p:cNvPicPr>
            <a:picLocks noChangeAspect="1"/>
          </p:cNvPicPr>
          <p:nvPr/>
        </p:nvPicPr>
        <p:blipFill>
          <a:blip r:embed="rId2"/>
          <a:stretch>
            <a:fillRect/>
          </a:stretch>
        </p:blipFill>
        <p:spPr>
          <a:xfrm>
            <a:off x="2209800" y="1524000"/>
            <a:ext cx="4419600" cy="2057942"/>
          </a:xfrm>
          <a:prstGeom prst="rect">
            <a:avLst/>
          </a:prstGeom>
        </p:spPr>
      </p:pic>
      <p:sp>
        <p:nvSpPr>
          <p:cNvPr id="3" name="TextBox 2">
            <a:extLst>
              <a:ext uri="{FF2B5EF4-FFF2-40B4-BE49-F238E27FC236}">
                <a16:creationId xmlns:a16="http://schemas.microsoft.com/office/drawing/2014/main" id="{9E22E7DE-FEAC-E293-1023-7BB50638F7C2}"/>
              </a:ext>
            </a:extLst>
          </p:cNvPr>
          <p:cNvSpPr txBox="1"/>
          <p:nvPr/>
        </p:nvSpPr>
        <p:spPr>
          <a:xfrm>
            <a:off x="692938" y="3705880"/>
            <a:ext cx="7111321" cy="600164"/>
          </a:xfrm>
          <a:prstGeom prst="rect">
            <a:avLst/>
          </a:prstGeom>
          <a:noFill/>
        </p:spPr>
        <p:txBody>
          <a:bodyPr wrap="square" rtlCol="0">
            <a:spAutoFit/>
          </a:bodyPr>
          <a:lstStyle/>
          <a:p>
            <a:r>
              <a:rPr lang="en-US" sz="1100" dirty="0"/>
              <a:t>To support composition of control groups and to manage verification of composition, control graphs may include </a:t>
            </a:r>
            <a:r>
              <a:rPr lang="en-US" sz="1100" i="1" dirty="0"/>
              <a:t>abstract control points</a:t>
            </a:r>
            <a:r>
              <a:rPr lang="en-US" sz="1100" dirty="0"/>
              <a:t> that are not thread ids, but are symbols introduced by the designer to represent symbolic points in time that may used in the constraint specification. </a:t>
            </a:r>
          </a:p>
        </p:txBody>
      </p:sp>
      <p:sp>
        <p:nvSpPr>
          <p:cNvPr id="11" name="TextBox 10">
            <a:extLst>
              <a:ext uri="{FF2B5EF4-FFF2-40B4-BE49-F238E27FC236}">
                <a16:creationId xmlns:a16="http://schemas.microsoft.com/office/drawing/2014/main" id="{97E54BCE-81BB-4EFE-E807-5C975924DB78}"/>
              </a:ext>
            </a:extLst>
          </p:cNvPr>
          <p:cNvSpPr txBox="1"/>
          <p:nvPr/>
        </p:nvSpPr>
        <p:spPr>
          <a:xfrm>
            <a:off x="678190" y="4362822"/>
            <a:ext cx="7111321" cy="600164"/>
          </a:xfrm>
          <a:prstGeom prst="rect">
            <a:avLst/>
          </a:prstGeom>
          <a:noFill/>
        </p:spPr>
        <p:txBody>
          <a:bodyPr wrap="square" rtlCol="0">
            <a:spAutoFit/>
          </a:bodyPr>
          <a:lstStyle/>
          <a:p>
            <a:r>
              <a:rPr lang="en-US" sz="1100" dirty="0"/>
              <a:t>Some abstract control points are automatically generated from the architecture structure and control group declarations.   For example, every architecture composite component C (process, system, thread group) introduces </a:t>
            </a:r>
            <a:r>
              <a:rPr lang="en-US" sz="1100" dirty="0" err="1"/>
              <a:t>C_begin</a:t>
            </a:r>
            <a:r>
              <a:rPr lang="en-US" sz="1100" dirty="0"/>
              <a:t> and </a:t>
            </a:r>
            <a:r>
              <a:rPr lang="en-US" sz="1100" dirty="0" err="1"/>
              <a:t>C_end</a:t>
            </a:r>
            <a:r>
              <a:rPr lang="en-US" sz="1100" dirty="0"/>
              <a:t> abstract control points. </a:t>
            </a:r>
          </a:p>
        </p:txBody>
      </p:sp>
      <p:sp>
        <p:nvSpPr>
          <p:cNvPr id="16" name="Oval 15">
            <a:extLst>
              <a:ext uri="{FF2B5EF4-FFF2-40B4-BE49-F238E27FC236}">
                <a16:creationId xmlns:a16="http://schemas.microsoft.com/office/drawing/2014/main" id="{E51A8399-BFD4-1E0E-4D7F-B133915C6F16}"/>
              </a:ext>
            </a:extLst>
          </p:cNvPr>
          <p:cNvSpPr/>
          <p:nvPr/>
        </p:nvSpPr>
        <p:spPr bwMode="auto">
          <a:xfrm>
            <a:off x="3200400" y="2476771"/>
            <a:ext cx="152400" cy="152400"/>
          </a:xfrm>
          <a:prstGeom prst="ellipse">
            <a:avLst/>
          </a:prstGeom>
          <a:solidFill>
            <a:srgbClr val="00B050"/>
          </a:solidFill>
          <a:ln w="952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7" name="Oval 16">
            <a:extLst>
              <a:ext uri="{FF2B5EF4-FFF2-40B4-BE49-F238E27FC236}">
                <a16:creationId xmlns:a16="http://schemas.microsoft.com/office/drawing/2014/main" id="{2A961A78-084F-26B1-AE06-DB55F4983E7F}"/>
              </a:ext>
            </a:extLst>
          </p:cNvPr>
          <p:cNvSpPr/>
          <p:nvPr/>
        </p:nvSpPr>
        <p:spPr bwMode="auto">
          <a:xfrm>
            <a:off x="5257800" y="2469276"/>
            <a:ext cx="152400" cy="152400"/>
          </a:xfrm>
          <a:prstGeom prst="ellipse">
            <a:avLst/>
          </a:prstGeom>
          <a:solidFill>
            <a:srgbClr val="00B050"/>
          </a:solidFill>
          <a:ln w="952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8" name="Oval 17">
            <a:extLst>
              <a:ext uri="{FF2B5EF4-FFF2-40B4-BE49-F238E27FC236}">
                <a16:creationId xmlns:a16="http://schemas.microsoft.com/office/drawing/2014/main" id="{E02BF2EF-A2DE-593E-713A-42C2E16D3C11}"/>
              </a:ext>
            </a:extLst>
          </p:cNvPr>
          <p:cNvSpPr/>
          <p:nvPr/>
        </p:nvSpPr>
        <p:spPr bwMode="auto">
          <a:xfrm>
            <a:off x="3200400" y="2881640"/>
            <a:ext cx="152400" cy="152400"/>
          </a:xfrm>
          <a:prstGeom prst="ellipse">
            <a:avLst/>
          </a:prstGeom>
          <a:solidFill>
            <a:srgbClr val="00B050"/>
          </a:solidFill>
          <a:ln w="952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9" name="Oval 18">
            <a:extLst>
              <a:ext uri="{FF2B5EF4-FFF2-40B4-BE49-F238E27FC236}">
                <a16:creationId xmlns:a16="http://schemas.microsoft.com/office/drawing/2014/main" id="{ABE2C380-39F8-5EBC-1499-DA2DDC846DD4}"/>
              </a:ext>
            </a:extLst>
          </p:cNvPr>
          <p:cNvSpPr/>
          <p:nvPr/>
        </p:nvSpPr>
        <p:spPr bwMode="auto">
          <a:xfrm>
            <a:off x="2971800" y="2676711"/>
            <a:ext cx="152400" cy="152400"/>
          </a:xfrm>
          <a:prstGeom prst="ellipse">
            <a:avLst/>
          </a:prstGeom>
          <a:solidFill>
            <a:srgbClr val="00B050"/>
          </a:solidFill>
          <a:ln w="952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0" name="Oval 19">
            <a:extLst>
              <a:ext uri="{FF2B5EF4-FFF2-40B4-BE49-F238E27FC236}">
                <a16:creationId xmlns:a16="http://schemas.microsoft.com/office/drawing/2014/main" id="{6D80DBEC-93DE-38D3-5A56-29B1AD71A187}"/>
              </a:ext>
            </a:extLst>
          </p:cNvPr>
          <p:cNvSpPr/>
          <p:nvPr/>
        </p:nvSpPr>
        <p:spPr bwMode="auto">
          <a:xfrm>
            <a:off x="5260258" y="2949409"/>
            <a:ext cx="152400" cy="152400"/>
          </a:xfrm>
          <a:prstGeom prst="ellipse">
            <a:avLst/>
          </a:prstGeom>
          <a:solidFill>
            <a:srgbClr val="00B050"/>
          </a:solidFill>
          <a:ln w="952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1" name="Oval 20">
            <a:extLst>
              <a:ext uri="{FF2B5EF4-FFF2-40B4-BE49-F238E27FC236}">
                <a16:creationId xmlns:a16="http://schemas.microsoft.com/office/drawing/2014/main" id="{61078AEC-A87B-2CD9-A0C9-4C35C4F90E48}"/>
              </a:ext>
            </a:extLst>
          </p:cNvPr>
          <p:cNvSpPr/>
          <p:nvPr/>
        </p:nvSpPr>
        <p:spPr bwMode="auto">
          <a:xfrm>
            <a:off x="5410200" y="2673071"/>
            <a:ext cx="152400" cy="152400"/>
          </a:xfrm>
          <a:prstGeom prst="ellipse">
            <a:avLst/>
          </a:prstGeom>
          <a:solidFill>
            <a:srgbClr val="00B050"/>
          </a:solidFill>
          <a:ln w="952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2" name="TextBox 21">
            <a:extLst>
              <a:ext uri="{FF2B5EF4-FFF2-40B4-BE49-F238E27FC236}">
                <a16:creationId xmlns:a16="http://schemas.microsoft.com/office/drawing/2014/main" id="{E83EAA77-CECD-99F4-2144-F7A22ACC71B8}"/>
              </a:ext>
            </a:extLst>
          </p:cNvPr>
          <p:cNvSpPr txBox="1"/>
          <p:nvPr/>
        </p:nvSpPr>
        <p:spPr>
          <a:xfrm>
            <a:off x="2356899" y="2411461"/>
            <a:ext cx="843501" cy="261610"/>
          </a:xfrm>
          <a:prstGeom prst="rect">
            <a:avLst/>
          </a:prstGeom>
          <a:noFill/>
        </p:spPr>
        <p:txBody>
          <a:bodyPr wrap="none" rtlCol="0">
            <a:spAutoFit/>
          </a:bodyPr>
          <a:lstStyle/>
          <a:p>
            <a:r>
              <a:rPr lang="en-US" sz="1100" dirty="0" err="1"/>
              <a:t>Reg_begin</a:t>
            </a:r>
            <a:endParaRPr lang="en-US" sz="1100" dirty="0"/>
          </a:p>
        </p:txBody>
      </p:sp>
      <p:sp>
        <p:nvSpPr>
          <p:cNvPr id="23" name="TextBox 22">
            <a:extLst>
              <a:ext uri="{FF2B5EF4-FFF2-40B4-BE49-F238E27FC236}">
                <a16:creationId xmlns:a16="http://schemas.microsoft.com/office/drawing/2014/main" id="{E458BF13-E10D-7367-75F8-AFAFC28C66C2}"/>
              </a:ext>
            </a:extLst>
          </p:cNvPr>
          <p:cNvSpPr txBox="1"/>
          <p:nvPr/>
        </p:nvSpPr>
        <p:spPr>
          <a:xfrm>
            <a:off x="5334000" y="2376852"/>
            <a:ext cx="732893" cy="261610"/>
          </a:xfrm>
          <a:prstGeom prst="rect">
            <a:avLst/>
          </a:prstGeom>
          <a:noFill/>
        </p:spPr>
        <p:txBody>
          <a:bodyPr wrap="none" rtlCol="0">
            <a:spAutoFit/>
          </a:bodyPr>
          <a:lstStyle/>
          <a:p>
            <a:r>
              <a:rPr lang="en-US" sz="1100" dirty="0" err="1"/>
              <a:t>Reg_end</a:t>
            </a:r>
            <a:endParaRPr lang="en-US" sz="1100" dirty="0"/>
          </a:p>
        </p:txBody>
      </p:sp>
      <p:sp>
        <p:nvSpPr>
          <p:cNvPr id="24" name="TextBox 23">
            <a:extLst>
              <a:ext uri="{FF2B5EF4-FFF2-40B4-BE49-F238E27FC236}">
                <a16:creationId xmlns:a16="http://schemas.microsoft.com/office/drawing/2014/main" id="{0C0D8A5E-43A5-60DB-7218-AA8C3FEAB61E}"/>
              </a:ext>
            </a:extLst>
          </p:cNvPr>
          <p:cNvSpPr txBox="1"/>
          <p:nvPr/>
        </p:nvSpPr>
        <p:spPr>
          <a:xfrm>
            <a:off x="2361199" y="2800622"/>
            <a:ext cx="867545" cy="261610"/>
          </a:xfrm>
          <a:prstGeom prst="rect">
            <a:avLst/>
          </a:prstGeom>
          <a:noFill/>
        </p:spPr>
        <p:txBody>
          <a:bodyPr wrap="none" rtlCol="0">
            <a:spAutoFit/>
          </a:bodyPr>
          <a:lstStyle/>
          <a:p>
            <a:r>
              <a:rPr lang="en-US" sz="1100" dirty="0" err="1"/>
              <a:t>Mon_begin</a:t>
            </a:r>
            <a:endParaRPr lang="en-US" sz="1100" dirty="0"/>
          </a:p>
        </p:txBody>
      </p:sp>
      <p:sp>
        <p:nvSpPr>
          <p:cNvPr id="25" name="TextBox 24">
            <a:extLst>
              <a:ext uri="{FF2B5EF4-FFF2-40B4-BE49-F238E27FC236}">
                <a16:creationId xmlns:a16="http://schemas.microsoft.com/office/drawing/2014/main" id="{FB20B17E-6741-3B8B-11B3-39C13C00B495}"/>
              </a:ext>
            </a:extLst>
          </p:cNvPr>
          <p:cNvSpPr txBox="1"/>
          <p:nvPr/>
        </p:nvSpPr>
        <p:spPr>
          <a:xfrm>
            <a:off x="5384314" y="2874808"/>
            <a:ext cx="756938" cy="261610"/>
          </a:xfrm>
          <a:prstGeom prst="rect">
            <a:avLst/>
          </a:prstGeom>
          <a:noFill/>
        </p:spPr>
        <p:txBody>
          <a:bodyPr wrap="none" rtlCol="0">
            <a:spAutoFit/>
          </a:bodyPr>
          <a:lstStyle/>
          <a:p>
            <a:r>
              <a:rPr lang="en-US" sz="1100" dirty="0" err="1"/>
              <a:t>Mon_end</a:t>
            </a:r>
            <a:endParaRPr lang="en-US" sz="1100" dirty="0"/>
          </a:p>
        </p:txBody>
      </p:sp>
      <p:sp>
        <p:nvSpPr>
          <p:cNvPr id="26" name="TextBox 25">
            <a:extLst>
              <a:ext uri="{FF2B5EF4-FFF2-40B4-BE49-F238E27FC236}">
                <a16:creationId xmlns:a16="http://schemas.microsoft.com/office/drawing/2014/main" id="{8961AE79-33B1-47EC-E93C-4C2715816B9A}"/>
              </a:ext>
            </a:extLst>
          </p:cNvPr>
          <p:cNvSpPr txBox="1"/>
          <p:nvPr/>
        </p:nvSpPr>
        <p:spPr>
          <a:xfrm>
            <a:off x="1651010" y="2600220"/>
            <a:ext cx="1313180" cy="261610"/>
          </a:xfrm>
          <a:prstGeom prst="rect">
            <a:avLst/>
          </a:prstGeom>
          <a:noFill/>
        </p:spPr>
        <p:txBody>
          <a:bodyPr wrap="none" rtlCol="0">
            <a:spAutoFit/>
          </a:bodyPr>
          <a:lstStyle/>
          <a:p>
            <a:r>
              <a:rPr lang="en-US" sz="1100" dirty="0" err="1"/>
              <a:t>Thermostat_begin</a:t>
            </a:r>
            <a:endParaRPr lang="en-US" sz="1100" dirty="0"/>
          </a:p>
        </p:txBody>
      </p:sp>
      <p:sp>
        <p:nvSpPr>
          <p:cNvPr id="27" name="TextBox 26">
            <a:extLst>
              <a:ext uri="{FF2B5EF4-FFF2-40B4-BE49-F238E27FC236}">
                <a16:creationId xmlns:a16="http://schemas.microsoft.com/office/drawing/2014/main" id="{240479FA-3599-B1BF-32D1-0071554019A5}"/>
              </a:ext>
            </a:extLst>
          </p:cNvPr>
          <p:cNvSpPr txBox="1"/>
          <p:nvPr/>
        </p:nvSpPr>
        <p:spPr>
          <a:xfrm>
            <a:off x="5560294" y="2703004"/>
            <a:ext cx="1202573" cy="261610"/>
          </a:xfrm>
          <a:prstGeom prst="rect">
            <a:avLst/>
          </a:prstGeom>
          <a:noFill/>
        </p:spPr>
        <p:txBody>
          <a:bodyPr wrap="none" rtlCol="0">
            <a:spAutoFit/>
          </a:bodyPr>
          <a:lstStyle/>
          <a:p>
            <a:r>
              <a:rPr lang="en-US" sz="1100" dirty="0" err="1"/>
              <a:t>Thermostat_end</a:t>
            </a:r>
            <a:endParaRPr lang="en-US" sz="1100" dirty="0"/>
          </a:p>
        </p:txBody>
      </p:sp>
      <p:sp>
        <p:nvSpPr>
          <p:cNvPr id="28" name="TextBox 27">
            <a:extLst>
              <a:ext uri="{FF2B5EF4-FFF2-40B4-BE49-F238E27FC236}">
                <a16:creationId xmlns:a16="http://schemas.microsoft.com/office/drawing/2014/main" id="{2054F74A-5AC3-0B2B-9D08-4BE125176E67}"/>
              </a:ext>
            </a:extLst>
          </p:cNvPr>
          <p:cNvSpPr txBox="1"/>
          <p:nvPr/>
        </p:nvSpPr>
        <p:spPr>
          <a:xfrm>
            <a:off x="762000" y="5039162"/>
            <a:ext cx="3466013" cy="1200329"/>
          </a:xfrm>
          <a:prstGeom prst="rect">
            <a:avLst/>
          </a:prstGeom>
          <a:noFill/>
        </p:spPr>
        <p:txBody>
          <a:bodyPr wrap="none" rtlCol="0">
            <a:spAutoFit/>
          </a:bodyPr>
          <a:lstStyle/>
          <a:p>
            <a:r>
              <a:rPr lang="en-US" sz="1800" dirty="0" err="1"/>
              <a:t>Thermostat_begin</a:t>
            </a:r>
            <a:r>
              <a:rPr lang="en-US" sz="1800" dirty="0"/>
              <a:t> &lt; </a:t>
            </a:r>
            <a:r>
              <a:rPr lang="en-US" sz="1800" dirty="0" err="1"/>
              <a:t>Reg_begin</a:t>
            </a:r>
            <a:endParaRPr lang="en-US" sz="1800" dirty="0"/>
          </a:p>
          <a:p>
            <a:r>
              <a:rPr lang="en-US" sz="1800" dirty="0" err="1"/>
              <a:t>Thermostat_begin</a:t>
            </a:r>
            <a:r>
              <a:rPr lang="en-US" sz="1800" dirty="0"/>
              <a:t> &lt; </a:t>
            </a:r>
            <a:r>
              <a:rPr lang="en-US" sz="1800" dirty="0" err="1"/>
              <a:t>Mon_begin</a:t>
            </a:r>
            <a:endParaRPr lang="en-US" sz="1800" dirty="0"/>
          </a:p>
          <a:p>
            <a:r>
              <a:rPr lang="en-US" sz="1800" dirty="0" err="1"/>
              <a:t>Reg_end</a:t>
            </a:r>
            <a:r>
              <a:rPr lang="en-US" sz="1800" dirty="0"/>
              <a:t> &lt; </a:t>
            </a:r>
            <a:r>
              <a:rPr lang="en-US" sz="1800" dirty="0" err="1"/>
              <a:t>Thermostat_end</a:t>
            </a:r>
            <a:endParaRPr lang="en-US" sz="1800" dirty="0"/>
          </a:p>
          <a:p>
            <a:r>
              <a:rPr lang="en-US" sz="1800" dirty="0" err="1"/>
              <a:t>Mon_end</a:t>
            </a:r>
            <a:r>
              <a:rPr lang="en-US" sz="1800" dirty="0"/>
              <a:t> &lt; </a:t>
            </a:r>
            <a:r>
              <a:rPr lang="en-US" sz="1800" dirty="0" err="1"/>
              <a:t>Thermostat_end</a:t>
            </a:r>
            <a:endParaRPr lang="en-US" sz="1800" dirty="0"/>
          </a:p>
        </p:txBody>
      </p:sp>
      <p:sp>
        <p:nvSpPr>
          <p:cNvPr id="29" name="TextBox 28">
            <a:extLst>
              <a:ext uri="{FF2B5EF4-FFF2-40B4-BE49-F238E27FC236}">
                <a16:creationId xmlns:a16="http://schemas.microsoft.com/office/drawing/2014/main" id="{515AC69F-BD20-56E8-6B58-380061736CA9}"/>
              </a:ext>
            </a:extLst>
          </p:cNvPr>
          <p:cNvSpPr txBox="1"/>
          <p:nvPr/>
        </p:nvSpPr>
        <p:spPr>
          <a:xfrm>
            <a:off x="457200" y="6400800"/>
            <a:ext cx="7111321" cy="261610"/>
          </a:xfrm>
          <a:prstGeom prst="rect">
            <a:avLst/>
          </a:prstGeom>
          <a:noFill/>
        </p:spPr>
        <p:txBody>
          <a:bodyPr wrap="square" rtlCol="0">
            <a:spAutoFit/>
          </a:bodyPr>
          <a:lstStyle/>
          <a:p>
            <a:r>
              <a:rPr lang="en-US" sz="1100" dirty="0"/>
              <a:t>Implicit constraints are introduced, e.g., </a:t>
            </a:r>
            <a:r>
              <a:rPr lang="en-US" sz="1100" dirty="0" err="1"/>
              <a:t>C_begin</a:t>
            </a:r>
            <a:r>
              <a:rPr lang="en-US" sz="1100" dirty="0"/>
              <a:t> must precede every component within C ??? </a:t>
            </a:r>
          </a:p>
        </p:txBody>
      </p:sp>
      <p:sp>
        <p:nvSpPr>
          <p:cNvPr id="30" name="TextBox 29">
            <a:extLst>
              <a:ext uri="{FF2B5EF4-FFF2-40B4-BE49-F238E27FC236}">
                <a16:creationId xmlns:a16="http://schemas.microsoft.com/office/drawing/2014/main" id="{092E64F1-3228-98EA-9F20-E937A84BD11E}"/>
              </a:ext>
            </a:extLst>
          </p:cNvPr>
          <p:cNvSpPr txBox="1"/>
          <p:nvPr/>
        </p:nvSpPr>
        <p:spPr>
          <a:xfrm>
            <a:off x="5245510" y="5072057"/>
            <a:ext cx="2747732" cy="769441"/>
          </a:xfrm>
          <a:prstGeom prst="rect">
            <a:avLst/>
          </a:prstGeom>
          <a:noFill/>
        </p:spPr>
        <p:txBody>
          <a:bodyPr wrap="square" rtlCol="0">
            <a:spAutoFit/>
          </a:bodyPr>
          <a:lstStyle/>
          <a:p>
            <a:r>
              <a:rPr lang="en-US" sz="1100" b="1" dirty="0"/>
              <a:t>Note</a:t>
            </a:r>
            <a:r>
              <a:rPr lang="en-US" sz="1100" dirty="0"/>
              <a:t>: if we wanted to state that the Regulate subsystem must come before the monitor subsystem, we could specify that by saying </a:t>
            </a:r>
            <a:r>
              <a:rPr lang="en-US" sz="1100" dirty="0" err="1"/>
              <a:t>Reg_end</a:t>
            </a:r>
            <a:r>
              <a:rPr lang="en-US" sz="1100" dirty="0"/>
              <a:t> &lt; </a:t>
            </a:r>
            <a:r>
              <a:rPr lang="en-US" sz="1100" dirty="0" err="1"/>
              <a:t>Mon_begin</a:t>
            </a:r>
            <a:endParaRPr lang="en-US" sz="1100" dirty="0"/>
          </a:p>
        </p:txBody>
      </p:sp>
    </p:spTree>
    <p:extLst>
      <p:ext uri="{BB962C8B-B14F-4D97-AF65-F5344CB8AC3E}">
        <p14:creationId xmlns:p14="http://schemas.microsoft.com/office/powerpoint/2010/main" val="2438485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5CF21-2424-92EA-CAC5-DC9BA7D0B1F5}"/>
              </a:ext>
            </a:extLst>
          </p:cNvPr>
          <p:cNvSpPr>
            <a:spLocks noGrp="1"/>
          </p:cNvSpPr>
          <p:nvPr>
            <p:ph type="title"/>
          </p:nvPr>
        </p:nvSpPr>
        <p:spPr/>
        <p:txBody>
          <a:bodyPr/>
          <a:lstStyle/>
          <a:p>
            <a:r>
              <a:rPr lang="en-US" dirty="0"/>
              <a:t>Two Phases (at least)</a:t>
            </a:r>
          </a:p>
        </p:txBody>
      </p:sp>
      <p:sp>
        <p:nvSpPr>
          <p:cNvPr id="3" name="Content Placeholder 2">
            <a:extLst>
              <a:ext uri="{FF2B5EF4-FFF2-40B4-BE49-F238E27FC236}">
                <a16:creationId xmlns:a16="http://schemas.microsoft.com/office/drawing/2014/main" id="{FFA09A75-F0E9-07BC-F3F7-9C3DAF10572E}"/>
              </a:ext>
            </a:extLst>
          </p:cNvPr>
          <p:cNvSpPr>
            <a:spLocks noGrp="1"/>
          </p:cNvSpPr>
          <p:nvPr>
            <p:ph idx="1"/>
          </p:nvPr>
        </p:nvSpPr>
        <p:spPr/>
        <p:txBody>
          <a:bodyPr/>
          <a:lstStyle/>
          <a:p>
            <a:r>
              <a:rPr lang="en-US" dirty="0"/>
              <a:t>Initialization Phase</a:t>
            </a:r>
          </a:p>
          <a:p>
            <a:r>
              <a:rPr lang="en-US" dirty="0"/>
              <a:t>Compute Phase</a:t>
            </a:r>
          </a:p>
        </p:txBody>
      </p:sp>
      <p:sp>
        <p:nvSpPr>
          <p:cNvPr id="4" name="Slide Number Placeholder 3">
            <a:extLst>
              <a:ext uri="{FF2B5EF4-FFF2-40B4-BE49-F238E27FC236}">
                <a16:creationId xmlns:a16="http://schemas.microsoft.com/office/drawing/2014/main" id="{968C9953-BA34-2696-38BA-4CEF09AE5773}"/>
              </a:ext>
            </a:extLst>
          </p:cNvPr>
          <p:cNvSpPr>
            <a:spLocks noGrp="1"/>
          </p:cNvSpPr>
          <p:nvPr>
            <p:ph type="sldNum" sz="quarter" idx="11"/>
          </p:nvPr>
        </p:nvSpPr>
        <p:spPr/>
        <p:txBody>
          <a:bodyPr/>
          <a:lstStyle/>
          <a:p>
            <a:pPr>
              <a:defRPr/>
            </a:pPr>
            <a:fld id="{C22399C2-1ADD-1549-9753-CEA7C1EED1B8}" type="slidenum">
              <a:rPr lang="en-US" smtClean="0"/>
              <a:pPr>
                <a:defRPr/>
              </a:pPr>
              <a:t>23</a:t>
            </a:fld>
            <a:endParaRPr lang="en-US"/>
          </a:p>
        </p:txBody>
      </p:sp>
      <p:sp>
        <p:nvSpPr>
          <p:cNvPr id="5" name="TextBox 4">
            <a:extLst>
              <a:ext uri="{FF2B5EF4-FFF2-40B4-BE49-F238E27FC236}">
                <a16:creationId xmlns:a16="http://schemas.microsoft.com/office/drawing/2014/main" id="{F0D27AF3-632E-756C-BFDF-89ECF057249B}"/>
              </a:ext>
            </a:extLst>
          </p:cNvPr>
          <p:cNvSpPr txBox="1"/>
          <p:nvPr/>
        </p:nvSpPr>
        <p:spPr>
          <a:xfrm>
            <a:off x="2514600" y="4191000"/>
            <a:ext cx="4834785" cy="923330"/>
          </a:xfrm>
          <a:prstGeom prst="rect">
            <a:avLst/>
          </a:prstGeom>
          <a:solidFill>
            <a:srgbClr val="FF0000"/>
          </a:solidFill>
        </p:spPr>
        <p:txBody>
          <a:bodyPr wrap="none" rtlCol="0">
            <a:spAutoFit/>
          </a:bodyPr>
          <a:lstStyle/>
          <a:p>
            <a:r>
              <a:rPr lang="en-US" sz="5400" dirty="0"/>
              <a:t>Stopped here…</a:t>
            </a:r>
          </a:p>
        </p:txBody>
      </p:sp>
    </p:spTree>
    <p:extLst>
      <p:ext uri="{BB962C8B-B14F-4D97-AF65-F5344CB8AC3E}">
        <p14:creationId xmlns:p14="http://schemas.microsoft.com/office/powerpoint/2010/main" val="2850411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F315F-AC4A-74D9-A9CC-0048512FCC2E}"/>
              </a:ext>
            </a:extLst>
          </p:cNvPr>
          <p:cNvSpPr>
            <a:spLocks noGrp="1"/>
          </p:cNvSpPr>
          <p:nvPr>
            <p:ph type="title"/>
          </p:nvPr>
        </p:nvSpPr>
        <p:spPr/>
        <p:txBody>
          <a:bodyPr/>
          <a:lstStyle/>
          <a:p>
            <a:r>
              <a:rPr lang="en-US" sz="4000" dirty="0"/>
              <a:t>Properties for Abstract Functions</a:t>
            </a:r>
          </a:p>
        </p:txBody>
      </p:sp>
      <p:sp>
        <p:nvSpPr>
          <p:cNvPr id="22" name="Content Placeholder 21">
            <a:extLst>
              <a:ext uri="{FF2B5EF4-FFF2-40B4-BE49-F238E27FC236}">
                <a16:creationId xmlns:a16="http://schemas.microsoft.com/office/drawing/2014/main" id="{66E958FB-A9FB-29FB-49A9-B6017A7E61BF}"/>
              </a:ext>
            </a:extLst>
          </p:cNvPr>
          <p:cNvSpPr>
            <a:spLocks noGrp="1"/>
          </p:cNvSpPr>
          <p:nvPr>
            <p:ph idx="1"/>
          </p:nvPr>
        </p:nvSpPr>
        <p:spPr>
          <a:xfrm>
            <a:off x="685800" y="3815864"/>
            <a:ext cx="8153400" cy="1954381"/>
          </a:xfrm>
        </p:spPr>
        <p:txBody>
          <a:bodyPr/>
          <a:lstStyle/>
          <a:p>
            <a:r>
              <a:rPr lang="en-US" sz="1200" dirty="0"/>
              <a:t>AADL flows can be used to indicate which inputs are used to compute outputs associated with each functions (this can be extended to also include which local state is used to support which outputs)</a:t>
            </a:r>
          </a:p>
          <a:p>
            <a:r>
              <a:rPr lang="en-US" sz="1200" dirty="0"/>
              <a:t>When the system is refined to actual threads, we can map the abstract functions onto the interfaces and state of the threads (using AADL end-to-end flows)</a:t>
            </a:r>
          </a:p>
          <a:p>
            <a:r>
              <a:rPr lang="en-US" sz="1200" dirty="0"/>
              <a:t>The above would provide the ability to decompose and organize the functionality of a subsystem in terms of functions, which probably corresponds to how requirements would be stated in any case.</a:t>
            </a:r>
          </a:p>
          <a:p>
            <a:r>
              <a:rPr lang="en-US" sz="1200" i="1" dirty="0"/>
              <a:t>Can we organize the lower-level system assertions (used for reasoning about component composition) and component contracts themselves in terms of these functions?</a:t>
            </a:r>
          </a:p>
          <a:p>
            <a:r>
              <a:rPr lang="en-US" sz="1200" i="1" dirty="0"/>
              <a:t>Can we develop rules that allow the verification results of abstract functions to be composed?</a:t>
            </a:r>
          </a:p>
        </p:txBody>
      </p:sp>
      <p:sp>
        <p:nvSpPr>
          <p:cNvPr id="3" name="Slide Number Placeholder 2">
            <a:extLst>
              <a:ext uri="{FF2B5EF4-FFF2-40B4-BE49-F238E27FC236}">
                <a16:creationId xmlns:a16="http://schemas.microsoft.com/office/drawing/2014/main" id="{34BA93C3-9910-2A13-243A-3ADFB7981F35}"/>
              </a:ext>
            </a:extLst>
          </p:cNvPr>
          <p:cNvSpPr>
            <a:spLocks noGrp="1"/>
          </p:cNvSpPr>
          <p:nvPr>
            <p:ph type="sldNum" sz="quarter" idx="11"/>
          </p:nvPr>
        </p:nvSpPr>
        <p:spPr/>
        <p:txBody>
          <a:bodyPr/>
          <a:lstStyle/>
          <a:p>
            <a:pPr>
              <a:defRPr/>
            </a:pPr>
            <a:fld id="{6E0AA622-F4CE-604D-A669-CD3D12FC535C}" type="slidenum">
              <a:rPr lang="en-US" smtClean="0"/>
              <a:pPr>
                <a:defRPr/>
              </a:pPr>
              <a:t>24</a:t>
            </a:fld>
            <a:endParaRPr lang="en-US"/>
          </a:p>
        </p:txBody>
      </p:sp>
      <p:pic>
        <p:nvPicPr>
          <p:cNvPr id="4" name="Picture 3">
            <a:extLst>
              <a:ext uri="{FF2B5EF4-FFF2-40B4-BE49-F238E27FC236}">
                <a16:creationId xmlns:a16="http://schemas.microsoft.com/office/drawing/2014/main" id="{9F51C099-7824-22E3-6791-5612B93CE1C2}"/>
              </a:ext>
            </a:extLst>
          </p:cNvPr>
          <p:cNvPicPr>
            <a:picLocks noChangeAspect="1"/>
          </p:cNvPicPr>
          <p:nvPr/>
        </p:nvPicPr>
        <p:blipFill>
          <a:blip r:embed="rId2"/>
          <a:stretch>
            <a:fillRect/>
          </a:stretch>
        </p:blipFill>
        <p:spPr>
          <a:xfrm>
            <a:off x="2375922" y="1295400"/>
            <a:ext cx="4392156" cy="2285999"/>
          </a:xfrm>
          <a:prstGeom prst="rect">
            <a:avLst/>
          </a:prstGeom>
        </p:spPr>
      </p:pic>
      <p:sp>
        <p:nvSpPr>
          <p:cNvPr id="5" name="Oval 4">
            <a:extLst>
              <a:ext uri="{FF2B5EF4-FFF2-40B4-BE49-F238E27FC236}">
                <a16:creationId xmlns:a16="http://schemas.microsoft.com/office/drawing/2014/main" id="{01ABBABF-03FA-E74A-6ABD-7BAB706BDFC3}"/>
              </a:ext>
            </a:extLst>
          </p:cNvPr>
          <p:cNvSpPr/>
          <p:nvPr/>
        </p:nvSpPr>
        <p:spPr>
          <a:xfrm>
            <a:off x="2305798" y="14478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2CFF335-62D1-32D8-51DA-EAE201260D38}"/>
              </a:ext>
            </a:extLst>
          </p:cNvPr>
          <p:cNvSpPr/>
          <p:nvPr/>
        </p:nvSpPr>
        <p:spPr>
          <a:xfrm>
            <a:off x="2286000" y="16002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485056A-388F-BBDC-31F3-847F81BBF4BA}"/>
              </a:ext>
            </a:extLst>
          </p:cNvPr>
          <p:cNvSpPr/>
          <p:nvPr/>
        </p:nvSpPr>
        <p:spPr>
          <a:xfrm>
            <a:off x="2286000" y="1747388"/>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9CECA84-4A15-B6A1-E5ED-1AA54279BFE6}"/>
              </a:ext>
            </a:extLst>
          </p:cNvPr>
          <p:cNvSpPr/>
          <p:nvPr/>
        </p:nvSpPr>
        <p:spPr>
          <a:xfrm>
            <a:off x="2305798" y="25146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0D17046-542A-1DFA-B60C-DA6714E5A5B5}"/>
              </a:ext>
            </a:extLst>
          </p:cNvPr>
          <p:cNvSpPr/>
          <p:nvPr/>
        </p:nvSpPr>
        <p:spPr>
          <a:xfrm>
            <a:off x="2305798" y="26670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5E7E0BD-5C9E-E98D-B49A-BD1F9897D15B}"/>
              </a:ext>
            </a:extLst>
          </p:cNvPr>
          <p:cNvSpPr/>
          <p:nvPr/>
        </p:nvSpPr>
        <p:spPr>
          <a:xfrm>
            <a:off x="6572998" y="14478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11A1B96-4489-6275-2CC0-D438FB92D1F5}"/>
              </a:ext>
            </a:extLst>
          </p:cNvPr>
          <p:cNvSpPr/>
          <p:nvPr/>
        </p:nvSpPr>
        <p:spPr>
          <a:xfrm>
            <a:off x="6553200" y="16002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2362BB7-64B5-99A7-A526-9C79DBE229EE}"/>
              </a:ext>
            </a:extLst>
          </p:cNvPr>
          <p:cNvSpPr/>
          <p:nvPr/>
        </p:nvSpPr>
        <p:spPr>
          <a:xfrm>
            <a:off x="6553200" y="2128388"/>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C90772A-1042-F3CA-2AEF-C8919630B8DD}"/>
              </a:ext>
            </a:extLst>
          </p:cNvPr>
          <p:cNvSpPr/>
          <p:nvPr/>
        </p:nvSpPr>
        <p:spPr>
          <a:xfrm>
            <a:off x="6553200" y="26670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416181B-A9F6-5CBD-74B2-A577452F1977}"/>
              </a:ext>
            </a:extLst>
          </p:cNvPr>
          <p:cNvSpPr/>
          <p:nvPr/>
        </p:nvSpPr>
        <p:spPr>
          <a:xfrm>
            <a:off x="6553200" y="3195188"/>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Box 43">
            <a:extLst>
              <a:ext uri="{FF2B5EF4-FFF2-40B4-BE49-F238E27FC236}">
                <a16:creationId xmlns:a16="http://schemas.microsoft.com/office/drawing/2014/main" id="{B87ED29D-60D7-4D26-0FC9-1BC136596537}"/>
              </a:ext>
            </a:extLst>
          </p:cNvPr>
          <p:cNvSpPr txBox="1">
            <a:spLocks noChangeArrowheads="1"/>
          </p:cNvSpPr>
          <p:nvPr/>
        </p:nvSpPr>
        <p:spPr bwMode="auto">
          <a:xfrm>
            <a:off x="95708" y="1573820"/>
            <a:ext cx="1949069" cy="1954381"/>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100" i="1" dirty="0">
                <a:latin typeface="Tahoma" pitchFamily="-84" charset="0"/>
              </a:rPr>
              <a:t>Often, a subsystem will realize multiple functions that can be reasoned about independently (even though the components that compute the functions are not independent).  For example, the Regulate subsystem computes three independent functions, as indicated on the right.</a:t>
            </a:r>
          </a:p>
        </p:txBody>
      </p:sp>
      <p:sp>
        <p:nvSpPr>
          <p:cNvPr id="16" name="Line 44">
            <a:extLst>
              <a:ext uri="{FF2B5EF4-FFF2-40B4-BE49-F238E27FC236}">
                <a16:creationId xmlns:a16="http://schemas.microsoft.com/office/drawing/2014/main" id="{5E98469A-915E-E93A-8819-053196FAEFDD}"/>
              </a:ext>
            </a:extLst>
          </p:cNvPr>
          <p:cNvSpPr>
            <a:spLocks noChangeShapeType="1"/>
          </p:cNvSpPr>
          <p:nvPr/>
        </p:nvSpPr>
        <p:spPr bwMode="auto">
          <a:xfrm>
            <a:off x="6732188" y="1797000"/>
            <a:ext cx="186358" cy="160125"/>
          </a:xfrm>
          <a:prstGeom prst="line">
            <a:avLst/>
          </a:prstGeom>
          <a:noFill/>
          <a:ln w="28575">
            <a:solidFill>
              <a:srgbClr val="FF0000"/>
            </a:solidFill>
            <a:prstDash val="sysDash"/>
            <a:round/>
            <a:headEnd/>
            <a:tailEnd/>
          </a:ln>
          <a:extLst>
            <a:ext uri="{909E8E84-426E-40DD-AFC4-6F175D3DCCD1}">
              <a14:hiddenFill xmlns:a14="http://schemas.microsoft.com/office/drawing/2010/main">
                <a:noFill/>
              </a14:hiddenFill>
            </a:ext>
          </a:extLst>
        </p:spPr>
        <p:txBody>
          <a:bodyPr wrap="square" anchor="ctr">
            <a:spAutoFit/>
          </a:bodyPr>
          <a:lstStyle/>
          <a:p>
            <a:endParaRPr lang="en-US" dirty="0"/>
          </a:p>
        </p:txBody>
      </p:sp>
      <p:sp>
        <p:nvSpPr>
          <p:cNvPr id="17" name="Text Box 43">
            <a:extLst>
              <a:ext uri="{FF2B5EF4-FFF2-40B4-BE49-F238E27FC236}">
                <a16:creationId xmlns:a16="http://schemas.microsoft.com/office/drawing/2014/main" id="{73EF3576-0513-9AEA-93C8-D2817837B99F}"/>
              </a:ext>
            </a:extLst>
          </p:cNvPr>
          <p:cNvSpPr txBox="1">
            <a:spLocks noChangeArrowheads="1"/>
          </p:cNvSpPr>
          <p:nvPr/>
        </p:nvSpPr>
        <p:spPr bwMode="auto">
          <a:xfrm>
            <a:off x="7016888" y="1404613"/>
            <a:ext cx="1949069" cy="276999"/>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200" b="1" i="1" dirty="0">
                <a:latin typeface="Tahoma" pitchFamily="-84" charset="0"/>
              </a:rPr>
              <a:t>Display Temp </a:t>
            </a:r>
            <a:r>
              <a:rPr lang="en-US" sz="1200" i="1" dirty="0">
                <a:latin typeface="Tahoma" pitchFamily="-84" charset="0"/>
              </a:rPr>
              <a:t>function</a:t>
            </a:r>
          </a:p>
        </p:txBody>
      </p:sp>
      <p:sp>
        <p:nvSpPr>
          <p:cNvPr id="18" name="Text Box 43">
            <a:extLst>
              <a:ext uri="{FF2B5EF4-FFF2-40B4-BE49-F238E27FC236}">
                <a16:creationId xmlns:a16="http://schemas.microsoft.com/office/drawing/2014/main" id="{6ADEF3E2-CA52-E913-12C8-9BE1E0ABBD6D}"/>
              </a:ext>
            </a:extLst>
          </p:cNvPr>
          <p:cNvSpPr txBox="1">
            <a:spLocks noChangeArrowheads="1"/>
          </p:cNvSpPr>
          <p:nvPr/>
        </p:nvSpPr>
        <p:spPr bwMode="auto">
          <a:xfrm>
            <a:off x="6924622" y="1804725"/>
            <a:ext cx="2133600" cy="276999"/>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200" b="1" i="1" dirty="0">
                <a:latin typeface="Tahoma" pitchFamily="-84" charset="0"/>
              </a:rPr>
              <a:t>Regulator Status </a:t>
            </a:r>
            <a:r>
              <a:rPr lang="en-US" sz="1200" i="1" dirty="0">
                <a:latin typeface="Tahoma" pitchFamily="-84" charset="0"/>
              </a:rPr>
              <a:t>function</a:t>
            </a:r>
          </a:p>
        </p:txBody>
      </p:sp>
      <p:sp>
        <p:nvSpPr>
          <p:cNvPr id="19" name="Text Box 43">
            <a:extLst>
              <a:ext uri="{FF2B5EF4-FFF2-40B4-BE49-F238E27FC236}">
                <a16:creationId xmlns:a16="http://schemas.microsoft.com/office/drawing/2014/main" id="{321141DC-8262-B44D-9755-F70B59981582}"/>
              </a:ext>
            </a:extLst>
          </p:cNvPr>
          <p:cNvSpPr txBox="1">
            <a:spLocks noChangeArrowheads="1"/>
          </p:cNvSpPr>
          <p:nvPr/>
        </p:nvSpPr>
        <p:spPr bwMode="auto">
          <a:xfrm>
            <a:off x="7015378" y="2237601"/>
            <a:ext cx="1752600" cy="276999"/>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200" b="1" i="1" dirty="0">
                <a:latin typeface="Tahoma" pitchFamily="-84" charset="0"/>
              </a:rPr>
              <a:t>Heat Control </a:t>
            </a:r>
            <a:r>
              <a:rPr lang="en-US" sz="1200" i="1" dirty="0">
                <a:latin typeface="Tahoma" pitchFamily="-84" charset="0"/>
              </a:rPr>
              <a:t>function</a:t>
            </a:r>
          </a:p>
        </p:txBody>
      </p:sp>
      <p:sp>
        <p:nvSpPr>
          <p:cNvPr id="20" name="Line 44">
            <a:extLst>
              <a:ext uri="{FF2B5EF4-FFF2-40B4-BE49-F238E27FC236}">
                <a16:creationId xmlns:a16="http://schemas.microsoft.com/office/drawing/2014/main" id="{DD7C547F-1AD9-477B-C9EC-2171B330A6A0}"/>
              </a:ext>
            </a:extLst>
          </p:cNvPr>
          <p:cNvSpPr>
            <a:spLocks noChangeShapeType="1"/>
          </p:cNvSpPr>
          <p:nvPr/>
        </p:nvSpPr>
        <p:spPr bwMode="auto">
          <a:xfrm>
            <a:off x="6757178" y="2244788"/>
            <a:ext cx="252123" cy="141736"/>
          </a:xfrm>
          <a:prstGeom prst="line">
            <a:avLst/>
          </a:prstGeom>
          <a:noFill/>
          <a:ln w="28575">
            <a:solidFill>
              <a:srgbClr val="FF0000"/>
            </a:solidFill>
            <a:prstDash val="sysDash"/>
            <a:round/>
            <a:headEnd/>
            <a:tailEnd/>
          </a:ln>
          <a:extLst>
            <a:ext uri="{909E8E84-426E-40DD-AFC4-6F175D3DCCD1}">
              <a14:hiddenFill xmlns:a14="http://schemas.microsoft.com/office/drawing/2010/main">
                <a:noFill/>
              </a14:hiddenFill>
            </a:ext>
          </a:extLst>
        </p:spPr>
        <p:txBody>
          <a:bodyPr wrap="square" anchor="ctr">
            <a:spAutoFit/>
          </a:bodyPr>
          <a:lstStyle/>
          <a:p>
            <a:endParaRPr lang="en-US" dirty="0"/>
          </a:p>
        </p:txBody>
      </p:sp>
      <p:sp>
        <p:nvSpPr>
          <p:cNvPr id="21" name="Line 44">
            <a:extLst>
              <a:ext uri="{FF2B5EF4-FFF2-40B4-BE49-F238E27FC236}">
                <a16:creationId xmlns:a16="http://schemas.microsoft.com/office/drawing/2014/main" id="{1E0D9EA1-928D-8844-EE5D-4CA64A7EDC05}"/>
              </a:ext>
            </a:extLst>
          </p:cNvPr>
          <p:cNvSpPr>
            <a:spLocks noChangeShapeType="1"/>
          </p:cNvSpPr>
          <p:nvPr/>
        </p:nvSpPr>
        <p:spPr bwMode="auto">
          <a:xfrm>
            <a:off x="6776976" y="1543112"/>
            <a:ext cx="239911" cy="57088"/>
          </a:xfrm>
          <a:prstGeom prst="line">
            <a:avLst/>
          </a:prstGeom>
          <a:noFill/>
          <a:ln w="28575">
            <a:solidFill>
              <a:srgbClr val="FF0000"/>
            </a:solidFill>
            <a:prstDash val="sysDash"/>
            <a:round/>
            <a:headEnd/>
            <a:tailEnd/>
          </a:ln>
          <a:extLst>
            <a:ext uri="{909E8E84-426E-40DD-AFC4-6F175D3DCCD1}">
              <a14:hiddenFill xmlns:a14="http://schemas.microsoft.com/office/drawing/2010/main">
                <a:noFill/>
              </a14:hiddenFill>
            </a:ext>
          </a:extLst>
        </p:spPr>
        <p:txBody>
          <a:bodyPr wrap="square" anchor="ctr">
            <a:spAutoFit/>
          </a:bodyPr>
          <a:lstStyle/>
          <a:p>
            <a:endParaRPr lang="en-US" dirty="0"/>
          </a:p>
        </p:txBody>
      </p:sp>
    </p:spTree>
    <p:extLst>
      <p:ext uri="{BB962C8B-B14F-4D97-AF65-F5344CB8AC3E}">
        <p14:creationId xmlns:p14="http://schemas.microsoft.com/office/powerpoint/2010/main" val="611028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769349-E735-B4E6-CE9E-01F0472129C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6390C82-B2F1-E6F1-08BB-83139C9A9743}"/>
              </a:ext>
            </a:extLst>
          </p:cNvPr>
          <p:cNvSpPr>
            <a:spLocks noGrp="1"/>
          </p:cNvSpPr>
          <p:nvPr>
            <p:ph type="title"/>
          </p:nvPr>
        </p:nvSpPr>
        <p:spPr/>
        <p:txBody>
          <a:bodyPr/>
          <a:lstStyle/>
          <a:p>
            <a:r>
              <a:rPr lang="en-US" sz="2800" dirty="0"/>
              <a:t>Example: Abstract Component Spec</a:t>
            </a:r>
          </a:p>
        </p:txBody>
      </p:sp>
      <p:sp>
        <p:nvSpPr>
          <p:cNvPr id="4" name="Slide Number Placeholder 3">
            <a:extLst>
              <a:ext uri="{FF2B5EF4-FFF2-40B4-BE49-F238E27FC236}">
                <a16:creationId xmlns:a16="http://schemas.microsoft.com/office/drawing/2014/main" id="{CA42E19E-CB30-196E-8C80-B3A300AB0AAE}"/>
              </a:ext>
            </a:extLst>
          </p:cNvPr>
          <p:cNvSpPr>
            <a:spLocks noGrp="1"/>
          </p:cNvSpPr>
          <p:nvPr>
            <p:ph type="sldNum" sz="quarter" idx="11"/>
          </p:nvPr>
        </p:nvSpPr>
        <p:spPr/>
        <p:txBody>
          <a:bodyPr/>
          <a:lstStyle/>
          <a:p>
            <a:pPr>
              <a:defRPr/>
            </a:pPr>
            <a:fld id="{C22399C2-1ADD-1549-9753-CEA7C1EED1B8}" type="slidenum">
              <a:rPr lang="en-US" smtClean="0"/>
              <a:pPr>
                <a:defRPr/>
              </a:pPr>
              <a:t>25</a:t>
            </a:fld>
            <a:endParaRPr lang="en-US"/>
          </a:p>
        </p:txBody>
      </p:sp>
      <p:sp>
        <p:nvSpPr>
          <p:cNvPr id="6" name="Rectangle 5">
            <a:extLst>
              <a:ext uri="{FF2B5EF4-FFF2-40B4-BE49-F238E27FC236}">
                <a16:creationId xmlns:a16="http://schemas.microsoft.com/office/drawing/2014/main" id="{3C50341A-6EA2-0C09-0270-4DA5476B3273}"/>
              </a:ext>
            </a:extLst>
          </p:cNvPr>
          <p:cNvSpPr/>
          <p:nvPr/>
        </p:nvSpPr>
        <p:spPr bwMode="auto">
          <a:xfrm>
            <a:off x="2300937" y="2133600"/>
            <a:ext cx="4191000" cy="1524000"/>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7" name="Oval 6">
            <a:extLst>
              <a:ext uri="{FF2B5EF4-FFF2-40B4-BE49-F238E27FC236}">
                <a16:creationId xmlns:a16="http://schemas.microsoft.com/office/drawing/2014/main" id="{3E3CEB43-0CE8-8B53-ACB5-FD34494FD9EE}"/>
              </a:ext>
            </a:extLst>
          </p:cNvPr>
          <p:cNvSpPr/>
          <p:nvPr/>
        </p:nvSpPr>
        <p:spPr bwMode="auto">
          <a:xfrm>
            <a:off x="6415737" y="2423160"/>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0" name="Oval 9">
            <a:extLst>
              <a:ext uri="{FF2B5EF4-FFF2-40B4-BE49-F238E27FC236}">
                <a16:creationId xmlns:a16="http://schemas.microsoft.com/office/drawing/2014/main" id="{AEDCC3E6-397F-B4CE-D189-0765CA14B96A}"/>
              </a:ext>
            </a:extLst>
          </p:cNvPr>
          <p:cNvSpPr/>
          <p:nvPr/>
        </p:nvSpPr>
        <p:spPr bwMode="auto">
          <a:xfrm>
            <a:off x="2212545" y="3392230"/>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1" name="Oval 10">
            <a:extLst>
              <a:ext uri="{FF2B5EF4-FFF2-40B4-BE49-F238E27FC236}">
                <a16:creationId xmlns:a16="http://schemas.microsoft.com/office/drawing/2014/main" id="{49205BB3-E98F-94D0-C28A-5F31798EECD9}"/>
              </a:ext>
            </a:extLst>
          </p:cNvPr>
          <p:cNvSpPr/>
          <p:nvPr/>
        </p:nvSpPr>
        <p:spPr bwMode="auto">
          <a:xfrm>
            <a:off x="3520137" y="2589762"/>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2" name="Text Box 43">
            <a:extLst>
              <a:ext uri="{FF2B5EF4-FFF2-40B4-BE49-F238E27FC236}">
                <a16:creationId xmlns:a16="http://schemas.microsoft.com/office/drawing/2014/main" id="{A7D929EC-DE33-DA49-693F-8034DA87D956}"/>
              </a:ext>
            </a:extLst>
          </p:cNvPr>
          <p:cNvSpPr txBox="1">
            <a:spLocks noChangeArrowheads="1"/>
          </p:cNvSpPr>
          <p:nvPr/>
        </p:nvSpPr>
        <p:spPr bwMode="auto">
          <a:xfrm>
            <a:off x="609600" y="1162103"/>
            <a:ext cx="7543800" cy="461665"/>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200" dirty="0">
                <a:latin typeface="Tahoma" pitchFamily="-84" charset="0"/>
              </a:rPr>
              <a:t>Abstract Sub-system Component Spec (consisting of all features mentioned in requirements allocated to this component)</a:t>
            </a:r>
          </a:p>
        </p:txBody>
      </p:sp>
      <p:sp>
        <p:nvSpPr>
          <p:cNvPr id="13" name="TextBox 12">
            <a:extLst>
              <a:ext uri="{FF2B5EF4-FFF2-40B4-BE49-F238E27FC236}">
                <a16:creationId xmlns:a16="http://schemas.microsoft.com/office/drawing/2014/main" id="{A7B36E3E-90CA-7D36-8608-2C403CA9FFD7}"/>
              </a:ext>
            </a:extLst>
          </p:cNvPr>
          <p:cNvSpPr txBox="1"/>
          <p:nvPr/>
        </p:nvSpPr>
        <p:spPr>
          <a:xfrm>
            <a:off x="2200353" y="1689368"/>
            <a:ext cx="1370119" cy="461665"/>
          </a:xfrm>
          <a:prstGeom prst="rect">
            <a:avLst/>
          </a:prstGeom>
          <a:noFill/>
        </p:spPr>
        <p:txBody>
          <a:bodyPr wrap="none" rtlCol="0">
            <a:spAutoFit/>
          </a:bodyPr>
          <a:lstStyle/>
          <a:p>
            <a:r>
              <a:rPr lang="en-US" dirty="0"/>
              <a:t>Regulate</a:t>
            </a:r>
          </a:p>
        </p:txBody>
      </p:sp>
      <p:sp>
        <p:nvSpPr>
          <p:cNvPr id="14" name="TextBox 13">
            <a:extLst>
              <a:ext uri="{FF2B5EF4-FFF2-40B4-BE49-F238E27FC236}">
                <a16:creationId xmlns:a16="http://schemas.microsoft.com/office/drawing/2014/main" id="{E26185E7-5317-06B9-66BA-84A1F22C7C4F}"/>
              </a:ext>
            </a:extLst>
          </p:cNvPr>
          <p:cNvSpPr txBox="1"/>
          <p:nvPr/>
        </p:nvSpPr>
        <p:spPr>
          <a:xfrm>
            <a:off x="3672537" y="2514600"/>
            <a:ext cx="1262718" cy="276999"/>
          </a:xfrm>
          <a:prstGeom prst="rect">
            <a:avLst/>
          </a:prstGeom>
          <a:noFill/>
        </p:spPr>
        <p:txBody>
          <a:bodyPr wrap="none" rtlCol="0">
            <a:spAutoFit/>
          </a:bodyPr>
          <a:lstStyle/>
          <a:p>
            <a:r>
              <a:rPr lang="en-US" sz="1200" dirty="0" err="1"/>
              <a:t>regulator_mode</a:t>
            </a:r>
            <a:endParaRPr lang="en-US" sz="1200" dirty="0"/>
          </a:p>
        </p:txBody>
      </p:sp>
      <p:sp>
        <p:nvSpPr>
          <p:cNvPr id="15" name="TextBox 14">
            <a:extLst>
              <a:ext uri="{FF2B5EF4-FFF2-40B4-BE49-F238E27FC236}">
                <a16:creationId xmlns:a16="http://schemas.microsoft.com/office/drawing/2014/main" id="{48ECF877-26B1-DBC7-31AF-A106C0BEB1A2}"/>
              </a:ext>
            </a:extLst>
          </p:cNvPr>
          <p:cNvSpPr txBox="1"/>
          <p:nvPr/>
        </p:nvSpPr>
        <p:spPr>
          <a:xfrm>
            <a:off x="574092" y="3304401"/>
            <a:ext cx="1650645" cy="276999"/>
          </a:xfrm>
          <a:prstGeom prst="rect">
            <a:avLst/>
          </a:prstGeom>
          <a:noFill/>
        </p:spPr>
        <p:txBody>
          <a:bodyPr wrap="none" rtlCol="0">
            <a:spAutoFit/>
          </a:bodyPr>
          <a:lstStyle/>
          <a:p>
            <a:r>
              <a:rPr lang="en-US" sz="1200" dirty="0" err="1"/>
              <a:t>current_tempWstatus</a:t>
            </a:r>
            <a:endParaRPr lang="en-US" sz="1200" dirty="0"/>
          </a:p>
        </p:txBody>
      </p:sp>
      <p:sp>
        <p:nvSpPr>
          <p:cNvPr id="16" name="TextBox 15">
            <a:extLst>
              <a:ext uri="{FF2B5EF4-FFF2-40B4-BE49-F238E27FC236}">
                <a16:creationId xmlns:a16="http://schemas.microsoft.com/office/drawing/2014/main" id="{EFC9AEA9-5A41-B0F2-6CB8-B4EA6BA56442}"/>
              </a:ext>
            </a:extLst>
          </p:cNvPr>
          <p:cNvSpPr txBox="1"/>
          <p:nvPr/>
        </p:nvSpPr>
        <p:spPr>
          <a:xfrm>
            <a:off x="6587796" y="2351716"/>
            <a:ext cx="1081322" cy="276999"/>
          </a:xfrm>
          <a:prstGeom prst="rect">
            <a:avLst/>
          </a:prstGeom>
          <a:noFill/>
        </p:spPr>
        <p:txBody>
          <a:bodyPr wrap="none" rtlCol="0">
            <a:spAutoFit/>
          </a:bodyPr>
          <a:lstStyle/>
          <a:p>
            <a:r>
              <a:rPr lang="en-US" sz="1200" dirty="0" err="1"/>
              <a:t>display_temp</a:t>
            </a:r>
            <a:endParaRPr lang="en-US" sz="1200" dirty="0"/>
          </a:p>
        </p:txBody>
      </p:sp>
      <p:sp>
        <p:nvSpPr>
          <p:cNvPr id="2" name="Oval 1">
            <a:extLst>
              <a:ext uri="{FF2B5EF4-FFF2-40B4-BE49-F238E27FC236}">
                <a16:creationId xmlns:a16="http://schemas.microsoft.com/office/drawing/2014/main" id="{4B1A3E1A-8EC3-C5A5-5FDE-FDABF07A56B2}"/>
              </a:ext>
            </a:extLst>
          </p:cNvPr>
          <p:cNvSpPr/>
          <p:nvPr/>
        </p:nvSpPr>
        <p:spPr bwMode="auto">
          <a:xfrm>
            <a:off x="3520137" y="2856278"/>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 name="TextBox 2">
            <a:extLst>
              <a:ext uri="{FF2B5EF4-FFF2-40B4-BE49-F238E27FC236}">
                <a16:creationId xmlns:a16="http://schemas.microsoft.com/office/drawing/2014/main" id="{157AB123-CF35-D9E9-1112-63A5787C7541}"/>
              </a:ext>
            </a:extLst>
          </p:cNvPr>
          <p:cNvSpPr txBox="1"/>
          <p:nvPr/>
        </p:nvSpPr>
        <p:spPr>
          <a:xfrm>
            <a:off x="3672537" y="2766546"/>
            <a:ext cx="1689950" cy="276999"/>
          </a:xfrm>
          <a:prstGeom prst="rect">
            <a:avLst/>
          </a:prstGeom>
          <a:noFill/>
        </p:spPr>
        <p:txBody>
          <a:bodyPr wrap="none" rtlCol="0">
            <a:spAutoFit/>
          </a:bodyPr>
          <a:lstStyle/>
          <a:p>
            <a:r>
              <a:rPr lang="en-US" sz="1200" dirty="0" err="1"/>
              <a:t>previous_heat_control</a:t>
            </a:r>
            <a:endParaRPr lang="en-US" sz="1200" dirty="0"/>
          </a:p>
        </p:txBody>
      </p:sp>
      <p:sp>
        <p:nvSpPr>
          <p:cNvPr id="8" name="TextBox 7">
            <a:extLst>
              <a:ext uri="{FF2B5EF4-FFF2-40B4-BE49-F238E27FC236}">
                <a16:creationId xmlns:a16="http://schemas.microsoft.com/office/drawing/2014/main" id="{C22BCC83-8DAB-8F46-EA64-728BD29D52A2}"/>
              </a:ext>
            </a:extLst>
          </p:cNvPr>
          <p:cNvSpPr txBox="1"/>
          <p:nvPr/>
        </p:nvSpPr>
        <p:spPr>
          <a:xfrm>
            <a:off x="561900" y="2155228"/>
            <a:ext cx="1641796" cy="230832"/>
          </a:xfrm>
          <a:prstGeom prst="rect">
            <a:avLst/>
          </a:prstGeom>
          <a:noFill/>
        </p:spPr>
        <p:txBody>
          <a:bodyPr wrap="none" rtlCol="0">
            <a:spAutoFit/>
          </a:bodyPr>
          <a:lstStyle/>
          <a:p>
            <a:r>
              <a:rPr lang="en-US" sz="900" dirty="0" err="1"/>
              <a:t>upper_desired_tempWstatus</a:t>
            </a:r>
            <a:endParaRPr lang="en-US" sz="900" dirty="0"/>
          </a:p>
        </p:txBody>
      </p:sp>
      <p:sp>
        <p:nvSpPr>
          <p:cNvPr id="9" name="TextBox 8">
            <a:extLst>
              <a:ext uri="{FF2B5EF4-FFF2-40B4-BE49-F238E27FC236}">
                <a16:creationId xmlns:a16="http://schemas.microsoft.com/office/drawing/2014/main" id="{ED45E103-C567-3AED-A468-2B85FAE73C62}"/>
              </a:ext>
            </a:extLst>
          </p:cNvPr>
          <p:cNvSpPr txBox="1"/>
          <p:nvPr/>
        </p:nvSpPr>
        <p:spPr>
          <a:xfrm>
            <a:off x="570749" y="2359968"/>
            <a:ext cx="1622560" cy="230832"/>
          </a:xfrm>
          <a:prstGeom prst="rect">
            <a:avLst/>
          </a:prstGeom>
          <a:noFill/>
        </p:spPr>
        <p:txBody>
          <a:bodyPr wrap="none" rtlCol="0">
            <a:spAutoFit/>
          </a:bodyPr>
          <a:lstStyle/>
          <a:p>
            <a:r>
              <a:rPr lang="en-US" sz="900" dirty="0" err="1"/>
              <a:t>lower_desired_tempWstatus</a:t>
            </a:r>
            <a:endParaRPr lang="en-US" sz="900" dirty="0"/>
          </a:p>
        </p:txBody>
      </p:sp>
      <p:sp>
        <p:nvSpPr>
          <p:cNvPr id="17" name="Oval 16">
            <a:extLst>
              <a:ext uri="{FF2B5EF4-FFF2-40B4-BE49-F238E27FC236}">
                <a16:creationId xmlns:a16="http://schemas.microsoft.com/office/drawing/2014/main" id="{7F7CD188-4E08-3CCA-FFD9-CD4D02D35E49}"/>
              </a:ext>
            </a:extLst>
          </p:cNvPr>
          <p:cNvSpPr/>
          <p:nvPr/>
        </p:nvSpPr>
        <p:spPr bwMode="auto">
          <a:xfrm>
            <a:off x="2221984" y="2200657"/>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8" name="Oval 17">
            <a:extLst>
              <a:ext uri="{FF2B5EF4-FFF2-40B4-BE49-F238E27FC236}">
                <a16:creationId xmlns:a16="http://schemas.microsoft.com/office/drawing/2014/main" id="{24898490-88D9-9871-BD89-C8BA12129F95}"/>
              </a:ext>
            </a:extLst>
          </p:cNvPr>
          <p:cNvSpPr/>
          <p:nvPr/>
        </p:nvSpPr>
        <p:spPr bwMode="auto">
          <a:xfrm>
            <a:off x="2225032" y="2417065"/>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9" name="Oval 18">
            <a:extLst>
              <a:ext uri="{FF2B5EF4-FFF2-40B4-BE49-F238E27FC236}">
                <a16:creationId xmlns:a16="http://schemas.microsoft.com/office/drawing/2014/main" id="{0D5B8F4D-1C52-22F7-8640-7C4F061AA338}"/>
              </a:ext>
            </a:extLst>
          </p:cNvPr>
          <p:cNvSpPr/>
          <p:nvPr/>
        </p:nvSpPr>
        <p:spPr bwMode="auto">
          <a:xfrm>
            <a:off x="6427506" y="3297936"/>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0" name="TextBox 19">
            <a:extLst>
              <a:ext uri="{FF2B5EF4-FFF2-40B4-BE49-F238E27FC236}">
                <a16:creationId xmlns:a16="http://schemas.microsoft.com/office/drawing/2014/main" id="{0946D09B-EB0B-96D2-7AD7-ADA54C1DDDB5}"/>
              </a:ext>
            </a:extLst>
          </p:cNvPr>
          <p:cNvSpPr txBox="1"/>
          <p:nvPr/>
        </p:nvSpPr>
        <p:spPr>
          <a:xfrm>
            <a:off x="6599565" y="3226492"/>
            <a:ext cx="1033488" cy="276999"/>
          </a:xfrm>
          <a:prstGeom prst="rect">
            <a:avLst/>
          </a:prstGeom>
          <a:noFill/>
        </p:spPr>
        <p:txBody>
          <a:bodyPr wrap="none" rtlCol="0">
            <a:spAutoFit/>
          </a:bodyPr>
          <a:lstStyle/>
          <a:p>
            <a:r>
              <a:rPr lang="en-US" sz="1200" dirty="0" err="1"/>
              <a:t>heat_control</a:t>
            </a:r>
            <a:endParaRPr lang="en-US" sz="1200" dirty="0"/>
          </a:p>
        </p:txBody>
      </p:sp>
      <p:sp>
        <p:nvSpPr>
          <p:cNvPr id="21" name="TextBox 20">
            <a:extLst>
              <a:ext uri="{FF2B5EF4-FFF2-40B4-BE49-F238E27FC236}">
                <a16:creationId xmlns:a16="http://schemas.microsoft.com/office/drawing/2014/main" id="{0F5E19DA-5392-5125-8422-259E7C22D52C}"/>
              </a:ext>
            </a:extLst>
          </p:cNvPr>
          <p:cNvSpPr txBox="1"/>
          <p:nvPr/>
        </p:nvSpPr>
        <p:spPr>
          <a:xfrm>
            <a:off x="6599565" y="2793308"/>
            <a:ext cx="1325235" cy="276999"/>
          </a:xfrm>
          <a:prstGeom prst="rect">
            <a:avLst/>
          </a:prstGeom>
          <a:noFill/>
        </p:spPr>
        <p:txBody>
          <a:bodyPr wrap="none" rtlCol="0">
            <a:spAutoFit/>
          </a:bodyPr>
          <a:lstStyle/>
          <a:p>
            <a:r>
              <a:rPr lang="en-US" sz="1200" dirty="0" err="1"/>
              <a:t>regulator_status</a:t>
            </a:r>
            <a:endParaRPr lang="en-US" sz="1200" dirty="0"/>
          </a:p>
        </p:txBody>
      </p:sp>
      <p:sp>
        <p:nvSpPr>
          <p:cNvPr id="22" name="Oval 21">
            <a:extLst>
              <a:ext uri="{FF2B5EF4-FFF2-40B4-BE49-F238E27FC236}">
                <a16:creationId xmlns:a16="http://schemas.microsoft.com/office/drawing/2014/main" id="{79DC16E4-0849-EB70-E730-12942E07814C}"/>
              </a:ext>
            </a:extLst>
          </p:cNvPr>
          <p:cNvSpPr/>
          <p:nvPr/>
        </p:nvSpPr>
        <p:spPr bwMode="auto">
          <a:xfrm>
            <a:off x="6425829" y="2875603"/>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3" name="Oval 22">
            <a:extLst>
              <a:ext uri="{FF2B5EF4-FFF2-40B4-BE49-F238E27FC236}">
                <a16:creationId xmlns:a16="http://schemas.microsoft.com/office/drawing/2014/main" id="{CEF237C3-1942-6346-4292-65360DA0D9D8}"/>
              </a:ext>
            </a:extLst>
          </p:cNvPr>
          <p:cNvSpPr/>
          <p:nvPr/>
        </p:nvSpPr>
        <p:spPr bwMode="auto">
          <a:xfrm>
            <a:off x="3520137" y="3113280"/>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4" name="TextBox 23">
            <a:extLst>
              <a:ext uri="{FF2B5EF4-FFF2-40B4-BE49-F238E27FC236}">
                <a16:creationId xmlns:a16="http://schemas.microsoft.com/office/drawing/2014/main" id="{57DE87D1-BD1B-342F-7634-A47AA9E7FD01}"/>
              </a:ext>
            </a:extLst>
          </p:cNvPr>
          <p:cNvSpPr txBox="1"/>
          <p:nvPr/>
        </p:nvSpPr>
        <p:spPr>
          <a:xfrm>
            <a:off x="3672537" y="3022947"/>
            <a:ext cx="1203278" cy="276999"/>
          </a:xfrm>
          <a:prstGeom prst="rect">
            <a:avLst/>
          </a:prstGeom>
          <a:noFill/>
        </p:spPr>
        <p:txBody>
          <a:bodyPr wrap="none" rtlCol="0">
            <a:spAutoFit/>
          </a:bodyPr>
          <a:lstStyle/>
          <a:p>
            <a:r>
              <a:rPr lang="en-US" sz="1200" dirty="0" err="1"/>
              <a:t>internal_failure</a:t>
            </a:r>
            <a:endParaRPr lang="en-US" sz="1200" dirty="0"/>
          </a:p>
        </p:txBody>
      </p:sp>
    </p:spTree>
    <p:extLst>
      <p:ext uri="{BB962C8B-B14F-4D97-AF65-F5344CB8AC3E}">
        <p14:creationId xmlns:p14="http://schemas.microsoft.com/office/powerpoint/2010/main" val="4135061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023FF-07CA-D49C-4C25-F49510BBF19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CFE8D86-DEC6-C301-7DD4-DD8313455F15}"/>
              </a:ext>
            </a:extLst>
          </p:cNvPr>
          <p:cNvSpPr>
            <a:spLocks noGrp="1"/>
          </p:cNvSpPr>
          <p:nvPr>
            <p:ph type="title"/>
          </p:nvPr>
        </p:nvSpPr>
        <p:spPr/>
        <p:txBody>
          <a:bodyPr/>
          <a:lstStyle/>
          <a:p>
            <a:r>
              <a:rPr lang="en-US" sz="2800" dirty="0"/>
              <a:t>Example: Abstract Functional Specification</a:t>
            </a:r>
          </a:p>
        </p:txBody>
      </p:sp>
      <p:sp>
        <p:nvSpPr>
          <p:cNvPr id="29" name="Content Placeholder 28">
            <a:extLst>
              <a:ext uri="{FF2B5EF4-FFF2-40B4-BE49-F238E27FC236}">
                <a16:creationId xmlns:a16="http://schemas.microsoft.com/office/drawing/2014/main" id="{36487910-D8C7-943C-C8F2-3058FD58C671}"/>
              </a:ext>
            </a:extLst>
          </p:cNvPr>
          <p:cNvSpPr>
            <a:spLocks noGrp="1"/>
          </p:cNvSpPr>
          <p:nvPr>
            <p:ph idx="1"/>
          </p:nvPr>
        </p:nvSpPr>
        <p:spPr>
          <a:xfrm>
            <a:off x="685800" y="3988648"/>
            <a:ext cx="8153400" cy="2412152"/>
          </a:xfrm>
        </p:spPr>
        <p:txBody>
          <a:bodyPr/>
          <a:lstStyle/>
          <a:p>
            <a:r>
              <a:rPr lang="en-US" sz="1400" dirty="0"/>
              <a:t>Like a thread interface and contract, each functional spec indicates </a:t>
            </a:r>
          </a:p>
          <a:p>
            <a:pPr lvl="1"/>
            <a:r>
              <a:rPr lang="en-US" sz="1200" dirty="0"/>
              <a:t>boundary port inputs</a:t>
            </a:r>
          </a:p>
          <a:p>
            <a:pPr lvl="1"/>
            <a:r>
              <a:rPr lang="en-US" sz="1200" dirty="0"/>
              <a:t>boundary port outputs</a:t>
            </a:r>
          </a:p>
          <a:p>
            <a:pPr lvl="1"/>
            <a:r>
              <a:rPr lang="en-US" sz="1200" dirty="0"/>
              <a:t>Local state read (as necessary for requirements)</a:t>
            </a:r>
          </a:p>
          <a:p>
            <a:pPr lvl="1"/>
            <a:r>
              <a:rPr lang="en-US" sz="1200" dirty="0"/>
              <a:t>Local state updated (as necessary for requirements)</a:t>
            </a:r>
          </a:p>
          <a:p>
            <a:r>
              <a:rPr lang="en-US" sz="1400" dirty="0"/>
              <a:t>Note: potential source of ambiguity – does </a:t>
            </a:r>
            <a:r>
              <a:rPr lang="en-US" sz="1400" dirty="0" err="1"/>
              <a:t>regulator_mode</a:t>
            </a:r>
            <a:r>
              <a:rPr lang="en-US" sz="1400" dirty="0"/>
              <a:t> in the example above refer to the previous mode (mode from the previous cycle) or newly computed mode</a:t>
            </a:r>
          </a:p>
          <a:p>
            <a:pPr lvl="1"/>
            <a:r>
              <a:rPr lang="en-US" sz="1200" dirty="0"/>
              <a:t>In the actual implementation, it depends on the previous mode computed in the previous cycle</a:t>
            </a:r>
          </a:p>
        </p:txBody>
      </p:sp>
      <p:sp>
        <p:nvSpPr>
          <p:cNvPr id="4" name="Slide Number Placeholder 3">
            <a:extLst>
              <a:ext uri="{FF2B5EF4-FFF2-40B4-BE49-F238E27FC236}">
                <a16:creationId xmlns:a16="http://schemas.microsoft.com/office/drawing/2014/main" id="{C91BD2E7-3DA7-C2DC-FABB-FC90482D38D3}"/>
              </a:ext>
            </a:extLst>
          </p:cNvPr>
          <p:cNvSpPr>
            <a:spLocks noGrp="1"/>
          </p:cNvSpPr>
          <p:nvPr>
            <p:ph type="sldNum" sz="quarter" idx="11"/>
          </p:nvPr>
        </p:nvSpPr>
        <p:spPr/>
        <p:txBody>
          <a:bodyPr/>
          <a:lstStyle/>
          <a:p>
            <a:pPr>
              <a:defRPr/>
            </a:pPr>
            <a:fld id="{C22399C2-1ADD-1549-9753-CEA7C1EED1B8}" type="slidenum">
              <a:rPr lang="en-US" smtClean="0"/>
              <a:pPr>
                <a:defRPr/>
              </a:pPr>
              <a:t>26</a:t>
            </a:fld>
            <a:endParaRPr lang="en-US"/>
          </a:p>
        </p:txBody>
      </p:sp>
      <p:sp>
        <p:nvSpPr>
          <p:cNvPr id="6" name="Rectangle 5">
            <a:extLst>
              <a:ext uri="{FF2B5EF4-FFF2-40B4-BE49-F238E27FC236}">
                <a16:creationId xmlns:a16="http://schemas.microsoft.com/office/drawing/2014/main" id="{60EF86F4-C5B2-9195-7DD7-FB1F0C382E33}"/>
              </a:ext>
            </a:extLst>
          </p:cNvPr>
          <p:cNvSpPr/>
          <p:nvPr/>
        </p:nvSpPr>
        <p:spPr bwMode="auto">
          <a:xfrm>
            <a:off x="2300937" y="2133600"/>
            <a:ext cx="4191000" cy="1524000"/>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7" name="Oval 6">
            <a:extLst>
              <a:ext uri="{FF2B5EF4-FFF2-40B4-BE49-F238E27FC236}">
                <a16:creationId xmlns:a16="http://schemas.microsoft.com/office/drawing/2014/main" id="{527867D1-3521-CE92-2BD9-82F6F3783CB4}"/>
              </a:ext>
            </a:extLst>
          </p:cNvPr>
          <p:cNvSpPr/>
          <p:nvPr/>
        </p:nvSpPr>
        <p:spPr bwMode="auto">
          <a:xfrm>
            <a:off x="6415737" y="2423160"/>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0" name="Oval 9">
            <a:extLst>
              <a:ext uri="{FF2B5EF4-FFF2-40B4-BE49-F238E27FC236}">
                <a16:creationId xmlns:a16="http://schemas.microsoft.com/office/drawing/2014/main" id="{BE2B9416-5ADA-7DFC-D433-EE6B91370213}"/>
              </a:ext>
            </a:extLst>
          </p:cNvPr>
          <p:cNvSpPr/>
          <p:nvPr/>
        </p:nvSpPr>
        <p:spPr bwMode="auto">
          <a:xfrm>
            <a:off x="2212545" y="3392230"/>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1" name="Oval 10">
            <a:extLst>
              <a:ext uri="{FF2B5EF4-FFF2-40B4-BE49-F238E27FC236}">
                <a16:creationId xmlns:a16="http://schemas.microsoft.com/office/drawing/2014/main" id="{B153AF5D-0CA5-352C-8290-CA54F8B4FD14}"/>
              </a:ext>
            </a:extLst>
          </p:cNvPr>
          <p:cNvSpPr/>
          <p:nvPr/>
        </p:nvSpPr>
        <p:spPr bwMode="auto">
          <a:xfrm>
            <a:off x="3520137" y="2589762"/>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2" name="Text Box 43">
            <a:extLst>
              <a:ext uri="{FF2B5EF4-FFF2-40B4-BE49-F238E27FC236}">
                <a16:creationId xmlns:a16="http://schemas.microsoft.com/office/drawing/2014/main" id="{D52FB430-B5B8-1A6B-D094-788E1F937BFE}"/>
              </a:ext>
            </a:extLst>
          </p:cNvPr>
          <p:cNvSpPr txBox="1">
            <a:spLocks noChangeArrowheads="1"/>
          </p:cNvSpPr>
          <p:nvPr/>
        </p:nvSpPr>
        <p:spPr bwMode="auto">
          <a:xfrm>
            <a:off x="609600" y="1254436"/>
            <a:ext cx="7543800" cy="276999"/>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200" dirty="0">
                <a:latin typeface="Tahoma" pitchFamily="-84" charset="0"/>
              </a:rPr>
              <a:t>Overlaying the </a:t>
            </a:r>
            <a:r>
              <a:rPr lang="en-US" sz="1200" b="1" dirty="0">
                <a:latin typeface="Tahoma" pitchFamily="-84" charset="0"/>
              </a:rPr>
              <a:t>Display Temp </a:t>
            </a:r>
            <a:r>
              <a:rPr lang="en-US" sz="1200" dirty="0">
                <a:latin typeface="Tahoma" pitchFamily="-84" charset="0"/>
              </a:rPr>
              <a:t>function using notation similar to AADL Flows</a:t>
            </a:r>
          </a:p>
        </p:txBody>
      </p:sp>
      <p:sp>
        <p:nvSpPr>
          <p:cNvPr id="13" name="TextBox 12">
            <a:extLst>
              <a:ext uri="{FF2B5EF4-FFF2-40B4-BE49-F238E27FC236}">
                <a16:creationId xmlns:a16="http://schemas.microsoft.com/office/drawing/2014/main" id="{E914B74F-99FA-54A5-162F-CC8F4D3EF405}"/>
              </a:ext>
            </a:extLst>
          </p:cNvPr>
          <p:cNvSpPr txBox="1"/>
          <p:nvPr/>
        </p:nvSpPr>
        <p:spPr>
          <a:xfrm>
            <a:off x="2200353" y="1689368"/>
            <a:ext cx="1370119" cy="461665"/>
          </a:xfrm>
          <a:prstGeom prst="rect">
            <a:avLst/>
          </a:prstGeom>
          <a:noFill/>
        </p:spPr>
        <p:txBody>
          <a:bodyPr wrap="none" rtlCol="0">
            <a:spAutoFit/>
          </a:bodyPr>
          <a:lstStyle/>
          <a:p>
            <a:r>
              <a:rPr lang="en-US" dirty="0"/>
              <a:t>Regulate</a:t>
            </a:r>
          </a:p>
        </p:txBody>
      </p:sp>
      <p:sp>
        <p:nvSpPr>
          <p:cNvPr id="14" name="TextBox 13">
            <a:extLst>
              <a:ext uri="{FF2B5EF4-FFF2-40B4-BE49-F238E27FC236}">
                <a16:creationId xmlns:a16="http://schemas.microsoft.com/office/drawing/2014/main" id="{4545094A-4872-41B9-E96B-141D37242449}"/>
              </a:ext>
            </a:extLst>
          </p:cNvPr>
          <p:cNvSpPr txBox="1"/>
          <p:nvPr/>
        </p:nvSpPr>
        <p:spPr>
          <a:xfrm>
            <a:off x="3672537" y="2514600"/>
            <a:ext cx="1262718" cy="276999"/>
          </a:xfrm>
          <a:prstGeom prst="rect">
            <a:avLst/>
          </a:prstGeom>
          <a:noFill/>
        </p:spPr>
        <p:txBody>
          <a:bodyPr wrap="none" rtlCol="0">
            <a:spAutoFit/>
          </a:bodyPr>
          <a:lstStyle/>
          <a:p>
            <a:r>
              <a:rPr lang="en-US" sz="1200" dirty="0" err="1"/>
              <a:t>regulator_mode</a:t>
            </a:r>
            <a:endParaRPr lang="en-US" sz="1200" dirty="0"/>
          </a:p>
        </p:txBody>
      </p:sp>
      <p:sp>
        <p:nvSpPr>
          <p:cNvPr id="15" name="TextBox 14">
            <a:extLst>
              <a:ext uri="{FF2B5EF4-FFF2-40B4-BE49-F238E27FC236}">
                <a16:creationId xmlns:a16="http://schemas.microsoft.com/office/drawing/2014/main" id="{13CA30EA-7222-DB8A-C42B-E4C692F70266}"/>
              </a:ext>
            </a:extLst>
          </p:cNvPr>
          <p:cNvSpPr txBox="1"/>
          <p:nvPr/>
        </p:nvSpPr>
        <p:spPr>
          <a:xfrm>
            <a:off x="574092" y="3304401"/>
            <a:ext cx="1650645" cy="276999"/>
          </a:xfrm>
          <a:prstGeom prst="rect">
            <a:avLst/>
          </a:prstGeom>
          <a:noFill/>
        </p:spPr>
        <p:txBody>
          <a:bodyPr wrap="none" rtlCol="0">
            <a:spAutoFit/>
          </a:bodyPr>
          <a:lstStyle/>
          <a:p>
            <a:r>
              <a:rPr lang="en-US" sz="1200" dirty="0" err="1"/>
              <a:t>current_tempWstatus</a:t>
            </a:r>
            <a:endParaRPr lang="en-US" sz="1200" dirty="0"/>
          </a:p>
        </p:txBody>
      </p:sp>
      <p:sp>
        <p:nvSpPr>
          <p:cNvPr id="16" name="TextBox 15">
            <a:extLst>
              <a:ext uri="{FF2B5EF4-FFF2-40B4-BE49-F238E27FC236}">
                <a16:creationId xmlns:a16="http://schemas.microsoft.com/office/drawing/2014/main" id="{2CFA3FF2-5DB8-4490-5B06-5956480FE4AF}"/>
              </a:ext>
            </a:extLst>
          </p:cNvPr>
          <p:cNvSpPr txBox="1"/>
          <p:nvPr/>
        </p:nvSpPr>
        <p:spPr>
          <a:xfrm>
            <a:off x="6587796" y="2351716"/>
            <a:ext cx="1081322" cy="276999"/>
          </a:xfrm>
          <a:prstGeom prst="rect">
            <a:avLst/>
          </a:prstGeom>
          <a:noFill/>
        </p:spPr>
        <p:txBody>
          <a:bodyPr wrap="none" rtlCol="0">
            <a:spAutoFit/>
          </a:bodyPr>
          <a:lstStyle/>
          <a:p>
            <a:r>
              <a:rPr lang="en-US" sz="1200" dirty="0" err="1"/>
              <a:t>display_temp</a:t>
            </a:r>
            <a:endParaRPr lang="en-US" sz="1200" dirty="0"/>
          </a:p>
        </p:txBody>
      </p:sp>
      <p:sp>
        <p:nvSpPr>
          <p:cNvPr id="2" name="Oval 1">
            <a:extLst>
              <a:ext uri="{FF2B5EF4-FFF2-40B4-BE49-F238E27FC236}">
                <a16:creationId xmlns:a16="http://schemas.microsoft.com/office/drawing/2014/main" id="{CAC38920-A658-34C5-D0C8-68F3D83251DA}"/>
              </a:ext>
            </a:extLst>
          </p:cNvPr>
          <p:cNvSpPr/>
          <p:nvPr/>
        </p:nvSpPr>
        <p:spPr bwMode="auto">
          <a:xfrm>
            <a:off x="3520137" y="2856278"/>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 name="TextBox 2">
            <a:extLst>
              <a:ext uri="{FF2B5EF4-FFF2-40B4-BE49-F238E27FC236}">
                <a16:creationId xmlns:a16="http://schemas.microsoft.com/office/drawing/2014/main" id="{F7739E22-768F-65AF-4FF4-09A50F531587}"/>
              </a:ext>
            </a:extLst>
          </p:cNvPr>
          <p:cNvSpPr txBox="1"/>
          <p:nvPr/>
        </p:nvSpPr>
        <p:spPr>
          <a:xfrm>
            <a:off x="3672537" y="2766546"/>
            <a:ext cx="1689950" cy="276999"/>
          </a:xfrm>
          <a:prstGeom prst="rect">
            <a:avLst/>
          </a:prstGeom>
          <a:noFill/>
        </p:spPr>
        <p:txBody>
          <a:bodyPr wrap="none" rtlCol="0">
            <a:spAutoFit/>
          </a:bodyPr>
          <a:lstStyle/>
          <a:p>
            <a:r>
              <a:rPr lang="en-US" sz="1200" dirty="0" err="1"/>
              <a:t>previous_heat_control</a:t>
            </a:r>
            <a:endParaRPr lang="en-US" sz="1200" dirty="0"/>
          </a:p>
        </p:txBody>
      </p:sp>
      <p:sp>
        <p:nvSpPr>
          <p:cNvPr id="8" name="TextBox 7">
            <a:extLst>
              <a:ext uri="{FF2B5EF4-FFF2-40B4-BE49-F238E27FC236}">
                <a16:creationId xmlns:a16="http://schemas.microsoft.com/office/drawing/2014/main" id="{917B62B2-ECC8-ACD2-207C-A7C06BCCBADA}"/>
              </a:ext>
            </a:extLst>
          </p:cNvPr>
          <p:cNvSpPr txBox="1"/>
          <p:nvPr/>
        </p:nvSpPr>
        <p:spPr>
          <a:xfrm>
            <a:off x="561900" y="2155228"/>
            <a:ext cx="1641796" cy="230832"/>
          </a:xfrm>
          <a:prstGeom prst="rect">
            <a:avLst/>
          </a:prstGeom>
          <a:noFill/>
        </p:spPr>
        <p:txBody>
          <a:bodyPr wrap="none" rtlCol="0">
            <a:spAutoFit/>
          </a:bodyPr>
          <a:lstStyle/>
          <a:p>
            <a:r>
              <a:rPr lang="en-US" sz="900" dirty="0" err="1"/>
              <a:t>upper_desired_tempWstatus</a:t>
            </a:r>
            <a:endParaRPr lang="en-US" sz="900" dirty="0"/>
          </a:p>
        </p:txBody>
      </p:sp>
      <p:sp>
        <p:nvSpPr>
          <p:cNvPr id="9" name="TextBox 8">
            <a:extLst>
              <a:ext uri="{FF2B5EF4-FFF2-40B4-BE49-F238E27FC236}">
                <a16:creationId xmlns:a16="http://schemas.microsoft.com/office/drawing/2014/main" id="{152C194B-676C-8937-C672-9DF83CD5BEE3}"/>
              </a:ext>
            </a:extLst>
          </p:cNvPr>
          <p:cNvSpPr txBox="1"/>
          <p:nvPr/>
        </p:nvSpPr>
        <p:spPr>
          <a:xfrm>
            <a:off x="570749" y="2359968"/>
            <a:ext cx="1622560" cy="230832"/>
          </a:xfrm>
          <a:prstGeom prst="rect">
            <a:avLst/>
          </a:prstGeom>
          <a:noFill/>
        </p:spPr>
        <p:txBody>
          <a:bodyPr wrap="none" rtlCol="0">
            <a:spAutoFit/>
          </a:bodyPr>
          <a:lstStyle/>
          <a:p>
            <a:r>
              <a:rPr lang="en-US" sz="900" dirty="0" err="1"/>
              <a:t>lower_desired_tempWstatus</a:t>
            </a:r>
            <a:endParaRPr lang="en-US" sz="900" dirty="0"/>
          </a:p>
        </p:txBody>
      </p:sp>
      <p:sp>
        <p:nvSpPr>
          <p:cNvPr id="17" name="Oval 16">
            <a:extLst>
              <a:ext uri="{FF2B5EF4-FFF2-40B4-BE49-F238E27FC236}">
                <a16:creationId xmlns:a16="http://schemas.microsoft.com/office/drawing/2014/main" id="{4C70C1B2-5332-0C66-C877-6DAEB9ED46E6}"/>
              </a:ext>
            </a:extLst>
          </p:cNvPr>
          <p:cNvSpPr/>
          <p:nvPr/>
        </p:nvSpPr>
        <p:spPr bwMode="auto">
          <a:xfrm>
            <a:off x="2221984" y="2200657"/>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8" name="Oval 17">
            <a:extLst>
              <a:ext uri="{FF2B5EF4-FFF2-40B4-BE49-F238E27FC236}">
                <a16:creationId xmlns:a16="http://schemas.microsoft.com/office/drawing/2014/main" id="{73129AFA-A922-DE1B-07A1-46C0B4D50A09}"/>
              </a:ext>
            </a:extLst>
          </p:cNvPr>
          <p:cNvSpPr/>
          <p:nvPr/>
        </p:nvSpPr>
        <p:spPr bwMode="auto">
          <a:xfrm>
            <a:off x="2225032" y="2417065"/>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9" name="Oval 18">
            <a:extLst>
              <a:ext uri="{FF2B5EF4-FFF2-40B4-BE49-F238E27FC236}">
                <a16:creationId xmlns:a16="http://schemas.microsoft.com/office/drawing/2014/main" id="{1F4685E6-AF62-882D-8486-492CCE34A942}"/>
              </a:ext>
            </a:extLst>
          </p:cNvPr>
          <p:cNvSpPr/>
          <p:nvPr/>
        </p:nvSpPr>
        <p:spPr bwMode="auto">
          <a:xfrm>
            <a:off x="6427506" y="3297936"/>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0" name="TextBox 19">
            <a:extLst>
              <a:ext uri="{FF2B5EF4-FFF2-40B4-BE49-F238E27FC236}">
                <a16:creationId xmlns:a16="http://schemas.microsoft.com/office/drawing/2014/main" id="{92DCF4A2-C0D9-C62C-AE03-EB9035BD895D}"/>
              </a:ext>
            </a:extLst>
          </p:cNvPr>
          <p:cNvSpPr txBox="1"/>
          <p:nvPr/>
        </p:nvSpPr>
        <p:spPr>
          <a:xfrm>
            <a:off x="6599565" y="3226492"/>
            <a:ext cx="1033488" cy="276999"/>
          </a:xfrm>
          <a:prstGeom prst="rect">
            <a:avLst/>
          </a:prstGeom>
          <a:noFill/>
        </p:spPr>
        <p:txBody>
          <a:bodyPr wrap="none" rtlCol="0">
            <a:spAutoFit/>
          </a:bodyPr>
          <a:lstStyle/>
          <a:p>
            <a:r>
              <a:rPr lang="en-US" sz="1200" dirty="0" err="1"/>
              <a:t>heat_control</a:t>
            </a:r>
            <a:endParaRPr lang="en-US" sz="1200" dirty="0"/>
          </a:p>
        </p:txBody>
      </p:sp>
      <p:sp>
        <p:nvSpPr>
          <p:cNvPr id="21" name="TextBox 20">
            <a:extLst>
              <a:ext uri="{FF2B5EF4-FFF2-40B4-BE49-F238E27FC236}">
                <a16:creationId xmlns:a16="http://schemas.microsoft.com/office/drawing/2014/main" id="{DC05C1CC-752E-E12D-E8AF-5422FEACBAD6}"/>
              </a:ext>
            </a:extLst>
          </p:cNvPr>
          <p:cNvSpPr txBox="1"/>
          <p:nvPr/>
        </p:nvSpPr>
        <p:spPr>
          <a:xfrm>
            <a:off x="6599565" y="2793308"/>
            <a:ext cx="1325235" cy="276999"/>
          </a:xfrm>
          <a:prstGeom prst="rect">
            <a:avLst/>
          </a:prstGeom>
          <a:noFill/>
        </p:spPr>
        <p:txBody>
          <a:bodyPr wrap="none" rtlCol="0">
            <a:spAutoFit/>
          </a:bodyPr>
          <a:lstStyle/>
          <a:p>
            <a:r>
              <a:rPr lang="en-US" sz="1200" dirty="0" err="1"/>
              <a:t>regulator_status</a:t>
            </a:r>
            <a:endParaRPr lang="en-US" sz="1200" dirty="0"/>
          </a:p>
        </p:txBody>
      </p:sp>
      <p:sp>
        <p:nvSpPr>
          <p:cNvPr id="22" name="Oval 21">
            <a:extLst>
              <a:ext uri="{FF2B5EF4-FFF2-40B4-BE49-F238E27FC236}">
                <a16:creationId xmlns:a16="http://schemas.microsoft.com/office/drawing/2014/main" id="{DF06325B-6006-ED87-C888-A4407FC08038}"/>
              </a:ext>
            </a:extLst>
          </p:cNvPr>
          <p:cNvSpPr/>
          <p:nvPr/>
        </p:nvSpPr>
        <p:spPr bwMode="auto">
          <a:xfrm>
            <a:off x="6425829" y="2875603"/>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3" name="Oval 22">
            <a:extLst>
              <a:ext uri="{FF2B5EF4-FFF2-40B4-BE49-F238E27FC236}">
                <a16:creationId xmlns:a16="http://schemas.microsoft.com/office/drawing/2014/main" id="{46784EAB-3ED1-C6C3-78E9-2F509ABFE8F0}"/>
              </a:ext>
            </a:extLst>
          </p:cNvPr>
          <p:cNvSpPr/>
          <p:nvPr/>
        </p:nvSpPr>
        <p:spPr bwMode="auto">
          <a:xfrm>
            <a:off x="3520137" y="3113280"/>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4" name="TextBox 23">
            <a:extLst>
              <a:ext uri="{FF2B5EF4-FFF2-40B4-BE49-F238E27FC236}">
                <a16:creationId xmlns:a16="http://schemas.microsoft.com/office/drawing/2014/main" id="{3A38B838-3871-D54B-6961-3A0634B19FD7}"/>
              </a:ext>
            </a:extLst>
          </p:cNvPr>
          <p:cNvSpPr txBox="1"/>
          <p:nvPr/>
        </p:nvSpPr>
        <p:spPr>
          <a:xfrm>
            <a:off x="3672537" y="3022947"/>
            <a:ext cx="1203278" cy="276999"/>
          </a:xfrm>
          <a:prstGeom prst="rect">
            <a:avLst/>
          </a:prstGeom>
          <a:noFill/>
        </p:spPr>
        <p:txBody>
          <a:bodyPr wrap="none" rtlCol="0">
            <a:spAutoFit/>
          </a:bodyPr>
          <a:lstStyle/>
          <a:p>
            <a:r>
              <a:rPr lang="en-US" sz="1200" dirty="0" err="1"/>
              <a:t>internal_failure</a:t>
            </a:r>
            <a:endParaRPr lang="en-US" sz="1200" dirty="0"/>
          </a:p>
        </p:txBody>
      </p:sp>
      <p:cxnSp>
        <p:nvCxnSpPr>
          <p:cNvPr id="26" name="Straight Arrow Connector 25">
            <a:extLst>
              <a:ext uri="{FF2B5EF4-FFF2-40B4-BE49-F238E27FC236}">
                <a16:creationId xmlns:a16="http://schemas.microsoft.com/office/drawing/2014/main" id="{D2251B2A-E184-FF08-1583-2C685B5FE67A}"/>
              </a:ext>
            </a:extLst>
          </p:cNvPr>
          <p:cNvCxnSpPr>
            <a:cxnSpLocks/>
          </p:cNvCxnSpPr>
          <p:nvPr/>
        </p:nvCxnSpPr>
        <p:spPr bwMode="auto">
          <a:xfrm flipV="1">
            <a:off x="2438400" y="2589762"/>
            <a:ext cx="3977337" cy="913729"/>
          </a:xfrm>
          <a:prstGeom prst="straightConnector1">
            <a:avLst/>
          </a:prstGeom>
          <a:solidFill>
            <a:schemeClr val="accent1"/>
          </a:solidFill>
          <a:ln w="38100" cap="flat" cmpd="sng" algn="ctr">
            <a:solidFill>
              <a:srgbClr val="00B050"/>
            </a:solidFill>
            <a:prstDash val="solid"/>
            <a:miter lim="800000"/>
            <a:headEnd type="none" w="med" len="med"/>
            <a:tailEnd type="triangle"/>
          </a:ln>
          <a:effectLst/>
        </p:spPr>
      </p:cxnSp>
      <p:cxnSp>
        <p:nvCxnSpPr>
          <p:cNvPr id="27" name="Straight Arrow Connector 26">
            <a:extLst>
              <a:ext uri="{FF2B5EF4-FFF2-40B4-BE49-F238E27FC236}">
                <a16:creationId xmlns:a16="http://schemas.microsoft.com/office/drawing/2014/main" id="{7C1AFCA8-C256-DABB-4941-761E80B990FB}"/>
              </a:ext>
            </a:extLst>
          </p:cNvPr>
          <p:cNvCxnSpPr>
            <a:cxnSpLocks/>
          </p:cNvCxnSpPr>
          <p:nvPr/>
        </p:nvCxnSpPr>
        <p:spPr bwMode="auto">
          <a:xfrm flipV="1">
            <a:off x="4889295" y="2569465"/>
            <a:ext cx="1526442" cy="88877"/>
          </a:xfrm>
          <a:prstGeom prst="straightConnector1">
            <a:avLst/>
          </a:prstGeom>
          <a:solidFill>
            <a:schemeClr val="accent1"/>
          </a:solidFill>
          <a:ln w="38100" cap="flat" cmpd="sng" algn="ctr">
            <a:solidFill>
              <a:srgbClr val="00B050"/>
            </a:solidFill>
            <a:prstDash val="solid"/>
            <a:miter lim="800000"/>
            <a:headEnd type="none" w="med" len="med"/>
            <a:tailEnd type="triangle"/>
          </a:ln>
          <a:effectLst/>
        </p:spPr>
      </p:cxnSp>
    </p:spTree>
    <p:extLst>
      <p:ext uri="{BB962C8B-B14F-4D97-AF65-F5344CB8AC3E}">
        <p14:creationId xmlns:p14="http://schemas.microsoft.com/office/powerpoint/2010/main" val="1633056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F2CE4E-23A7-FF7D-12EB-B1791A398148}"/>
              </a:ext>
            </a:extLst>
          </p:cNvPr>
          <p:cNvSpPr>
            <a:spLocks noGrp="1"/>
          </p:cNvSpPr>
          <p:nvPr>
            <p:ph type="title"/>
          </p:nvPr>
        </p:nvSpPr>
        <p:spPr/>
        <p:txBody>
          <a:bodyPr/>
          <a:lstStyle/>
          <a:p>
            <a:r>
              <a:rPr lang="en-US" sz="2800" dirty="0"/>
              <a:t>Example: (Regulate) Display Temp Function</a:t>
            </a:r>
          </a:p>
        </p:txBody>
      </p:sp>
      <p:sp>
        <p:nvSpPr>
          <p:cNvPr id="4" name="Slide Number Placeholder 3">
            <a:extLst>
              <a:ext uri="{FF2B5EF4-FFF2-40B4-BE49-F238E27FC236}">
                <a16:creationId xmlns:a16="http://schemas.microsoft.com/office/drawing/2014/main" id="{707C8A88-94A8-78C2-49A4-3856A088A15B}"/>
              </a:ext>
            </a:extLst>
          </p:cNvPr>
          <p:cNvSpPr>
            <a:spLocks noGrp="1"/>
          </p:cNvSpPr>
          <p:nvPr>
            <p:ph type="sldNum" sz="quarter" idx="11"/>
          </p:nvPr>
        </p:nvSpPr>
        <p:spPr/>
        <p:txBody>
          <a:bodyPr/>
          <a:lstStyle/>
          <a:p>
            <a:pPr>
              <a:defRPr/>
            </a:pPr>
            <a:fld id="{C22399C2-1ADD-1549-9753-CEA7C1EED1B8}" type="slidenum">
              <a:rPr lang="en-US" smtClean="0"/>
              <a:pPr>
                <a:defRPr/>
              </a:pPr>
              <a:t>27</a:t>
            </a:fld>
            <a:endParaRPr lang="en-US"/>
          </a:p>
        </p:txBody>
      </p:sp>
      <p:sp>
        <p:nvSpPr>
          <p:cNvPr id="6" name="Rectangle 5">
            <a:extLst>
              <a:ext uri="{FF2B5EF4-FFF2-40B4-BE49-F238E27FC236}">
                <a16:creationId xmlns:a16="http://schemas.microsoft.com/office/drawing/2014/main" id="{EAF475FB-0382-9D0C-25E0-4E4734119B5D}"/>
              </a:ext>
            </a:extLst>
          </p:cNvPr>
          <p:cNvSpPr/>
          <p:nvPr/>
        </p:nvSpPr>
        <p:spPr bwMode="auto">
          <a:xfrm>
            <a:off x="2209800" y="2057400"/>
            <a:ext cx="4191000" cy="1524000"/>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7" name="Oval 6">
            <a:extLst>
              <a:ext uri="{FF2B5EF4-FFF2-40B4-BE49-F238E27FC236}">
                <a16:creationId xmlns:a16="http://schemas.microsoft.com/office/drawing/2014/main" id="{CD4A74C3-C458-9FA2-E4E5-459AA3867A28}"/>
              </a:ext>
            </a:extLst>
          </p:cNvPr>
          <p:cNvSpPr/>
          <p:nvPr/>
        </p:nvSpPr>
        <p:spPr bwMode="auto">
          <a:xfrm>
            <a:off x="6324600" y="2346960"/>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0" name="Oval 9">
            <a:extLst>
              <a:ext uri="{FF2B5EF4-FFF2-40B4-BE49-F238E27FC236}">
                <a16:creationId xmlns:a16="http://schemas.microsoft.com/office/drawing/2014/main" id="{CA7D78E2-3B12-83B7-8B22-9FDE68E815A1}"/>
              </a:ext>
            </a:extLst>
          </p:cNvPr>
          <p:cNvSpPr/>
          <p:nvPr/>
        </p:nvSpPr>
        <p:spPr bwMode="auto">
          <a:xfrm>
            <a:off x="2130552" y="3048000"/>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1" name="Oval 10">
            <a:extLst>
              <a:ext uri="{FF2B5EF4-FFF2-40B4-BE49-F238E27FC236}">
                <a16:creationId xmlns:a16="http://schemas.microsoft.com/office/drawing/2014/main" id="{F3E86286-D641-3264-7A6D-AC210FB79613}"/>
              </a:ext>
            </a:extLst>
          </p:cNvPr>
          <p:cNvSpPr/>
          <p:nvPr/>
        </p:nvSpPr>
        <p:spPr bwMode="auto">
          <a:xfrm>
            <a:off x="3429000" y="2337816"/>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2" name="Text Box 43">
            <a:extLst>
              <a:ext uri="{FF2B5EF4-FFF2-40B4-BE49-F238E27FC236}">
                <a16:creationId xmlns:a16="http://schemas.microsoft.com/office/drawing/2014/main" id="{578AF214-F320-CCE9-89DF-1F3C0B42B88E}"/>
              </a:ext>
            </a:extLst>
          </p:cNvPr>
          <p:cNvSpPr txBox="1">
            <a:spLocks noChangeArrowheads="1"/>
          </p:cNvSpPr>
          <p:nvPr/>
        </p:nvSpPr>
        <p:spPr bwMode="auto">
          <a:xfrm>
            <a:off x="609600" y="1214085"/>
            <a:ext cx="3810000" cy="276999"/>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200" dirty="0">
                <a:latin typeface="Tahoma" pitchFamily="-84" charset="0"/>
              </a:rPr>
              <a:t>Abstract Sub-system behavior element specification</a:t>
            </a:r>
          </a:p>
        </p:txBody>
      </p:sp>
      <p:sp>
        <p:nvSpPr>
          <p:cNvPr id="13" name="TextBox 12">
            <a:extLst>
              <a:ext uri="{FF2B5EF4-FFF2-40B4-BE49-F238E27FC236}">
                <a16:creationId xmlns:a16="http://schemas.microsoft.com/office/drawing/2014/main" id="{9AE61219-1731-4EF5-C21B-33BC53F5E0E7}"/>
              </a:ext>
            </a:extLst>
          </p:cNvPr>
          <p:cNvSpPr txBox="1"/>
          <p:nvPr/>
        </p:nvSpPr>
        <p:spPr>
          <a:xfrm>
            <a:off x="2109216" y="1613168"/>
            <a:ext cx="1370119" cy="461665"/>
          </a:xfrm>
          <a:prstGeom prst="rect">
            <a:avLst/>
          </a:prstGeom>
          <a:noFill/>
        </p:spPr>
        <p:txBody>
          <a:bodyPr wrap="none" rtlCol="0">
            <a:spAutoFit/>
          </a:bodyPr>
          <a:lstStyle/>
          <a:p>
            <a:r>
              <a:rPr lang="en-US" dirty="0"/>
              <a:t>Regulate</a:t>
            </a:r>
          </a:p>
        </p:txBody>
      </p:sp>
      <p:sp>
        <p:nvSpPr>
          <p:cNvPr id="14" name="TextBox 13">
            <a:extLst>
              <a:ext uri="{FF2B5EF4-FFF2-40B4-BE49-F238E27FC236}">
                <a16:creationId xmlns:a16="http://schemas.microsoft.com/office/drawing/2014/main" id="{B2E8E577-623D-2594-FD66-793B92AC84D3}"/>
              </a:ext>
            </a:extLst>
          </p:cNvPr>
          <p:cNvSpPr txBox="1"/>
          <p:nvPr/>
        </p:nvSpPr>
        <p:spPr>
          <a:xfrm>
            <a:off x="3572256" y="2275516"/>
            <a:ext cx="1262718" cy="276999"/>
          </a:xfrm>
          <a:prstGeom prst="rect">
            <a:avLst/>
          </a:prstGeom>
          <a:noFill/>
        </p:spPr>
        <p:txBody>
          <a:bodyPr wrap="none" rtlCol="0">
            <a:spAutoFit/>
          </a:bodyPr>
          <a:lstStyle/>
          <a:p>
            <a:r>
              <a:rPr lang="en-US" sz="1200" dirty="0" err="1"/>
              <a:t>regulator_mode</a:t>
            </a:r>
            <a:endParaRPr lang="en-US" sz="1200" dirty="0"/>
          </a:p>
        </p:txBody>
      </p:sp>
      <p:sp>
        <p:nvSpPr>
          <p:cNvPr id="15" name="TextBox 14">
            <a:extLst>
              <a:ext uri="{FF2B5EF4-FFF2-40B4-BE49-F238E27FC236}">
                <a16:creationId xmlns:a16="http://schemas.microsoft.com/office/drawing/2014/main" id="{4349233A-9918-C5AE-C746-53A1F147DE7C}"/>
              </a:ext>
            </a:extLst>
          </p:cNvPr>
          <p:cNvSpPr txBox="1"/>
          <p:nvPr/>
        </p:nvSpPr>
        <p:spPr>
          <a:xfrm>
            <a:off x="519531" y="3161145"/>
            <a:ext cx="1650645" cy="276999"/>
          </a:xfrm>
          <a:prstGeom prst="rect">
            <a:avLst/>
          </a:prstGeom>
          <a:noFill/>
        </p:spPr>
        <p:txBody>
          <a:bodyPr wrap="none" rtlCol="0">
            <a:spAutoFit/>
          </a:bodyPr>
          <a:lstStyle/>
          <a:p>
            <a:r>
              <a:rPr lang="en-US" sz="1200" dirty="0" err="1"/>
              <a:t>current_tempWstatus</a:t>
            </a:r>
            <a:endParaRPr lang="en-US" sz="1200" dirty="0"/>
          </a:p>
        </p:txBody>
      </p:sp>
      <p:sp>
        <p:nvSpPr>
          <p:cNvPr id="16" name="TextBox 15">
            <a:extLst>
              <a:ext uri="{FF2B5EF4-FFF2-40B4-BE49-F238E27FC236}">
                <a16:creationId xmlns:a16="http://schemas.microsoft.com/office/drawing/2014/main" id="{2936D688-FB18-041C-7E2E-B4D02B643B4E}"/>
              </a:ext>
            </a:extLst>
          </p:cNvPr>
          <p:cNvSpPr txBox="1"/>
          <p:nvPr/>
        </p:nvSpPr>
        <p:spPr>
          <a:xfrm>
            <a:off x="6496659" y="2275516"/>
            <a:ext cx="1081322" cy="276999"/>
          </a:xfrm>
          <a:prstGeom prst="rect">
            <a:avLst/>
          </a:prstGeom>
          <a:noFill/>
        </p:spPr>
        <p:txBody>
          <a:bodyPr wrap="none" rtlCol="0">
            <a:spAutoFit/>
          </a:bodyPr>
          <a:lstStyle/>
          <a:p>
            <a:r>
              <a:rPr lang="en-US" sz="1200" dirty="0" err="1"/>
              <a:t>display_temp</a:t>
            </a:r>
            <a:endParaRPr lang="en-US" sz="1200" dirty="0"/>
          </a:p>
        </p:txBody>
      </p:sp>
      <p:cxnSp>
        <p:nvCxnSpPr>
          <p:cNvPr id="17" name="Straight Arrow Connector 16">
            <a:extLst>
              <a:ext uri="{FF2B5EF4-FFF2-40B4-BE49-F238E27FC236}">
                <a16:creationId xmlns:a16="http://schemas.microsoft.com/office/drawing/2014/main" id="{505B6236-B830-93DD-1D09-7398ED3461BB}"/>
              </a:ext>
            </a:extLst>
          </p:cNvPr>
          <p:cNvCxnSpPr>
            <a:cxnSpLocks/>
          </p:cNvCxnSpPr>
          <p:nvPr/>
        </p:nvCxnSpPr>
        <p:spPr bwMode="auto">
          <a:xfrm flipV="1">
            <a:off x="2356104" y="2519065"/>
            <a:ext cx="3903216" cy="562277"/>
          </a:xfrm>
          <a:prstGeom prst="straightConnector1">
            <a:avLst/>
          </a:prstGeom>
          <a:solidFill>
            <a:schemeClr val="accent1"/>
          </a:solidFill>
          <a:ln w="38100" cap="flat" cmpd="sng" algn="ctr">
            <a:solidFill>
              <a:srgbClr val="00B050"/>
            </a:solidFill>
            <a:prstDash val="solid"/>
            <a:miter lim="800000"/>
            <a:headEnd type="none" w="med" len="med"/>
            <a:tailEnd type="triangle"/>
          </a:ln>
          <a:effectLst/>
        </p:spPr>
      </p:cxnSp>
      <p:cxnSp>
        <p:nvCxnSpPr>
          <p:cNvPr id="20" name="Straight Arrow Connector 19">
            <a:extLst>
              <a:ext uri="{FF2B5EF4-FFF2-40B4-BE49-F238E27FC236}">
                <a16:creationId xmlns:a16="http://schemas.microsoft.com/office/drawing/2014/main" id="{1B4A5596-D066-E324-511C-6A48A5E5BACF}"/>
              </a:ext>
            </a:extLst>
          </p:cNvPr>
          <p:cNvCxnSpPr>
            <a:cxnSpLocks/>
          </p:cNvCxnSpPr>
          <p:nvPr/>
        </p:nvCxnSpPr>
        <p:spPr bwMode="auto">
          <a:xfrm>
            <a:off x="4806737" y="2429926"/>
            <a:ext cx="1452583" cy="0"/>
          </a:xfrm>
          <a:prstGeom prst="straightConnector1">
            <a:avLst/>
          </a:prstGeom>
          <a:solidFill>
            <a:schemeClr val="accent1"/>
          </a:solidFill>
          <a:ln w="38100" cap="flat" cmpd="sng" algn="ctr">
            <a:solidFill>
              <a:srgbClr val="00B050"/>
            </a:solidFill>
            <a:prstDash val="solid"/>
            <a:miter lim="800000"/>
            <a:headEnd type="none" w="med" len="med"/>
            <a:tailEnd type="triangle"/>
          </a:ln>
          <a:effectLst/>
        </p:spPr>
      </p:cxnSp>
      <p:sp>
        <p:nvSpPr>
          <p:cNvPr id="23" name="Text Box 43">
            <a:extLst>
              <a:ext uri="{FF2B5EF4-FFF2-40B4-BE49-F238E27FC236}">
                <a16:creationId xmlns:a16="http://schemas.microsoft.com/office/drawing/2014/main" id="{003124B7-8DDF-49F9-14AE-ACA8858B50E8}"/>
              </a:ext>
            </a:extLst>
          </p:cNvPr>
          <p:cNvSpPr txBox="1">
            <a:spLocks noChangeArrowheads="1"/>
          </p:cNvSpPr>
          <p:nvPr/>
        </p:nvSpPr>
        <p:spPr bwMode="auto">
          <a:xfrm>
            <a:off x="624840" y="3732616"/>
            <a:ext cx="8214360" cy="461665"/>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200" dirty="0">
                <a:latin typeface="Tahoma" pitchFamily="-84" charset="0"/>
              </a:rPr>
              <a:t>Associated requirements (note: these are not in original REMH, they are proposed by John H, reverse-engineered from lower-level requirements)</a:t>
            </a:r>
          </a:p>
        </p:txBody>
      </p:sp>
      <p:sp>
        <p:nvSpPr>
          <p:cNvPr id="24" name="Content Placeholder 28">
            <a:extLst>
              <a:ext uri="{FF2B5EF4-FFF2-40B4-BE49-F238E27FC236}">
                <a16:creationId xmlns:a16="http://schemas.microsoft.com/office/drawing/2014/main" id="{6DC24E84-00E1-BF24-19E6-64027F6E1AD6}"/>
              </a:ext>
            </a:extLst>
          </p:cNvPr>
          <p:cNvSpPr txBox="1">
            <a:spLocks/>
          </p:cNvSpPr>
          <p:nvPr/>
        </p:nvSpPr>
        <p:spPr>
          <a:xfrm>
            <a:off x="685800" y="4286712"/>
            <a:ext cx="8153400" cy="2114088"/>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itchFamily="-106" charset="2"/>
              <a:buChar char="n"/>
              <a:defRPr sz="3200">
                <a:solidFill>
                  <a:schemeClr val="tx1"/>
                </a:solidFill>
                <a:latin typeface="+mn-lt"/>
                <a:ea typeface="ＭＳ Ｐゴシック" pitchFamily="-84" charset="-128"/>
                <a:cs typeface="ＭＳ Ｐゴシック" pitchFamily="-84" charset="-128"/>
              </a:defRPr>
            </a:lvl1pPr>
            <a:lvl2pPr marL="742950" indent="-285750" algn="l" rtl="0" eaLnBrk="0" fontAlgn="base" hangingPunct="0">
              <a:spcBef>
                <a:spcPct val="20000"/>
              </a:spcBef>
              <a:spcAft>
                <a:spcPct val="0"/>
              </a:spcAft>
              <a:buClr>
                <a:schemeClr val="hlink"/>
              </a:buClr>
              <a:buSzPct val="55000"/>
              <a:buFont typeface="Wingdings" pitchFamily="-106" charset="2"/>
              <a:buChar char="n"/>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folHlink"/>
              </a:buClr>
              <a:buSzPct val="50000"/>
              <a:buFont typeface="Wingdings" pitchFamily="-106"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55000"/>
              <a:buFont typeface="Wingdings" pitchFamily="-106" charset="2"/>
              <a:buChar char="n"/>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SzPct val="50000"/>
              <a:buFont typeface="Wingdings" pitchFamily="-106" charset="2"/>
              <a:buChar char="n"/>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9pPr>
          </a:lstStyle>
          <a:p>
            <a:r>
              <a:rPr lang="en-US" sz="1600" dirty="0"/>
              <a:t>Req-REG-DisplayTemp-1: If the </a:t>
            </a:r>
            <a:r>
              <a:rPr lang="en-US" sz="1600" b="1" dirty="0"/>
              <a:t>mode</a:t>
            </a:r>
            <a:r>
              <a:rPr lang="en-US" sz="1600" dirty="0"/>
              <a:t> is normal in the subsystem pre-state, then the </a:t>
            </a:r>
            <a:r>
              <a:rPr lang="en-US" sz="1600" b="1" dirty="0"/>
              <a:t>display temp </a:t>
            </a:r>
            <a:r>
              <a:rPr lang="en-US" sz="1600" dirty="0"/>
              <a:t>= </a:t>
            </a:r>
            <a:r>
              <a:rPr lang="en-US" sz="1600" b="1" dirty="0"/>
              <a:t>current temp </a:t>
            </a:r>
            <a:r>
              <a:rPr lang="en-US" sz="1600" dirty="0"/>
              <a:t>value in the subsystem post-state (in full system, display temp is current temp rounded to the closest integer).</a:t>
            </a:r>
          </a:p>
          <a:p>
            <a:r>
              <a:rPr lang="en-US" sz="1600" dirty="0"/>
              <a:t>Req-REG-DisplayTemp-2: If the </a:t>
            </a:r>
            <a:r>
              <a:rPr lang="en-US" sz="1600" b="1" dirty="0"/>
              <a:t>mode</a:t>
            </a:r>
            <a:r>
              <a:rPr lang="en-US" sz="1600" dirty="0"/>
              <a:t> is not normal in the subsystem pre-state, then the </a:t>
            </a:r>
            <a:r>
              <a:rPr lang="en-US" sz="1600" b="1" dirty="0"/>
              <a:t>display temp </a:t>
            </a:r>
            <a:r>
              <a:rPr lang="en-US" sz="1600" dirty="0"/>
              <a:t>is unspecified (unconstrained) in the subsystem post-state.</a:t>
            </a:r>
          </a:p>
          <a:p>
            <a:endParaRPr lang="en-US" sz="1600" dirty="0"/>
          </a:p>
          <a:p>
            <a:endParaRPr lang="en-US" sz="1600" dirty="0"/>
          </a:p>
        </p:txBody>
      </p:sp>
      <p:sp>
        <p:nvSpPr>
          <p:cNvPr id="25" name="TextBox 24">
            <a:extLst>
              <a:ext uri="{FF2B5EF4-FFF2-40B4-BE49-F238E27FC236}">
                <a16:creationId xmlns:a16="http://schemas.microsoft.com/office/drawing/2014/main" id="{23F5B381-C4DC-FD0E-EC1E-8F60A01EB76E}"/>
              </a:ext>
            </a:extLst>
          </p:cNvPr>
          <p:cNvSpPr txBox="1"/>
          <p:nvPr/>
        </p:nvSpPr>
        <p:spPr>
          <a:xfrm>
            <a:off x="320040" y="5640888"/>
            <a:ext cx="8382000" cy="1107996"/>
          </a:xfrm>
          <a:prstGeom prst="rect">
            <a:avLst/>
          </a:prstGeom>
          <a:noFill/>
        </p:spPr>
        <p:txBody>
          <a:bodyPr wrap="square" rtlCol="0">
            <a:spAutoFit/>
          </a:bodyPr>
          <a:lstStyle/>
          <a:p>
            <a:r>
              <a:rPr lang="en-US" sz="1100" b="1" i="1" dirty="0"/>
              <a:t>Note</a:t>
            </a:r>
            <a:r>
              <a:rPr lang="en-US" sz="1100" i="1" dirty="0"/>
              <a:t>: to specify a function that is computed over time, we need to indicate the temporal points for the input and output.  In the above requirements, by writing “pre-state” and “post-state” we are indicating that there are temporal points in the system trace in which input values are acquired and in which outputs are produced.  This needs to be formally represented in some way (which can be refined later to specific points in system scheduling).  In this case, we have the simplistic situation in which there is only one input and one output (so there is no issue of inputs/outputs at different times).  Moreover, we also talk about the internal state (regulator) mode as being available in the pre-state.</a:t>
            </a:r>
          </a:p>
        </p:txBody>
      </p:sp>
    </p:spTree>
    <p:extLst>
      <p:ext uri="{BB962C8B-B14F-4D97-AF65-F5344CB8AC3E}">
        <p14:creationId xmlns:p14="http://schemas.microsoft.com/office/powerpoint/2010/main" val="917901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71BD1-131D-BC2B-B051-CE3AD7F366D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5798BAC-A7F8-1FC5-4506-8F8D9C39D531}"/>
              </a:ext>
            </a:extLst>
          </p:cNvPr>
          <p:cNvSpPr>
            <a:spLocks noGrp="1"/>
          </p:cNvSpPr>
          <p:nvPr>
            <p:ph type="title"/>
          </p:nvPr>
        </p:nvSpPr>
        <p:spPr/>
        <p:txBody>
          <a:bodyPr/>
          <a:lstStyle/>
          <a:p>
            <a:r>
              <a:rPr lang="en-US" sz="2800" dirty="0"/>
              <a:t>Example: Abstract Functional Specification</a:t>
            </a:r>
          </a:p>
        </p:txBody>
      </p:sp>
      <p:sp>
        <p:nvSpPr>
          <p:cNvPr id="4" name="Slide Number Placeholder 3">
            <a:extLst>
              <a:ext uri="{FF2B5EF4-FFF2-40B4-BE49-F238E27FC236}">
                <a16:creationId xmlns:a16="http://schemas.microsoft.com/office/drawing/2014/main" id="{38FDBFC8-BFA5-F7BC-4920-CF95096C0FA0}"/>
              </a:ext>
            </a:extLst>
          </p:cNvPr>
          <p:cNvSpPr>
            <a:spLocks noGrp="1"/>
          </p:cNvSpPr>
          <p:nvPr>
            <p:ph type="sldNum" sz="quarter" idx="11"/>
          </p:nvPr>
        </p:nvSpPr>
        <p:spPr/>
        <p:txBody>
          <a:bodyPr/>
          <a:lstStyle/>
          <a:p>
            <a:pPr>
              <a:defRPr/>
            </a:pPr>
            <a:fld id="{C22399C2-1ADD-1549-9753-CEA7C1EED1B8}" type="slidenum">
              <a:rPr lang="en-US" smtClean="0"/>
              <a:pPr>
                <a:defRPr/>
              </a:pPr>
              <a:t>28</a:t>
            </a:fld>
            <a:endParaRPr lang="en-US"/>
          </a:p>
        </p:txBody>
      </p:sp>
      <p:sp>
        <p:nvSpPr>
          <p:cNvPr id="6" name="Rectangle 5">
            <a:extLst>
              <a:ext uri="{FF2B5EF4-FFF2-40B4-BE49-F238E27FC236}">
                <a16:creationId xmlns:a16="http://schemas.microsoft.com/office/drawing/2014/main" id="{7331D1F9-DF0F-D518-3FF5-80D601402097}"/>
              </a:ext>
            </a:extLst>
          </p:cNvPr>
          <p:cNvSpPr/>
          <p:nvPr/>
        </p:nvSpPr>
        <p:spPr bwMode="auto">
          <a:xfrm>
            <a:off x="2300937" y="2133600"/>
            <a:ext cx="4191000" cy="1524000"/>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7" name="Oval 6">
            <a:extLst>
              <a:ext uri="{FF2B5EF4-FFF2-40B4-BE49-F238E27FC236}">
                <a16:creationId xmlns:a16="http://schemas.microsoft.com/office/drawing/2014/main" id="{AF77DCB4-B745-B5BB-EB6B-1E881311077F}"/>
              </a:ext>
            </a:extLst>
          </p:cNvPr>
          <p:cNvSpPr/>
          <p:nvPr/>
        </p:nvSpPr>
        <p:spPr bwMode="auto">
          <a:xfrm>
            <a:off x="6415737" y="2423160"/>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0" name="Oval 9">
            <a:extLst>
              <a:ext uri="{FF2B5EF4-FFF2-40B4-BE49-F238E27FC236}">
                <a16:creationId xmlns:a16="http://schemas.microsoft.com/office/drawing/2014/main" id="{41AA6242-3D38-2962-0382-45811FA2B307}"/>
              </a:ext>
            </a:extLst>
          </p:cNvPr>
          <p:cNvSpPr/>
          <p:nvPr/>
        </p:nvSpPr>
        <p:spPr bwMode="auto">
          <a:xfrm>
            <a:off x="2212545" y="3392230"/>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1" name="Oval 10">
            <a:extLst>
              <a:ext uri="{FF2B5EF4-FFF2-40B4-BE49-F238E27FC236}">
                <a16:creationId xmlns:a16="http://schemas.microsoft.com/office/drawing/2014/main" id="{F4E78488-471F-78E3-70D1-B94AC045EA92}"/>
              </a:ext>
            </a:extLst>
          </p:cNvPr>
          <p:cNvSpPr/>
          <p:nvPr/>
        </p:nvSpPr>
        <p:spPr bwMode="auto">
          <a:xfrm>
            <a:off x="3520137" y="2589762"/>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2" name="Text Box 43">
            <a:extLst>
              <a:ext uri="{FF2B5EF4-FFF2-40B4-BE49-F238E27FC236}">
                <a16:creationId xmlns:a16="http://schemas.microsoft.com/office/drawing/2014/main" id="{12609741-879E-4A92-8332-B15341C07D9B}"/>
              </a:ext>
            </a:extLst>
          </p:cNvPr>
          <p:cNvSpPr txBox="1">
            <a:spLocks noChangeArrowheads="1"/>
          </p:cNvSpPr>
          <p:nvPr/>
        </p:nvSpPr>
        <p:spPr bwMode="auto">
          <a:xfrm>
            <a:off x="609600" y="1254436"/>
            <a:ext cx="7543800" cy="276999"/>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200" dirty="0">
                <a:latin typeface="Tahoma" pitchFamily="-84" charset="0"/>
              </a:rPr>
              <a:t>Overlaying the </a:t>
            </a:r>
            <a:r>
              <a:rPr lang="en-US" sz="1200" b="1" dirty="0">
                <a:latin typeface="Tahoma" pitchFamily="-84" charset="0"/>
              </a:rPr>
              <a:t>Heat Control </a:t>
            </a:r>
            <a:r>
              <a:rPr lang="en-US" sz="1200" dirty="0">
                <a:latin typeface="Tahoma" pitchFamily="-84" charset="0"/>
              </a:rPr>
              <a:t>function using notation similar to AADL Flows</a:t>
            </a:r>
          </a:p>
        </p:txBody>
      </p:sp>
      <p:sp>
        <p:nvSpPr>
          <p:cNvPr id="13" name="TextBox 12">
            <a:extLst>
              <a:ext uri="{FF2B5EF4-FFF2-40B4-BE49-F238E27FC236}">
                <a16:creationId xmlns:a16="http://schemas.microsoft.com/office/drawing/2014/main" id="{444FBE1A-13CB-CA34-8C71-C2FB3E7EC5A7}"/>
              </a:ext>
            </a:extLst>
          </p:cNvPr>
          <p:cNvSpPr txBox="1"/>
          <p:nvPr/>
        </p:nvSpPr>
        <p:spPr>
          <a:xfrm>
            <a:off x="2200353" y="1689368"/>
            <a:ext cx="1370119" cy="461665"/>
          </a:xfrm>
          <a:prstGeom prst="rect">
            <a:avLst/>
          </a:prstGeom>
          <a:noFill/>
        </p:spPr>
        <p:txBody>
          <a:bodyPr wrap="none" rtlCol="0">
            <a:spAutoFit/>
          </a:bodyPr>
          <a:lstStyle/>
          <a:p>
            <a:r>
              <a:rPr lang="en-US" dirty="0"/>
              <a:t>Regulate</a:t>
            </a:r>
          </a:p>
        </p:txBody>
      </p:sp>
      <p:sp>
        <p:nvSpPr>
          <p:cNvPr id="14" name="TextBox 13">
            <a:extLst>
              <a:ext uri="{FF2B5EF4-FFF2-40B4-BE49-F238E27FC236}">
                <a16:creationId xmlns:a16="http://schemas.microsoft.com/office/drawing/2014/main" id="{E0D2FFBC-2FF9-20BB-1826-130F30D798A8}"/>
              </a:ext>
            </a:extLst>
          </p:cNvPr>
          <p:cNvSpPr txBox="1"/>
          <p:nvPr/>
        </p:nvSpPr>
        <p:spPr>
          <a:xfrm>
            <a:off x="3672537" y="2514600"/>
            <a:ext cx="1262718" cy="276999"/>
          </a:xfrm>
          <a:prstGeom prst="rect">
            <a:avLst/>
          </a:prstGeom>
          <a:noFill/>
        </p:spPr>
        <p:txBody>
          <a:bodyPr wrap="none" rtlCol="0">
            <a:spAutoFit/>
          </a:bodyPr>
          <a:lstStyle/>
          <a:p>
            <a:r>
              <a:rPr lang="en-US" sz="1200" dirty="0" err="1"/>
              <a:t>regulator_mode</a:t>
            </a:r>
            <a:endParaRPr lang="en-US" sz="1200" dirty="0"/>
          </a:p>
        </p:txBody>
      </p:sp>
      <p:sp>
        <p:nvSpPr>
          <p:cNvPr id="15" name="TextBox 14">
            <a:extLst>
              <a:ext uri="{FF2B5EF4-FFF2-40B4-BE49-F238E27FC236}">
                <a16:creationId xmlns:a16="http://schemas.microsoft.com/office/drawing/2014/main" id="{EA69CDB6-1A9E-00FC-B183-9CB6C72B2B88}"/>
              </a:ext>
            </a:extLst>
          </p:cNvPr>
          <p:cNvSpPr txBox="1"/>
          <p:nvPr/>
        </p:nvSpPr>
        <p:spPr>
          <a:xfrm>
            <a:off x="574092" y="3304401"/>
            <a:ext cx="1650645" cy="276999"/>
          </a:xfrm>
          <a:prstGeom prst="rect">
            <a:avLst/>
          </a:prstGeom>
          <a:noFill/>
        </p:spPr>
        <p:txBody>
          <a:bodyPr wrap="none" rtlCol="0">
            <a:spAutoFit/>
          </a:bodyPr>
          <a:lstStyle/>
          <a:p>
            <a:r>
              <a:rPr lang="en-US" sz="1200" dirty="0" err="1"/>
              <a:t>current_tempWstatus</a:t>
            </a:r>
            <a:endParaRPr lang="en-US" sz="1200" dirty="0"/>
          </a:p>
        </p:txBody>
      </p:sp>
      <p:sp>
        <p:nvSpPr>
          <p:cNvPr id="16" name="TextBox 15">
            <a:extLst>
              <a:ext uri="{FF2B5EF4-FFF2-40B4-BE49-F238E27FC236}">
                <a16:creationId xmlns:a16="http://schemas.microsoft.com/office/drawing/2014/main" id="{11BABFD3-E164-BB09-C30E-4237205502C9}"/>
              </a:ext>
            </a:extLst>
          </p:cNvPr>
          <p:cNvSpPr txBox="1"/>
          <p:nvPr/>
        </p:nvSpPr>
        <p:spPr>
          <a:xfrm>
            <a:off x="6587796" y="2351716"/>
            <a:ext cx="1081322" cy="276999"/>
          </a:xfrm>
          <a:prstGeom prst="rect">
            <a:avLst/>
          </a:prstGeom>
          <a:noFill/>
        </p:spPr>
        <p:txBody>
          <a:bodyPr wrap="none" rtlCol="0">
            <a:spAutoFit/>
          </a:bodyPr>
          <a:lstStyle/>
          <a:p>
            <a:r>
              <a:rPr lang="en-US" sz="1200" dirty="0" err="1"/>
              <a:t>display_temp</a:t>
            </a:r>
            <a:endParaRPr lang="en-US" sz="1200" dirty="0"/>
          </a:p>
        </p:txBody>
      </p:sp>
      <p:sp>
        <p:nvSpPr>
          <p:cNvPr id="2" name="Oval 1">
            <a:extLst>
              <a:ext uri="{FF2B5EF4-FFF2-40B4-BE49-F238E27FC236}">
                <a16:creationId xmlns:a16="http://schemas.microsoft.com/office/drawing/2014/main" id="{54AAE1D7-5A21-3595-760D-52874A07395C}"/>
              </a:ext>
            </a:extLst>
          </p:cNvPr>
          <p:cNvSpPr/>
          <p:nvPr/>
        </p:nvSpPr>
        <p:spPr bwMode="auto">
          <a:xfrm>
            <a:off x="3520137" y="2856278"/>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 name="TextBox 2">
            <a:extLst>
              <a:ext uri="{FF2B5EF4-FFF2-40B4-BE49-F238E27FC236}">
                <a16:creationId xmlns:a16="http://schemas.microsoft.com/office/drawing/2014/main" id="{2CBFD9C3-5F48-71A9-E198-6909AE50094D}"/>
              </a:ext>
            </a:extLst>
          </p:cNvPr>
          <p:cNvSpPr txBox="1"/>
          <p:nvPr/>
        </p:nvSpPr>
        <p:spPr>
          <a:xfrm>
            <a:off x="3672537" y="2766546"/>
            <a:ext cx="1689950" cy="276999"/>
          </a:xfrm>
          <a:prstGeom prst="rect">
            <a:avLst/>
          </a:prstGeom>
          <a:noFill/>
        </p:spPr>
        <p:txBody>
          <a:bodyPr wrap="none" rtlCol="0">
            <a:spAutoFit/>
          </a:bodyPr>
          <a:lstStyle/>
          <a:p>
            <a:r>
              <a:rPr lang="en-US" sz="1200" dirty="0" err="1"/>
              <a:t>previous_heat_control</a:t>
            </a:r>
            <a:endParaRPr lang="en-US" sz="1200" dirty="0"/>
          </a:p>
        </p:txBody>
      </p:sp>
      <p:sp>
        <p:nvSpPr>
          <p:cNvPr id="8" name="TextBox 7">
            <a:extLst>
              <a:ext uri="{FF2B5EF4-FFF2-40B4-BE49-F238E27FC236}">
                <a16:creationId xmlns:a16="http://schemas.microsoft.com/office/drawing/2014/main" id="{78EBAB99-9EA9-2D22-877D-8688F70A10DF}"/>
              </a:ext>
            </a:extLst>
          </p:cNvPr>
          <p:cNvSpPr txBox="1"/>
          <p:nvPr/>
        </p:nvSpPr>
        <p:spPr>
          <a:xfrm>
            <a:off x="561900" y="2155228"/>
            <a:ext cx="1641796" cy="230832"/>
          </a:xfrm>
          <a:prstGeom prst="rect">
            <a:avLst/>
          </a:prstGeom>
          <a:noFill/>
        </p:spPr>
        <p:txBody>
          <a:bodyPr wrap="none" rtlCol="0">
            <a:spAutoFit/>
          </a:bodyPr>
          <a:lstStyle/>
          <a:p>
            <a:r>
              <a:rPr lang="en-US" sz="900" dirty="0" err="1"/>
              <a:t>upper_desired_tempWstatus</a:t>
            </a:r>
            <a:endParaRPr lang="en-US" sz="900" dirty="0"/>
          </a:p>
        </p:txBody>
      </p:sp>
      <p:sp>
        <p:nvSpPr>
          <p:cNvPr id="9" name="TextBox 8">
            <a:extLst>
              <a:ext uri="{FF2B5EF4-FFF2-40B4-BE49-F238E27FC236}">
                <a16:creationId xmlns:a16="http://schemas.microsoft.com/office/drawing/2014/main" id="{F43D58AC-CAB3-31FC-9B3C-E2908E4E1B3B}"/>
              </a:ext>
            </a:extLst>
          </p:cNvPr>
          <p:cNvSpPr txBox="1"/>
          <p:nvPr/>
        </p:nvSpPr>
        <p:spPr>
          <a:xfrm>
            <a:off x="570749" y="2359968"/>
            <a:ext cx="1622560" cy="230832"/>
          </a:xfrm>
          <a:prstGeom prst="rect">
            <a:avLst/>
          </a:prstGeom>
          <a:noFill/>
        </p:spPr>
        <p:txBody>
          <a:bodyPr wrap="none" rtlCol="0">
            <a:spAutoFit/>
          </a:bodyPr>
          <a:lstStyle/>
          <a:p>
            <a:r>
              <a:rPr lang="en-US" sz="900" dirty="0" err="1"/>
              <a:t>lower_desired_tempWstatus</a:t>
            </a:r>
            <a:endParaRPr lang="en-US" sz="900" dirty="0"/>
          </a:p>
        </p:txBody>
      </p:sp>
      <p:sp>
        <p:nvSpPr>
          <p:cNvPr id="17" name="Oval 16">
            <a:extLst>
              <a:ext uri="{FF2B5EF4-FFF2-40B4-BE49-F238E27FC236}">
                <a16:creationId xmlns:a16="http://schemas.microsoft.com/office/drawing/2014/main" id="{6699FF01-451C-0800-7751-C8A38B077D25}"/>
              </a:ext>
            </a:extLst>
          </p:cNvPr>
          <p:cNvSpPr/>
          <p:nvPr/>
        </p:nvSpPr>
        <p:spPr bwMode="auto">
          <a:xfrm>
            <a:off x="2221984" y="2200657"/>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8" name="Oval 17">
            <a:extLst>
              <a:ext uri="{FF2B5EF4-FFF2-40B4-BE49-F238E27FC236}">
                <a16:creationId xmlns:a16="http://schemas.microsoft.com/office/drawing/2014/main" id="{F34610C4-4F2D-68F8-3362-F917428698D7}"/>
              </a:ext>
            </a:extLst>
          </p:cNvPr>
          <p:cNvSpPr/>
          <p:nvPr/>
        </p:nvSpPr>
        <p:spPr bwMode="auto">
          <a:xfrm>
            <a:off x="2225032" y="2417065"/>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9" name="Oval 18">
            <a:extLst>
              <a:ext uri="{FF2B5EF4-FFF2-40B4-BE49-F238E27FC236}">
                <a16:creationId xmlns:a16="http://schemas.microsoft.com/office/drawing/2014/main" id="{B1278A02-E7A9-C1C7-0162-3387350B792D}"/>
              </a:ext>
            </a:extLst>
          </p:cNvPr>
          <p:cNvSpPr/>
          <p:nvPr/>
        </p:nvSpPr>
        <p:spPr bwMode="auto">
          <a:xfrm>
            <a:off x="6427506" y="3297936"/>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0" name="TextBox 19">
            <a:extLst>
              <a:ext uri="{FF2B5EF4-FFF2-40B4-BE49-F238E27FC236}">
                <a16:creationId xmlns:a16="http://schemas.microsoft.com/office/drawing/2014/main" id="{EBE02EE7-C996-40BC-E950-2F1FEF54A22E}"/>
              </a:ext>
            </a:extLst>
          </p:cNvPr>
          <p:cNvSpPr txBox="1"/>
          <p:nvPr/>
        </p:nvSpPr>
        <p:spPr>
          <a:xfrm>
            <a:off x="6599565" y="3226492"/>
            <a:ext cx="1033488" cy="276999"/>
          </a:xfrm>
          <a:prstGeom prst="rect">
            <a:avLst/>
          </a:prstGeom>
          <a:noFill/>
        </p:spPr>
        <p:txBody>
          <a:bodyPr wrap="none" rtlCol="0">
            <a:spAutoFit/>
          </a:bodyPr>
          <a:lstStyle/>
          <a:p>
            <a:r>
              <a:rPr lang="en-US" sz="1200" dirty="0" err="1"/>
              <a:t>heat_control</a:t>
            </a:r>
            <a:endParaRPr lang="en-US" sz="1200" dirty="0"/>
          </a:p>
        </p:txBody>
      </p:sp>
      <p:sp>
        <p:nvSpPr>
          <p:cNvPr id="21" name="TextBox 20">
            <a:extLst>
              <a:ext uri="{FF2B5EF4-FFF2-40B4-BE49-F238E27FC236}">
                <a16:creationId xmlns:a16="http://schemas.microsoft.com/office/drawing/2014/main" id="{0AF4D9D4-6352-AB3F-D1DE-6B7CECF6BA96}"/>
              </a:ext>
            </a:extLst>
          </p:cNvPr>
          <p:cNvSpPr txBox="1"/>
          <p:nvPr/>
        </p:nvSpPr>
        <p:spPr>
          <a:xfrm>
            <a:off x="6599565" y="2793308"/>
            <a:ext cx="1325235" cy="276999"/>
          </a:xfrm>
          <a:prstGeom prst="rect">
            <a:avLst/>
          </a:prstGeom>
          <a:noFill/>
        </p:spPr>
        <p:txBody>
          <a:bodyPr wrap="none" rtlCol="0">
            <a:spAutoFit/>
          </a:bodyPr>
          <a:lstStyle/>
          <a:p>
            <a:r>
              <a:rPr lang="en-US" sz="1200" dirty="0" err="1"/>
              <a:t>regulator_status</a:t>
            </a:r>
            <a:endParaRPr lang="en-US" sz="1200" dirty="0"/>
          </a:p>
        </p:txBody>
      </p:sp>
      <p:sp>
        <p:nvSpPr>
          <p:cNvPr id="22" name="Oval 21">
            <a:extLst>
              <a:ext uri="{FF2B5EF4-FFF2-40B4-BE49-F238E27FC236}">
                <a16:creationId xmlns:a16="http://schemas.microsoft.com/office/drawing/2014/main" id="{3C78F673-BAEE-4E2A-59CD-1072028C744D}"/>
              </a:ext>
            </a:extLst>
          </p:cNvPr>
          <p:cNvSpPr/>
          <p:nvPr/>
        </p:nvSpPr>
        <p:spPr bwMode="auto">
          <a:xfrm>
            <a:off x="6425829" y="2875603"/>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3" name="Oval 22">
            <a:extLst>
              <a:ext uri="{FF2B5EF4-FFF2-40B4-BE49-F238E27FC236}">
                <a16:creationId xmlns:a16="http://schemas.microsoft.com/office/drawing/2014/main" id="{9560F11C-5741-6445-B47C-142D316CC540}"/>
              </a:ext>
            </a:extLst>
          </p:cNvPr>
          <p:cNvSpPr/>
          <p:nvPr/>
        </p:nvSpPr>
        <p:spPr bwMode="auto">
          <a:xfrm>
            <a:off x="3520137" y="3113280"/>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4" name="TextBox 23">
            <a:extLst>
              <a:ext uri="{FF2B5EF4-FFF2-40B4-BE49-F238E27FC236}">
                <a16:creationId xmlns:a16="http://schemas.microsoft.com/office/drawing/2014/main" id="{6019B1E7-85B9-9EC9-ED85-20772697DC51}"/>
              </a:ext>
            </a:extLst>
          </p:cNvPr>
          <p:cNvSpPr txBox="1"/>
          <p:nvPr/>
        </p:nvSpPr>
        <p:spPr>
          <a:xfrm>
            <a:off x="3672537" y="3022947"/>
            <a:ext cx="1203278" cy="276999"/>
          </a:xfrm>
          <a:prstGeom prst="rect">
            <a:avLst/>
          </a:prstGeom>
          <a:noFill/>
        </p:spPr>
        <p:txBody>
          <a:bodyPr wrap="none" rtlCol="0">
            <a:spAutoFit/>
          </a:bodyPr>
          <a:lstStyle/>
          <a:p>
            <a:r>
              <a:rPr lang="en-US" sz="1200" dirty="0" err="1"/>
              <a:t>internal_failure</a:t>
            </a:r>
            <a:endParaRPr lang="en-US" sz="1200" dirty="0"/>
          </a:p>
        </p:txBody>
      </p:sp>
      <p:cxnSp>
        <p:nvCxnSpPr>
          <p:cNvPr id="26" name="Straight Arrow Connector 25">
            <a:extLst>
              <a:ext uri="{FF2B5EF4-FFF2-40B4-BE49-F238E27FC236}">
                <a16:creationId xmlns:a16="http://schemas.microsoft.com/office/drawing/2014/main" id="{44C866C7-4BC0-998B-A59C-6B4C46A43469}"/>
              </a:ext>
            </a:extLst>
          </p:cNvPr>
          <p:cNvCxnSpPr>
            <a:cxnSpLocks/>
            <a:endCxn id="19" idx="2"/>
          </p:cNvCxnSpPr>
          <p:nvPr/>
        </p:nvCxnSpPr>
        <p:spPr bwMode="auto">
          <a:xfrm flipV="1">
            <a:off x="2438400" y="3374136"/>
            <a:ext cx="3989106" cy="129355"/>
          </a:xfrm>
          <a:prstGeom prst="straightConnector1">
            <a:avLst/>
          </a:prstGeom>
          <a:solidFill>
            <a:schemeClr val="accent1"/>
          </a:solidFill>
          <a:ln w="38100" cap="flat" cmpd="sng" algn="ctr">
            <a:solidFill>
              <a:srgbClr val="00B050"/>
            </a:solidFill>
            <a:prstDash val="solid"/>
            <a:miter lim="800000"/>
            <a:headEnd type="none" w="med" len="med"/>
            <a:tailEnd type="triangle"/>
          </a:ln>
          <a:effectLst/>
        </p:spPr>
      </p:cxnSp>
      <p:cxnSp>
        <p:nvCxnSpPr>
          <p:cNvPr id="27" name="Straight Arrow Connector 26">
            <a:extLst>
              <a:ext uri="{FF2B5EF4-FFF2-40B4-BE49-F238E27FC236}">
                <a16:creationId xmlns:a16="http://schemas.microsoft.com/office/drawing/2014/main" id="{91C26090-2856-367B-1948-085BCF2BAF65}"/>
              </a:ext>
            </a:extLst>
          </p:cNvPr>
          <p:cNvCxnSpPr>
            <a:cxnSpLocks/>
          </p:cNvCxnSpPr>
          <p:nvPr/>
        </p:nvCxnSpPr>
        <p:spPr bwMode="auto">
          <a:xfrm>
            <a:off x="4889295" y="2658342"/>
            <a:ext cx="1526442" cy="646059"/>
          </a:xfrm>
          <a:prstGeom prst="straightConnector1">
            <a:avLst/>
          </a:prstGeom>
          <a:solidFill>
            <a:schemeClr val="accent1"/>
          </a:solidFill>
          <a:ln w="38100" cap="flat" cmpd="sng" algn="ctr">
            <a:solidFill>
              <a:srgbClr val="00B050"/>
            </a:solidFill>
            <a:prstDash val="solid"/>
            <a:miter lim="800000"/>
            <a:headEnd type="none" w="med" len="med"/>
            <a:tailEnd type="triangle"/>
          </a:ln>
          <a:effectLst/>
        </p:spPr>
      </p:cxnSp>
      <p:cxnSp>
        <p:nvCxnSpPr>
          <p:cNvPr id="32" name="Straight Arrow Connector 31">
            <a:extLst>
              <a:ext uri="{FF2B5EF4-FFF2-40B4-BE49-F238E27FC236}">
                <a16:creationId xmlns:a16="http://schemas.microsoft.com/office/drawing/2014/main" id="{7EFAF92F-1A25-466B-22E2-D8B4BC048CF1}"/>
              </a:ext>
            </a:extLst>
          </p:cNvPr>
          <p:cNvCxnSpPr>
            <a:cxnSpLocks/>
          </p:cNvCxnSpPr>
          <p:nvPr/>
        </p:nvCxnSpPr>
        <p:spPr bwMode="auto">
          <a:xfrm>
            <a:off x="5329352" y="2966366"/>
            <a:ext cx="1001003" cy="377222"/>
          </a:xfrm>
          <a:prstGeom prst="straightConnector1">
            <a:avLst/>
          </a:prstGeom>
          <a:solidFill>
            <a:schemeClr val="accent1"/>
          </a:solidFill>
          <a:ln w="38100" cap="flat" cmpd="sng" algn="ctr">
            <a:solidFill>
              <a:srgbClr val="00B050"/>
            </a:solidFill>
            <a:prstDash val="solid"/>
            <a:miter lim="800000"/>
            <a:headEnd type="none" w="med" len="med"/>
            <a:tailEnd type="triangle"/>
          </a:ln>
          <a:effectLst/>
        </p:spPr>
      </p:cxnSp>
      <p:cxnSp>
        <p:nvCxnSpPr>
          <p:cNvPr id="36" name="Straight Arrow Connector 35">
            <a:extLst>
              <a:ext uri="{FF2B5EF4-FFF2-40B4-BE49-F238E27FC236}">
                <a16:creationId xmlns:a16="http://schemas.microsoft.com/office/drawing/2014/main" id="{5FDDD82B-C511-EE51-A9D9-2457D9A2EFA5}"/>
              </a:ext>
            </a:extLst>
          </p:cNvPr>
          <p:cNvCxnSpPr>
            <a:cxnSpLocks/>
          </p:cNvCxnSpPr>
          <p:nvPr/>
        </p:nvCxnSpPr>
        <p:spPr bwMode="auto">
          <a:xfrm>
            <a:off x="2408672" y="2261732"/>
            <a:ext cx="3909529" cy="1109934"/>
          </a:xfrm>
          <a:prstGeom prst="straightConnector1">
            <a:avLst/>
          </a:prstGeom>
          <a:solidFill>
            <a:schemeClr val="accent1"/>
          </a:solidFill>
          <a:ln w="38100" cap="flat" cmpd="sng" algn="ctr">
            <a:solidFill>
              <a:srgbClr val="00B050"/>
            </a:solidFill>
            <a:prstDash val="solid"/>
            <a:miter lim="800000"/>
            <a:headEnd type="none" w="med" len="med"/>
            <a:tailEnd type="triangle"/>
          </a:ln>
          <a:effectLst/>
        </p:spPr>
      </p:cxnSp>
      <p:cxnSp>
        <p:nvCxnSpPr>
          <p:cNvPr id="38" name="Straight Arrow Connector 37">
            <a:extLst>
              <a:ext uri="{FF2B5EF4-FFF2-40B4-BE49-F238E27FC236}">
                <a16:creationId xmlns:a16="http://schemas.microsoft.com/office/drawing/2014/main" id="{7C1381A6-D5FF-1C26-7499-C08C4B7BFA4B}"/>
              </a:ext>
            </a:extLst>
          </p:cNvPr>
          <p:cNvCxnSpPr>
            <a:cxnSpLocks/>
          </p:cNvCxnSpPr>
          <p:nvPr/>
        </p:nvCxnSpPr>
        <p:spPr bwMode="auto">
          <a:xfrm>
            <a:off x="2435352" y="2516610"/>
            <a:ext cx="3926046" cy="875620"/>
          </a:xfrm>
          <a:prstGeom prst="straightConnector1">
            <a:avLst/>
          </a:prstGeom>
          <a:solidFill>
            <a:schemeClr val="accent1"/>
          </a:solidFill>
          <a:ln w="38100" cap="flat" cmpd="sng" algn="ctr">
            <a:solidFill>
              <a:srgbClr val="00B050"/>
            </a:solidFill>
            <a:prstDash val="solid"/>
            <a:miter lim="800000"/>
            <a:headEnd type="none" w="med" len="med"/>
            <a:tailEnd type="triangle"/>
          </a:ln>
          <a:effectLst/>
        </p:spPr>
      </p:cxnSp>
      <p:sp>
        <p:nvSpPr>
          <p:cNvPr id="44" name="Freeform 43">
            <a:extLst>
              <a:ext uri="{FF2B5EF4-FFF2-40B4-BE49-F238E27FC236}">
                <a16:creationId xmlns:a16="http://schemas.microsoft.com/office/drawing/2014/main" id="{5B432412-CA12-9140-3B4C-D5A46EDC8BF2}"/>
              </a:ext>
            </a:extLst>
          </p:cNvPr>
          <p:cNvSpPr/>
          <p:nvPr/>
        </p:nvSpPr>
        <p:spPr bwMode="auto">
          <a:xfrm>
            <a:off x="5189540" y="2704720"/>
            <a:ext cx="188976" cy="341766"/>
          </a:xfrm>
          <a:custGeom>
            <a:avLst/>
            <a:gdLst>
              <a:gd name="connsiteX0" fmla="*/ 0 w 593260"/>
              <a:gd name="connsiteY0" fmla="*/ 250227 h 540177"/>
              <a:gd name="connsiteX1" fmla="*/ 274320 w 593260"/>
              <a:gd name="connsiteY1" fmla="*/ 3339 h 540177"/>
              <a:gd name="connsiteX2" fmla="*/ 576072 w 593260"/>
              <a:gd name="connsiteY2" fmla="*/ 131355 h 540177"/>
              <a:gd name="connsiteX3" fmla="*/ 512064 w 593260"/>
              <a:gd name="connsiteY3" fmla="*/ 460539 h 540177"/>
              <a:gd name="connsiteX4" fmla="*/ 146304 w 593260"/>
              <a:gd name="connsiteY4" fmla="*/ 533691 h 540177"/>
              <a:gd name="connsiteX5" fmla="*/ 9144 w 593260"/>
              <a:gd name="connsiteY5" fmla="*/ 341667 h 54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3260" h="540177">
                <a:moveTo>
                  <a:pt x="0" y="250227"/>
                </a:moveTo>
                <a:cubicBezTo>
                  <a:pt x="89154" y="136689"/>
                  <a:pt x="178308" y="23151"/>
                  <a:pt x="274320" y="3339"/>
                </a:cubicBezTo>
                <a:cubicBezTo>
                  <a:pt x="370332" y="-16473"/>
                  <a:pt x="536448" y="55155"/>
                  <a:pt x="576072" y="131355"/>
                </a:cubicBezTo>
                <a:cubicBezTo>
                  <a:pt x="615696" y="207555"/>
                  <a:pt x="583692" y="393483"/>
                  <a:pt x="512064" y="460539"/>
                </a:cubicBezTo>
                <a:cubicBezTo>
                  <a:pt x="440436" y="527595"/>
                  <a:pt x="230124" y="553503"/>
                  <a:pt x="146304" y="533691"/>
                </a:cubicBezTo>
                <a:cubicBezTo>
                  <a:pt x="62484" y="513879"/>
                  <a:pt x="35814" y="427773"/>
                  <a:pt x="9144" y="341667"/>
                </a:cubicBezTo>
              </a:path>
            </a:pathLst>
          </a:custGeom>
          <a:noFill/>
          <a:ln w="28575" cap="flat" cmpd="sng" algn="ctr">
            <a:solidFill>
              <a:srgbClr val="00B050"/>
            </a:solid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Tree>
    <p:extLst>
      <p:ext uri="{BB962C8B-B14F-4D97-AF65-F5344CB8AC3E}">
        <p14:creationId xmlns:p14="http://schemas.microsoft.com/office/powerpoint/2010/main" val="14561819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3A8869-B765-9A64-EF13-3FA1276AC70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6008BE4-8A77-FD5A-70C2-9B4769FD7431}"/>
              </a:ext>
            </a:extLst>
          </p:cNvPr>
          <p:cNvSpPr>
            <a:spLocks noGrp="1"/>
          </p:cNvSpPr>
          <p:nvPr>
            <p:ph type="title"/>
          </p:nvPr>
        </p:nvSpPr>
        <p:spPr/>
        <p:txBody>
          <a:bodyPr/>
          <a:lstStyle/>
          <a:p>
            <a:r>
              <a:rPr lang="en-US" sz="2800" dirty="0"/>
              <a:t>Example: (Regulate) Display Temp Function</a:t>
            </a:r>
          </a:p>
        </p:txBody>
      </p:sp>
      <p:sp>
        <p:nvSpPr>
          <p:cNvPr id="4" name="Slide Number Placeholder 3">
            <a:extLst>
              <a:ext uri="{FF2B5EF4-FFF2-40B4-BE49-F238E27FC236}">
                <a16:creationId xmlns:a16="http://schemas.microsoft.com/office/drawing/2014/main" id="{8647DC81-97D7-B0B0-79B8-B34F302D157C}"/>
              </a:ext>
            </a:extLst>
          </p:cNvPr>
          <p:cNvSpPr>
            <a:spLocks noGrp="1"/>
          </p:cNvSpPr>
          <p:nvPr>
            <p:ph type="sldNum" sz="quarter" idx="11"/>
          </p:nvPr>
        </p:nvSpPr>
        <p:spPr/>
        <p:txBody>
          <a:bodyPr/>
          <a:lstStyle/>
          <a:p>
            <a:pPr>
              <a:defRPr/>
            </a:pPr>
            <a:fld id="{C22399C2-1ADD-1549-9753-CEA7C1EED1B8}" type="slidenum">
              <a:rPr lang="en-US" smtClean="0"/>
              <a:pPr>
                <a:defRPr/>
              </a:pPr>
              <a:t>29</a:t>
            </a:fld>
            <a:endParaRPr lang="en-US"/>
          </a:p>
        </p:txBody>
      </p:sp>
      <p:sp>
        <p:nvSpPr>
          <p:cNvPr id="6" name="Rectangle 5">
            <a:extLst>
              <a:ext uri="{FF2B5EF4-FFF2-40B4-BE49-F238E27FC236}">
                <a16:creationId xmlns:a16="http://schemas.microsoft.com/office/drawing/2014/main" id="{AD814AA2-8769-23BD-14BF-79492C1AA05F}"/>
              </a:ext>
            </a:extLst>
          </p:cNvPr>
          <p:cNvSpPr/>
          <p:nvPr/>
        </p:nvSpPr>
        <p:spPr bwMode="auto">
          <a:xfrm>
            <a:off x="2209800" y="2057400"/>
            <a:ext cx="4191000" cy="1524000"/>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7" name="Oval 6">
            <a:extLst>
              <a:ext uri="{FF2B5EF4-FFF2-40B4-BE49-F238E27FC236}">
                <a16:creationId xmlns:a16="http://schemas.microsoft.com/office/drawing/2014/main" id="{D6C91231-72A9-A5DB-E0BC-8D1B7CCEF262}"/>
              </a:ext>
            </a:extLst>
          </p:cNvPr>
          <p:cNvSpPr/>
          <p:nvPr/>
        </p:nvSpPr>
        <p:spPr bwMode="auto">
          <a:xfrm>
            <a:off x="6324600" y="2346960"/>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0" name="Oval 9">
            <a:extLst>
              <a:ext uri="{FF2B5EF4-FFF2-40B4-BE49-F238E27FC236}">
                <a16:creationId xmlns:a16="http://schemas.microsoft.com/office/drawing/2014/main" id="{774A282B-12B4-C5E4-E68D-3ED4E4CEB0B4}"/>
              </a:ext>
            </a:extLst>
          </p:cNvPr>
          <p:cNvSpPr/>
          <p:nvPr/>
        </p:nvSpPr>
        <p:spPr bwMode="auto">
          <a:xfrm>
            <a:off x="2130552" y="3048000"/>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1" name="Oval 10">
            <a:extLst>
              <a:ext uri="{FF2B5EF4-FFF2-40B4-BE49-F238E27FC236}">
                <a16:creationId xmlns:a16="http://schemas.microsoft.com/office/drawing/2014/main" id="{7334516A-12A5-69DD-D9B1-9E7CA73F22F8}"/>
              </a:ext>
            </a:extLst>
          </p:cNvPr>
          <p:cNvSpPr/>
          <p:nvPr/>
        </p:nvSpPr>
        <p:spPr bwMode="auto">
          <a:xfrm>
            <a:off x="3429000" y="2337816"/>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2" name="Text Box 43">
            <a:extLst>
              <a:ext uri="{FF2B5EF4-FFF2-40B4-BE49-F238E27FC236}">
                <a16:creationId xmlns:a16="http://schemas.microsoft.com/office/drawing/2014/main" id="{D47F706C-4627-8682-65CB-5AE3C5653B9C}"/>
              </a:ext>
            </a:extLst>
          </p:cNvPr>
          <p:cNvSpPr txBox="1">
            <a:spLocks noChangeArrowheads="1"/>
          </p:cNvSpPr>
          <p:nvPr/>
        </p:nvSpPr>
        <p:spPr bwMode="auto">
          <a:xfrm>
            <a:off x="609600" y="1214085"/>
            <a:ext cx="3810000" cy="276999"/>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200" dirty="0">
                <a:latin typeface="Tahoma" pitchFamily="-84" charset="0"/>
              </a:rPr>
              <a:t>Abstract Sub-system behavior element specification</a:t>
            </a:r>
          </a:p>
        </p:txBody>
      </p:sp>
      <p:sp>
        <p:nvSpPr>
          <p:cNvPr id="13" name="TextBox 12">
            <a:extLst>
              <a:ext uri="{FF2B5EF4-FFF2-40B4-BE49-F238E27FC236}">
                <a16:creationId xmlns:a16="http://schemas.microsoft.com/office/drawing/2014/main" id="{78C85426-D76F-F3D0-D752-80AE7775371D}"/>
              </a:ext>
            </a:extLst>
          </p:cNvPr>
          <p:cNvSpPr txBox="1"/>
          <p:nvPr/>
        </p:nvSpPr>
        <p:spPr>
          <a:xfrm>
            <a:off x="2109216" y="1613168"/>
            <a:ext cx="1370119" cy="461665"/>
          </a:xfrm>
          <a:prstGeom prst="rect">
            <a:avLst/>
          </a:prstGeom>
          <a:noFill/>
        </p:spPr>
        <p:txBody>
          <a:bodyPr wrap="none" rtlCol="0">
            <a:spAutoFit/>
          </a:bodyPr>
          <a:lstStyle/>
          <a:p>
            <a:r>
              <a:rPr lang="en-US" dirty="0"/>
              <a:t>Regulate</a:t>
            </a:r>
          </a:p>
        </p:txBody>
      </p:sp>
      <p:sp>
        <p:nvSpPr>
          <p:cNvPr id="14" name="TextBox 13">
            <a:extLst>
              <a:ext uri="{FF2B5EF4-FFF2-40B4-BE49-F238E27FC236}">
                <a16:creationId xmlns:a16="http://schemas.microsoft.com/office/drawing/2014/main" id="{C2EBFB43-1755-E345-66DC-0D395FD560BD}"/>
              </a:ext>
            </a:extLst>
          </p:cNvPr>
          <p:cNvSpPr txBox="1"/>
          <p:nvPr/>
        </p:nvSpPr>
        <p:spPr>
          <a:xfrm>
            <a:off x="3572256" y="2275516"/>
            <a:ext cx="1262718" cy="276999"/>
          </a:xfrm>
          <a:prstGeom prst="rect">
            <a:avLst/>
          </a:prstGeom>
          <a:noFill/>
        </p:spPr>
        <p:txBody>
          <a:bodyPr wrap="none" rtlCol="0">
            <a:spAutoFit/>
          </a:bodyPr>
          <a:lstStyle/>
          <a:p>
            <a:r>
              <a:rPr lang="en-US" sz="1200" dirty="0" err="1"/>
              <a:t>regulator_mode</a:t>
            </a:r>
            <a:endParaRPr lang="en-US" sz="1200" dirty="0"/>
          </a:p>
        </p:txBody>
      </p:sp>
      <p:sp>
        <p:nvSpPr>
          <p:cNvPr id="15" name="TextBox 14">
            <a:extLst>
              <a:ext uri="{FF2B5EF4-FFF2-40B4-BE49-F238E27FC236}">
                <a16:creationId xmlns:a16="http://schemas.microsoft.com/office/drawing/2014/main" id="{C534D8D6-B236-67BE-750F-A5E78BAC1650}"/>
              </a:ext>
            </a:extLst>
          </p:cNvPr>
          <p:cNvSpPr txBox="1"/>
          <p:nvPr/>
        </p:nvSpPr>
        <p:spPr>
          <a:xfrm>
            <a:off x="519531" y="3161145"/>
            <a:ext cx="1650645" cy="276999"/>
          </a:xfrm>
          <a:prstGeom prst="rect">
            <a:avLst/>
          </a:prstGeom>
          <a:noFill/>
        </p:spPr>
        <p:txBody>
          <a:bodyPr wrap="none" rtlCol="0">
            <a:spAutoFit/>
          </a:bodyPr>
          <a:lstStyle/>
          <a:p>
            <a:r>
              <a:rPr lang="en-US" sz="1200" dirty="0" err="1"/>
              <a:t>current_tempWstatus</a:t>
            </a:r>
            <a:endParaRPr lang="en-US" sz="1200" dirty="0"/>
          </a:p>
        </p:txBody>
      </p:sp>
      <p:sp>
        <p:nvSpPr>
          <p:cNvPr id="16" name="TextBox 15">
            <a:extLst>
              <a:ext uri="{FF2B5EF4-FFF2-40B4-BE49-F238E27FC236}">
                <a16:creationId xmlns:a16="http://schemas.microsoft.com/office/drawing/2014/main" id="{267FD768-98CB-F5B8-F2D1-AEB3E7DEF877}"/>
              </a:ext>
            </a:extLst>
          </p:cNvPr>
          <p:cNvSpPr txBox="1"/>
          <p:nvPr/>
        </p:nvSpPr>
        <p:spPr>
          <a:xfrm>
            <a:off x="6496659" y="2275516"/>
            <a:ext cx="1081322" cy="276999"/>
          </a:xfrm>
          <a:prstGeom prst="rect">
            <a:avLst/>
          </a:prstGeom>
          <a:noFill/>
        </p:spPr>
        <p:txBody>
          <a:bodyPr wrap="none" rtlCol="0">
            <a:spAutoFit/>
          </a:bodyPr>
          <a:lstStyle/>
          <a:p>
            <a:r>
              <a:rPr lang="en-US" sz="1200" dirty="0" err="1"/>
              <a:t>display_temp</a:t>
            </a:r>
            <a:endParaRPr lang="en-US" sz="1200" dirty="0"/>
          </a:p>
        </p:txBody>
      </p:sp>
      <p:cxnSp>
        <p:nvCxnSpPr>
          <p:cNvPr id="17" name="Straight Arrow Connector 16">
            <a:extLst>
              <a:ext uri="{FF2B5EF4-FFF2-40B4-BE49-F238E27FC236}">
                <a16:creationId xmlns:a16="http://schemas.microsoft.com/office/drawing/2014/main" id="{4418F053-E9B3-698C-9118-E9C54B42F4C5}"/>
              </a:ext>
            </a:extLst>
          </p:cNvPr>
          <p:cNvCxnSpPr>
            <a:cxnSpLocks/>
          </p:cNvCxnSpPr>
          <p:nvPr/>
        </p:nvCxnSpPr>
        <p:spPr bwMode="auto">
          <a:xfrm flipV="1">
            <a:off x="2356104" y="2519065"/>
            <a:ext cx="3903216" cy="562277"/>
          </a:xfrm>
          <a:prstGeom prst="straightConnector1">
            <a:avLst/>
          </a:prstGeom>
          <a:solidFill>
            <a:schemeClr val="accent1"/>
          </a:solidFill>
          <a:ln w="38100" cap="flat" cmpd="sng" algn="ctr">
            <a:solidFill>
              <a:srgbClr val="00B050"/>
            </a:solidFill>
            <a:prstDash val="solid"/>
            <a:miter lim="800000"/>
            <a:headEnd type="none" w="med" len="med"/>
            <a:tailEnd type="triangle"/>
          </a:ln>
          <a:effectLst/>
        </p:spPr>
      </p:cxnSp>
      <p:cxnSp>
        <p:nvCxnSpPr>
          <p:cNvPr id="20" name="Straight Arrow Connector 19">
            <a:extLst>
              <a:ext uri="{FF2B5EF4-FFF2-40B4-BE49-F238E27FC236}">
                <a16:creationId xmlns:a16="http://schemas.microsoft.com/office/drawing/2014/main" id="{40953D73-87ED-9417-4E61-290063974E02}"/>
              </a:ext>
            </a:extLst>
          </p:cNvPr>
          <p:cNvCxnSpPr>
            <a:cxnSpLocks/>
          </p:cNvCxnSpPr>
          <p:nvPr/>
        </p:nvCxnSpPr>
        <p:spPr bwMode="auto">
          <a:xfrm>
            <a:off x="4806737" y="2429926"/>
            <a:ext cx="1452583" cy="0"/>
          </a:xfrm>
          <a:prstGeom prst="straightConnector1">
            <a:avLst/>
          </a:prstGeom>
          <a:solidFill>
            <a:schemeClr val="accent1"/>
          </a:solidFill>
          <a:ln w="38100" cap="flat" cmpd="sng" algn="ctr">
            <a:solidFill>
              <a:srgbClr val="00B050"/>
            </a:solidFill>
            <a:prstDash val="solid"/>
            <a:miter lim="800000"/>
            <a:headEnd type="none" w="med" len="med"/>
            <a:tailEnd type="triangle"/>
          </a:ln>
          <a:effectLst/>
        </p:spPr>
      </p:cxnSp>
      <p:sp>
        <p:nvSpPr>
          <p:cNvPr id="23" name="Text Box 43">
            <a:extLst>
              <a:ext uri="{FF2B5EF4-FFF2-40B4-BE49-F238E27FC236}">
                <a16:creationId xmlns:a16="http://schemas.microsoft.com/office/drawing/2014/main" id="{6312C1CF-5DCB-DC30-3CBC-3A1283460521}"/>
              </a:ext>
            </a:extLst>
          </p:cNvPr>
          <p:cNvSpPr txBox="1">
            <a:spLocks noChangeArrowheads="1"/>
          </p:cNvSpPr>
          <p:nvPr/>
        </p:nvSpPr>
        <p:spPr bwMode="auto">
          <a:xfrm>
            <a:off x="624840" y="3732616"/>
            <a:ext cx="8214360" cy="461665"/>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200" dirty="0">
                <a:latin typeface="Tahoma" pitchFamily="-84" charset="0"/>
              </a:rPr>
              <a:t>Associated requirements (note: these are not in original REMH, they are proposed by John H, reverse-engineered from lower-level requirements)</a:t>
            </a:r>
          </a:p>
        </p:txBody>
      </p:sp>
      <p:sp>
        <p:nvSpPr>
          <p:cNvPr id="24" name="Content Placeholder 28">
            <a:extLst>
              <a:ext uri="{FF2B5EF4-FFF2-40B4-BE49-F238E27FC236}">
                <a16:creationId xmlns:a16="http://schemas.microsoft.com/office/drawing/2014/main" id="{20B7F20D-C285-399E-19CF-ED4D55C45945}"/>
              </a:ext>
            </a:extLst>
          </p:cNvPr>
          <p:cNvSpPr txBox="1">
            <a:spLocks/>
          </p:cNvSpPr>
          <p:nvPr/>
        </p:nvSpPr>
        <p:spPr>
          <a:xfrm>
            <a:off x="685800" y="4286712"/>
            <a:ext cx="8153400" cy="2114088"/>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itchFamily="-106" charset="2"/>
              <a:buChar char="n"/>
              <a:defRPr sz="3200">
                <a:solidFill>
                  <a:schemeClr val="tx1"/>
                </a:solidFill>
                <a:latin typeface="+mn-lt"/>
                <a:ea typeface="ＭＳ Ｐゴシック" pitchFamily="-84" charset="-128"/>
                <a:cs typeface="ＭＳ Ｐゴシック" pitchFamily="-84" charset="-128"/>
              </a:defRPr>
            </a:lvl1pPr>
            <a:lvl2pPr marL="742950" indent="-285750" algn="l" rtl="0" eaLnBrk="0" fontAlgn="base" hangingPunct="0">
              <a:spcBef>
                <a:spcPct val="20000"/>
              </a:spcBef>
              <a:spcAft>
                <a:spcPct val="0"/>
              </a:spcAft>
              <a:buClr>
                <a:schemeClr val="hlink"/>
              </a:buClr>
              <a:buSzPct val="55000"/>
              <a:buFont typeface="Wingdings" pitchFamily="-106" charset="2"/>
              <a:buChar char="n"/>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folHlink"/>
              </a:buClr>
              <a:buSzPct val="50000"/>
              <a:buFont typeface="Wingdings" pitchFamily="-106"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55000"/>
              <a:buFont typeface="Wingdings" pitchFamily="-106" charset="2"/>
              <a:buChar char="n"/>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SzPct val="50000"/>
              <a:buFont typeface="Wingdings" pitchFamily="-106" charset="2"/>
              <a:buChar char="n"/>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9pPr>
          </a:lstStyle>
          <a:p>
            <a:r>
              <a:rPr lang="en-US" sz="1600" dirty="0"/>
              <a:t>Req-REG-DisplayTemp-1: If the </a:t>
            </a:r>
            <a:r>
              <a:rPr lang="en-US" sz="1600" b="1" dirty="0"/>
              <a:t>mode</a:t>
            </a:r>
            <a:r>
              <a:rPr lang="en-US" sz="1600" dirty="0"/>
              <a:t> is normal in the subsystem pre-state, then the </a:t>
            </a:r>
            <a:r>
              <a:rPr lang="en-US" sz="1600" b="1" dirty="0"/>
              <a:t>display temp </a:t>
            </a:r>
            <a:r>
              <a:rPr lang="en-US" sz="1600" dirty="0"/>
              <a:t>= </a:t>
            </a:r>
            <a:r>
              <a:rPr lang="en-US" sz="1600" b="1" dirty="0"/>
              <a:t>current temp </a:t>
            </a:r>
            <a:r>
              <a:rPr lang="en-US" sz="1600" dirty="0"/>
              <a:t>value in the subsystem post-state (in full system, display temp is current temp rounded to the closest integer).</a:t>
            </a:r>
          </a:p>
          <a:p>
            <a:r>
              <a:rPr lang="en-US" sz="1600" dirty="0"/>
              <a:t>Req-REG-DisplayTemp-2: If the </a:t>
            </a:r>
            <a:r>
              <a:rPr lang="en-US" sz="1600" b="1" dirty="0"/>
              <a:t>mode</a:t>
            </a:r>
            <a:r>
              <a:rPr lang="en-US" sz="1600" dirty="0"/>
              <a:t> is not normal in the subsystem pre-state, then the </a:t>
            </a:r>
            <a:r>
              <a:rPr lang="en-US" sz="1600" b="1" dirty="0"/>
              <a:t>display temp </a:t>
            </a:r>
            <a:r>
              <a:rPr lang="en-US" sz="1600" dirty="0"/>
              <a:t>is unspecified (unconstrained) in the subsystem post-state.</a:t>
            </a:r>
          </a:p>
          <a:p>
            <a:endParaRPr lang="en-US" sz="1600" dirty="0"/>
          </a:p>
          <a:p>
            <a:endParaRPr lang="en-US" sz="1600" dirty="0"/>
          </a:p>
        </p:txBody>
      </p:sp>
      <p:sp>
        <p:nvSpPr>
          <p:cNvPr id="25" name="TextBox 24">
            <a:extLst>
              <a:ext uri="{FF2B5EF4-FFF2-40B4-BE49-F238E27FC236}">
                <a16:creationId xmlns:a16="http://schemas.microsoft.com/office/drawing/2014/main" id="{E07190A1-666F-ED84-7D70-314A286ABEEA}"/>
              </a:ext>
            </a:extLst>
          </p:cNvPr>
          <p:cNvSpPr txBox="1"/>
          <p:nvPr/>
        </p:nvSpPr>
        <p:spPr>
          <a:xfrm>
            <a:off x="320040" y="5640888"/>
            <a:ext cx="8382000" cy="1107996"/>
          </a:xfrm>
          <a:prstGeom prst="rect">
            <a:avLst/>
          </a:prstGeom>
          <a:noFill/>
        </p:spPr>
        <p:txBody>
          <a:bodyPr wrap="square" rtlCol="0">
            <a:spAutoFit/>
          </a:bodyPr>
          <a:lstStyle/>
          <a:p>
            <a:r>
              <a:rPr lang="en-US" sz="1100" b="1" i="1" dirty="0"/>
              <a:t>Note</a:t>
            </a:r>
            <a:r>
              <a:rPr lang="en-US" sz="1100" i="1" dirty="0"/>
              <a:t>: to specify a function that is computed over time, we need to indicate the temporal points for the input and output.  In the above requirements, by writing “pre-state” and “post-state” we are indicating that there are temporal points in the system trace in which input values are acquired and in which outputs are produced.  This needs to be formally represented in some way (which can be refined later to specific points in system scheduling).  In this case, we have the simplistic situation in which there is only one input and one output (so there is no issue of inputs/outputs at different times).  Moreover, we also talk about the internal state (regulator) mode as being available in the pre-state.</a:t>
            </a:r>
          </a:p>
        </p:txBody>
      </p:sp>
    </p:spTree>
    <p:extLst>
      <p:ext uri="{BB962C8B-B14F-4D97-AF65-F5344CB8AC3E}">
        <p14:creationId xmlns:p14="http://schemas.microsoft.com/office/powerpoint/2010/main" val="1136916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06FB7E-7E7E-CADE-C484-DAF4CD754A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12901F-B7CD-D211-7200-C4B0F1C18BB0}"/>
              </a:ext>
            </a:extLst>
          </p:cNvPr>
          <p:cNvSpPr>
            <a:spLocks noGrp="1"/>
          </p:cNvSpPr>
          <p:nvPr>
            <p:ph type="title"/>
          </p:nvPr>
        </p:nvSpPr>
        <p:spPr/>
        <p:txBody>
          <a:bodyPr/>
          <a:lstStyle/>
          <a:p>
            <a:r>
              <a:rPr lang="en-US" sz="3200" dirty="0"/>
              <a:t>Architecture Characteristics – </a:t>
            </a:r>
            <a:br>
              <a:rPr lang="en-US" sz="3200" dirty="0"/>
            </a:br>
            <a:r>
              <a:rPr lang="en-US" sz="3200" dirty="0"/>
              <a:t>Boundary Ports </a:t>
            </a:r>
            <a:r>
              <a:rPr lang="en-US" sz="3200" i="1" dirty="0"/>
              <a:t>Are Challenging</a:t>
            </a:r>
            <a:endParaRPr lang="en-US" sz="3200" dirty="0"/>
          </a:p>
        </p:txBody>
      </p:sp>
      <p:sp>
        <p:nvSpPr>
          <p:cNvPr id="18" name="Content Placeholder 17">
            <a:extLst>
              <a:ext uri="{FF2B5EF4-FFF2-40B4-BE49-F238E27FC236}">
                <a16:creationId xmlns:a16="http://schemas.microsoft.com/office/drawing/2014/main" id="{764A98AD-A8A3-2397-4D4F-8518DE317FB0}"/>
              </a:ext>
            </a:extLst>
          </p:cNvPr>
          <p:cNvSpPr>
            <a:spLocks noGrp="1"/>
          </p:cNvSpPr>
          <p:nvPr>
            <p:ph idx="1"/>
          </p:nvPr>
        </p:nvSpPr>
        <p:spPr>
          <a:xfrm>
            <a:off x="685800" y="3733798"/>
            <a:ext cx="8153400" cy="2667001"/>
          </a:xfrm>
        </p:spPr>
        <p:txBody>
          <a:bodyPr/>
          <a:lstStyle/>
          <a:p>
            <a:r>
              <a:rPr lang="en-US" sz="1400" dirty="0"/>
              <a:t>Boundary ports provide are the natural notions of value to be referenced in subsystem property specification (e.g., because we typically state properties of abstract functions computed from subsystem inputs to subsystem outputs – with possible references to internal state)</a:t>
            </a:r>
          </a:p>
          <a:p>
            <a:r>
              <a:rPr lang="en-US" sz="1400" dirty="0"/>
              <a:t>But boundary ports are notional/virtual – a single boundary input port may reference multiple concrete thread input port states </a:t>
            </a:r>
          </a:p>
          <a:p>
            <a:r>
              <a:rPr lang="en-US" sz="1400" dirty="0"/>
              <a:t>Concrete port states associated with a boundary input port will be given their values by communication actions likely scheduled independently of the subsystem component schedule</a:t>
            </a:r>
          </a:p>
          <a:p>
            <a:r>
              <a:rPr lang="en-US" sz="1400" dirty="0"/>
              <a:t>We will likely need some sort of coherence axioms about the consistency of the values of partner/sibling thread port states (i.e., those referenced by a single input port state) </a:t>
            </a:r>
          </a:p>
          <a:p>
            <a:r>
              <a:rPr lang="en-US" sz="1400" b="1" dirty="0"/>
              <a:t>Simplification/Approach</a:t>
            </a:r>
            <a:r>
              <a:rPr lang="en-US" sz="1400" dirty="0"/>
              <a:t>: We could imagine changing the AADL semantics to introduce a notion of ”gateway port”, with its own storage, or we could for simplicity require a gateway component (perhaps hidden from the view of the developer) that processes a single boundary input and distributes it to internal components.</a:t>
            </a:r>
          </a:p>
          <a:p>
            <a:endParaRPr lang="en-US" sz="1100" dirty="0"/>
          </a:p>
        </p:txBody>
      </p:sp>
      <p:sp>
        <p:nvSpPr>
          <p:cNvPr id="3" name="Slide Number Placeholder 2">
            <a:extLst>
              <a:ext uri="{FF2B5EF4-FFF2-40B4-BE49-F238E27FC236}">
                <a16:creationId xmlns:a16="http://schemas.microsoft.com/office/drawing/2014/main" id="{8D943826-10A6-CC06-A99F-D100556E8619}"/>
              </a:ext>
            </a:extLst>
          </p:cNvPr>
          <p:cNvSpPr>
            <a:spLocks noGrp="1"/>
          </p:cNvSpPr>
          <p:nvPr>
            <p:ph type="sldNum" sz="quarter" idx="11"/>
          </p:nvPr>
        </p:nvSpPr>
        <p:spPr/>
        <p:txBody>
          <a:bodyPr/>
          <a:lstStyle/>
          <a:p>
            <a:pPr>
              <a:defRPr/>
            </a:pPr>
            <a:fld id="{6E0AA622-F4CE-604D-A669-CD3D12FC535C}" type="slidenum">
              <a:rPr lang="en-US" smtClean="0"/>
              <a:pPr>
                <a:defRPr/>
              </a:pPr>
              <a:t>3</a:t>
            </a:fld>
            <a:endParaRPr lang="en-US"/>
          </a:p>
        </p:txBody>
      </p:sp>
      <p:pic>
        <p:nvPicPr>
          <p:cNvPr id="4" name="Picture 3">
            <a:extLst>
              <a:ext uri="{FF2B5EF4-FFF2-40B4-BE49-F238E27FC236}">
                <a16:creationId xmlns:a16="http://schemas.microsoft.com/office/drawing/2014/main" id="{0C10A13C-F855-ACC9-6FDD-A97C4EA306F2}"/>
              </a:ext>
            </a:extLst>
          </p:cNvPr>
          <p:cNvPicPr>
            <a:picLocks noChangeAspect="1"/>
          </p:cNvPicPr>
          <p:nvPr/>
        </p:nvPicPr>
        <p:blipFill>
          <a:blip r:embed="rId2"/>
          <a:stretch>
            <a:fillRect/>
          </a:stretch>
        </p:blipFill>
        <p:spPr>
          <a:xfrm>
            <a:off x="2375922" y="1295400"/>
            <a:ext cx="4392156" cy="2285999"/>
          </a:xfrm>
          <a:prstGeom prst="rect">
            <a:avLst/>
          </a:prstGeom>
        </p:spPr>
      </p:pic>
      <p:sp>
        <p:nvSpPr>
          <p:cNvPr id="5" name="Oval 4">
            <a:extLst>
              <a:ext uri="{FF2B5EF4-FFF2-40B4-BE49-F238E27FC236}">
                <a16:creationId xmlns:a16="http://schemas.microsoft.com/office/drawing/2014/main" id="{64635B6B-41AD-6758-21E2-9DB583CA0D96}"/>
              </a:ext>
            </a:extLst>
          </p:cNvPr>
          <p:cNvSpPr/>
          <p:nvPr/>
        </p:nvSpPr>
        <p:spPr>
          <a:xfrm>
            <a:off x="2305798" y="14478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2314F85-827C-353C-C072-5FE95581F6DA}"/>
              </a:ext>
            </a:extLst>
          </p:cNvPr>
          <p:cNvSpPr/>
          <p:nvPr/>
        </p:nvSpPr>
        <p:spPr>
          <a:xfrm>
            <a:off x="2286000" y="16002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390AF28-579E-3108-9F21-47739AA91488}"/>
              </a:ext>
            </a:extLst>
          </p:cNvPr>
          <p:cNvSpPr/>
          <p:nvPr/>
        </p:nvSpPr>
        <p:spPr>
          <a:xfrm>
            <a:off x="2286000" y="1747388"/>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99D2771-D34A-8CCB-8318-FD49A7606AE5}"/>
              </a:ext>
            </a:extLst>
          </p:cNvPr>
          <p:cNvSpPr/>
          <p:nvPr/>
        </p:nvSpPr>
        <p:spPr>
          <a:xfrm>
            <a:off x="2305798" y="25146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D822570-A9DD-D993-7AF0-2860D9C076F6}"/>
              </a:ext>
            </a:extLst>
          </p:cNvPr>
          <p:cNvSpPr/>
          <p:nvPr/>
        </p:nvSpPr>
        <p:spPr>
          <a:xfrm>
            <a:off x="2305798" y="26670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DC28798-4CBA-7C5F-FBBE-E31FD531FAE7}"/>
              </a:ext>
            </a:extLst>
          </p:cNvPr>
          <p:cNvSpPr/>
          <p:nvPr/>
        </p:nvSpPr>
        <p:spPr>
          <a:xfrm>
            <a:off x="6572998" y="14478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9C54D61-CC5E-7278-C2FC-419CA2CFF515}"/>
              </a:ext>
            </a:extLst>
          </p:cNvPr>
          <p:cNvSpPr/>
          <p:nvPr/>
        </p:nvSpPr>
        <p:spPr>
          <a:xfrm>
            <a:off x="6553200" y="16002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ACEB04B-1546-F4D9-CF92-4AB984F12601}"/>
              </a:ext>
            </a:extLst>
          </p:cNvPr>
          <p:cNvSpPr/>
          <p:nvPr/>
        </p:nvSpPr>
        <p:spPr>
          <a:xfrm>
            <a:off x="6553200" y="2128388"/>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A4C24D0-1592-B297-C56C-EC219D6645A5}"/>
              </a:ext>
            </a:extLst>
          </p:cNvPr>
          <p:cNvSpPr/>
          <p:nvPr/>
        </p:nvSpPr>
        <p:spPr>
          <a:xfrm>
            <a:off x="6553200" y="26670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8DB3BD0-5C34-9E79-B420-590FCB3EE36F}"/>
              </a:ext>
            </a:extLst>
          </p:cNvPr>
          <p:cNvSpPr/>
          <p:nvPr/>
        </p:nvSpPr>
        <p:spPr>
          <a:xfrm>
            <a:off x="6553200" y="3195188"/>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Box 4">
            <a:extLst>
              <a:ext uri="{FF2B5EF4-FFF2-40B4-BE49-F238E27FC236}">
                <a16:creationId xmlns:a16="http://schemas.microsoft.com/office/drawing/2014/main" id="{E64815CC-A0D3-08E0-43F3-5064CEF6BB9B}"/>
              </a:ext>
            </a:extLst>
          </p:cNvPr>
          <p:cNvSpPr txBox="1">
            <a:spLocks noChangeArrowheads="1"/>
          </p:cNvSpPr>
          <p:nvPr/>
        </p:nvSpPr>
        <p:spPr bwMode="auto">
          <a:xfrm>
            <a:off x="658140" y="2500426"/>
            <a:ext cx="1612596" cy="923330"/>
          </a:xfrm>
          <a:prstGeom prst="rect">
            <a:avLst/>
          </a:prstGeom>
          <a:gradFill rotWithShape="0">
            <a:gsLst>
              <a:gs pos="0">
                <a:schemeClr val="accent2"/>
              </a:gs>
              <a:gs pos="100000">
                <a:schemeClr val="bg1"/>
              </a:gs>
            </a:gsLst>
            <a:lin ang="0" scaled="1"/>
          </a:gradFill>
          <a:ln w="9525">
            <a:noFill/>
            <a:miter lim="800000"/>
            <a:headEnd/>
            <a:tailEnd/>
          </a:ln>
          <a:effectLst/>
        </p:spPr>
        <p:txBody>
          <a:bodyPr wrap="square">
            <a:prstTxWarp prst="textNoShape">
              <a:avLst/>
            </a:prstTxWarp>
            <a:spAutoFit/>
          </a:bodyPr>
          <a:lstStyle/>
          <a:p>
            <a:pPr algn="l"/>
            <a:r>
              <a:rPr lang="en-US" sz="1800" dirty="0"/>
              <a:t>Concerning subsystem </a:t>
            </a:r>
            <a:r>
              <a:rPr lang="en-US" sz="1800" b="1" dirty="0"/>
              <a:t>inputs</a:t>
            </a:r>
            <a:r>
              <a:rPr lang="en-US" sz="1800" dirty="0"/>
              <a:t>…</a:t>
            </a:r>
          </a:p>
        </p:txBody>
      </p:sp>
    </p:spTree>
    <p:extLst>
      <p:ext uri="{BB962C8B-B14F-4D97-AF65-F5344CB8AC3E}">
        <p14:creationId xmlns:p14="http://schemas.microsoft.com/office/powerpoint/2010/main" val="11351607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E5E6F-7B2B-ADCF-1D4A-28E3EF8EAC9E}"/>
              </a:ext>
            </a:extLst>
          </p:cNvPr>
          <p:cNvSpPr>
            <a:spLocks noGrp="1"/>
          </p:cNvSpPr>
          <p:nvPr>
            <p:ph type="title"/>
          </p:nvPr>
        </p:nvSpPr>
        <p:spPr/>
        <p:txBody>
          <a:bodyPr/>
          <a:lstStyle/>
          <a:p>
            <a:r>
              <a:rPr lang="en-US" dirty="0"/>
              <a:t>Types of Properties (Phase I)</a:t>
            </a:r>
          </a:p>
        </p:txBody>
      </p:sp>
      <p:sp>
        <p:nvSpPr>
          <p:cNvPr id="3" name="Content Placeholder 2">
            <a:extLst>
              <a:ext uri="{FF2B5EF4-FFF2-40B4-BE49-F238E27FC236}">
                <a16:creationId xmlns:a16="http://schemas.microsoft.com/office/drawing/2014/main" id="{BE82CAD9-457A-EF1D-7E49-FBB53DD82138}"/>
              </a:ext>
            </a:extLst>
          </p:cNvPr>
          <p:cNvSpPr>
            <a:spLocks noGrp="1"/>
          </p:cNvSpPr>
          <p:nvPr>
            <p:ph idx="1"/>
          </p:nvPr>
        </p:nvSpPr>
        <p:spPr/>
        <p:txBody>
          <a:bodyPr/>
          <a:lstStyle/>
          <a:p>
            <a:r>
              <a:rPr lang="en-US" sz="1800" dirty="0"/>
              <a:t>Component Contract</a:t>
            </a:r>
          </a:p>
          <a:p>
            <a:pPr lvl="1"/>
            <a:r>
              <a:rPr lang="en-US" sz="1600" dirty="0"/>
              <a:t>Pre-condition</a:t>
            </a:r>
          </a:p>
          <a:p>
            <a:pPr lvl="2"/>
            <a:r>
              <a:rPr lang="en-US" sz="1400" dirty="0"/>
              <a:t>Constraint on component input ports (application port view) and local variables</a:t>
            </a:r>
          </a:p>
          <a:p>
            <a:pPr lvl="2"/>
            <a:r>
              <a:rPr lang="en-US" sz="1400" dirty="0"/>
              <a:t>always holds when the component is executed</a:t>
            </a:r>
          </a:p>
          <a:p>
            <a:pPr lvl="1"/>
            <a:r>
              <a:rPr lang="en-US" sz="1600" dirty="0"/>
              <a:t>Post-condition</a:t>
            </a:r>
          </a:p>
          <a:p>
            <a:pPr lvl="2"/>
            <a:r>
              <a:rPr lang="en-US" sz="1400" dirty="0"/>
              <a:t>Constraint on component input ports (application port view), pre-state local variables, output ports (application port view), post-state local variables</a:t>
            </a:r>
          </a:p>
          <a:p>
            <a:r>
              <a:rPr lang="en-US" sz="1800" dirty="0"/>
              <a:t>System Assertion</a:t>
            </a:r>
          </a:p>
          <a:p>
            <a:pPr lvl="1"/>
            <a:r>
              <a:rPr lang="en-US" sz="1600" dirty="0"/>
              <a:t>Constraint on system state including communication substrate, component input and output infrastructure ports, component local variables</a:t>
            </a:r>
          </a:p>
          <a:p>
            <a:pPr lvl="2"/>
            <a:r>
              <a:rPr lang="en-US" sz="1200" dirty="0"/>
              <a:t>Invariant can also be conditioned on control points.  The simplest form of this is to condition it on the schedule state (e.g., different positions in the static schedule), but it could also be conditioned on more abstract notions (e.g., component X just finished executing).</a:t>
            </a:r>
          </a:p>
          <a:p>
            <a:pPr lvl="1"/>
            <a:endParaRPr lang="en-US" sz="1600" dirty="0"/>
          </a:p>
        </p:txBody>
      </p:sp>
      <p:sp>
        <p:nvSpPr>
          <p:cNvPr id="4" name="Slide Number Placeholder 3">
            <a:extLst>
              <a:ext uri="{FF2B5EF4-FFF2-40B4-BE49-F238E27FC236}">
                <a16:creationId xmlns:a16="http://schemas.microsoft.com/office/drawing/2014/main" id="{777F15A1-86F6-2A79-EDD2-7B152AD45AA7}"/>
              </a:ext>
            </a:extLst>
          </p:cNvPr>
          <p:cNvSpPr>
            <a:spLocks noGrp="1"/>
          </p:cNvSpPr>
          <p:nvPr>
            <p:ph type="sldNum" sz="quarter" idx="11"/>
          </p:nvPr>
        </p:nvSpPr>
        <p:spPr/>
        <p:txBody>
          <a:bodyPr/>
          <a:lstStyle/>
          <a:p>
            <a:pPr>
              <a:defRPr/>
            </a:pPr>
            <a:fld id="{C22399C2-1ADD-1549-9753-CEA7C1EED1B8}" type="slidenum">
              <a:rPr lang="en-US" smtClean="0"/>
              <a:pPr>
                <a:defRPr/>
              </a:pPr>
              <a:t>30</a:t>
            </a:fld>
            <a:endParaRPr lang="en-US"/>
          </a:p>
        </p:txBody>
      </p:sp>
      <p:sp>
        <p:nvSpPr>
          <p:cNvPr id="5" name="Parallelogram 4">
            <a:extLst>
              <a:ext uri="{FF2B5EF4-FFF2-40B4-BE49-F238E27FC236}">
                <a16:creationId xmlns:a16="http://schemas.microsoft.com/office/drawing/2014/main" id="{2982EB90-FC34-75A1-1A41-F72CBA28AE23}"/>
              </a:ext>
            </a:extLst>
          </p:cNvPr>
          <p:cNvSpPr/>
          <p:nvPr/>
        </p:nvSpPr>
        <p:spPr>
          <a:xfrm>
            <a:off x="3448031" y="5559961"/>
            <a:ext cx="1238269" cy="840839"/>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7E77C8B-D257-DA96-3796-B5866A52A5D0}"/>
              </a:ext>
            </a:extLst>
          </p:cNvPr>
          <p:cNvSpPr txBox="1"/>
          <p:nvPr/>
        </p:nvSpPr>
        <p:spPr>
          <a:xfrm>
            <a:off x="3040752" y="5638800"/>
            <a:ext cx="388248" cy="261610"/>
          </a:xfrm>
          <a:prstGeom prst="rect">
            <a:avLst/>
          </a:prstGeom>
          <a:solidFill>
            <a:srgbClr val="00B050"/>
          </a:solidFill>
        </p:spPr>
        <p:txBody>
          <a:bodyPr wrap="none" rtlCol="0">
            <a:spAutoFit/>
          </a:bodyPr>
          <a:lstStyle/>
          <a:p>
            <a:r>
              <a:rPr lang="en-US" sz="1100" dirty="0"/>
              <a:t>Pre</a:t>
            </a:r>
          </a:p>
        </p:txBody>
      </p:sp>
      <p:sp>
        <p:nvSpPr>
          <p:cNvPr id="7" name="TextBox 6">
            <a:extLst>
              <a:ext uri="{FF2B5EF4-FFF2-40B4-BE49-F238E27FC236}">
                <a16:creationId xmlns:a16="http://schemas.microsoft.com/office/drawing/2014/main" id="{CF691799-3BEE-D413-DA26-74253A345098}"/>
              </a:ext>
            </a:extLst>
          </p:cNvPr>
          <p:cNvSpPr txBox="1"/>
          <p:nvPr/>
        </p:nvSpPr>
        <p:spPr>
          <a:xfrm>
            <a:off x="4689348" y="6084530"/>
            <a:ext cx="449162" cy="261610"/>
          </a:xfrm>
          <a:prstGeom prst="rect">
            <a:avLst/>
          </a:prstGeom>
          <a:solidFill>
            <a:srgbClr val="00B0F0"/>
          </a:solidFill>
          <a:ln>
            <a:solidFill>
              <a:srgbClr val="00B0F0"/>
            </a:solidFill>
          </a:ln>
        </p:spPr>
        <p:txBody>
          <a:bodyPr wrap="none" rtlCol="0">
            <a:spAutoFit/>
          </a:bodyPr>
          <a:lstStyle/>
          <a:p>
            <a:r>
              <a:rPr lang="en-US" sz="1100" dirty="0"/>
              <a:t>Post</a:t>
            </a:r>
          </a:p>
        </p:txBody>
      </p:sp>
      <p:sp>
        <p:nvSpPr>
          <p:cNvPr id="9" name="Oval 8">
            <a:extLst>
              <a:ext uri="{FF2B5EF4-FFF2-40B4-BE49-F238E27FC236}">
                <a16:creationId xmlns:a16="http://schemas.microsoft.com/office/drawing/2014/main" id="{6AB3E893-360F-58DD-0BF5-FCA70CE0ECBB}"/>
              </a:ext>
            </a:extLst>
          </p:cNvPr>
          <p:cNvSpPr/>
          <p:nvPr/>
        </p:nvSpPr>
        <p:spPr bwMode="auto">
          <a:xfrm rot="592320">
            <a:off x="3397397" y="5727886"/>
            <a:ext cx="152400" cy="533400"/>
          </a:xfrm>
          <a:prstGeom prst="ellipse">
            <a:avLst/>
          </a:prstGeom>
          <a:noFill/>
          <a:ln w="28575" cap="flat" cmpd="sng" algn="ctr">
            <a:solidFill>
              <a:srgbClr val="00B05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0" name="Oval 9">
            <a:extLst>
              <a:ext uri="{FF2B5EF4-FFF2-40B4-BE49-F238E27FC236}">
                <a16:creationId xmlns:a16="http://schemas.microsoft.com/office/drawing/2014/main" id="{B343C02C-BCBD-293B-2109-1CF1B52B9343}"/>
              </a:ext>
            </a:extLst>
          </p:cNvPr>
          <p:cNvSpPr/>
          <p:nvPr/>
        </p:nvSpPr>
        <p:spPr bwMode="auto">
          <a:xfrm rot="16200000">
            <a:off x="3760610" y="5622419"/>
            <a:ext cx="207005" cy="348975"/>
          </a:xfrm>
          <a:prstGeom prst="ellipse">
            <a:avLst/>
          </a:prstGeom>
          <a:noFill/>
          <a:ln w="28575" cap="flat" cmpd="sng" algn="ctr">
            <a:solidFill>
              <a:srgbClr val="00B05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1" name="Oval 10">
            <a:extLst>
              <a:ext uri="{FF2B5EF4-FFF2-40B4-BE49-F238E27FC236}">
                <a16:creationId xmlns:a16="http://schemas.microsoft.com/office/drawing/2014/main" id="{8BE2EAE7-7812-4DE1-E8BF-36C928118274}"/>
              </a:ext>
            </a:extLst>
          </p:cNvPr>
          <p:cNvSpPr/>
          <p:nvPr/>
        </p:nvSpPr>
        <p:spPr bwMode="auto">
          <a:xfrm rot="592320">
            <a:off x="4534644" y="5727885"/>
            <a:ext cx="152400" cy="533400"/>
          </a:xfrm>
          <a:prstGeom prst="ellipse">
            <a:avLst/>
          </a:prstGeom>
          <a:noFill/>
          <a:ln w="28575" cap="flat" cmpd="sng" algn="ctr">
            <a:solidFill>
              <a:srgbClr val="00B0F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2" name="Oval 11">
            <a:extLst>
              <a:ext uri="{FF2B5EF4-FFF2-40B4-BE49-F238E27FC236}">
                <a16:creationId xmlns:a16="http://schemas.microsoft.com/office/drawing/2014/main" id="{9CE188E6-FA34-4EBA-87CD-3F68D8550B9C}"/>
              </a:ext>
            </a:extLst>
          </p:cNvPr>
          <p:cNvSpPr/>
          <p:nvPr/>
        </p:nvSpPr>
        <p:spPr bwMode="auto">
          <a:xfrm rot="592320">
            <a:off x="3387702" y="5908954"/>
            <a:ext cx="152400" cy="533400"/>
          </a:xfrm>
          <a:prstGeom prst="ellipse">
            <a:avLst/>
          </a:prstGeom>
          <a:noFill/>
          <a:ln w="28575" cap="flat" cmpd="sng" algn="ctr">
            <a:solidFill>
              <a:srgbClr val="00B0F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3" name="Oval 12">
            <a:extLst>
              <a:ext uri="{FF2B5EF4-FFF2-40B4-BE49-F238E27FC236}">
                <a16:creationId xmlns:a16="http://schemas.microsoft.com/office/drawing/2014/main" id="{50DD35EB-E944-5879-CE58-2B38CA94E748}"/>
              </a:ext>
            </a:extLst>
          </p:cNvPr>
          <p:cNvSpPr/>
          <p:nvPr/>
        </p:nvSpPr>
        <p:spPr bwMode="auto">
          <a:xfrm rot="16200000">
            <a:off x="3913010" y="5774819"/>
            <a:ext cx="207005" cy="348975"/>
          </a:xfrm>
          <a:prstGeom prst="ellipse">
            <a:avLst/>
          </a:prstGeom>
          <a:noFill/>
          <a:ln w="28575" cap="flat" cmpd="sng" algn="ctr">
            <a:solidFill>
              <a:srgbClr val="00B0F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4" name="TextBox 13">
            <a:extLst>
              <a:ext uri="{FF2B5EF4-FFF2-40B4-BE49-F238E27FC236}">
                <a16:creationId xmlns:a16="http://schemas.microsoft.com/office/drawing/2014/main" id="{5D3710DE-8B19-D78B-9489-2554048D37B2}"/>
              </a:ext>
            </a:extLst>
          </p:cNvPr>
          <p:cNvSpPr txBox="1"/>
          <p:nvPr/>
        </p:nvSpPr>
        <p:spPr>
          <a:xfrm>
            <a:off x="1981200" y="5831545"/>
            <a:ext cx="854721" cy="261610"/>
          </a:xfrm>
          <a:prstGeom prst="rect">
            <a:avLst/>
          </a:prstGeom>
          <a:solidFill>
            <a:srgbClr val="FFC000"/>
          </a:solidFill>
        </p:spPr>
        <p:txBody>
          <a:bodyPr wrap="none" rtlCol="0">
            <a:spAutoFit/>
          </a:bodyPr>
          <a:lstStyle/>
          <a:p>
            <a:r>
              <a:rPr lang="en-US" sz="1100" dirty="0"/>
              <a:t>SysAssert1</a:t>
            </a:r>
          </a:p>
        </p:txBody>
      </p:sp>
      <p:sp>
        <p:nvSpPr>
          <p:cNvPr id="15" name="TextBox 14">
            <a:extLst>
              <a:ext uri="{FF2B5EF4-FFF2-40B4-BE49-F238E27FC236}">
                <a16:creationId xmlns:a16="http://schemas.microsoft.com/office/drawing/2014/main" id="{E9FC6786-6F2B-E346-773A-74012C2C4580}"/>
              </a:ext>
            </a:extLst>
          </p:cNvPr>
          <p:cNvSpPr txBox="1"/>
          <p:nvPr/>
        </p:nvSpPr>
        <p:spPr>
          <a:xfrm>
            <a:off x="5519457" y="5834390"/>
            <a:ext cx="854721" cy="261610"/>
          </a:xfrm>
          <a:prstGeom prst="rect">
            <a:avLst/>
          </a:prstGeom>
          <a:solidFill>
            <a:srgbClr val="FFC000"/>
          </a:solidFill>
        </p:spPr>
        <p:txBody>
          <a:bodyPr wrap="none" rtlCol="0">
            <a:spAutoFit/>
          </a:bodyPr>
          <a:lstStyle/>
          <a:p>
            <a:r>
              <a:rPr lang="en-US" sz="1100" dirty="0"/>
              <a:t>SysAssert2</a:t>
            </a:r>
          </a:p>
        </p:txBody>
      </p:sp>
    </p:spTree>
    <p:extLst>
      <p:ext uri="{BB962C8B-B14F-4D97-AF65-F5344CB8AC3E}">
        <p14:creationId xmlns:p14="http://schemas.microsoft.com/office/powerpoint/2010/main" val="12829322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6FE098-3714-CAAE-B264-9FA2959E300C}"/>
              </a:ext>
            </a:extLst>
          </p:cNvPr>
          <p:cNvSpPr>
            <a:spLocks noGrp="1"/>
          </p:cNvSpPr>
          <p:nvPr>
            <p:ph type="title"/>
          </p:nvPr>
        </p:nvSpPr>
        <p:spPr/>
        <p:txBody>
          <a:bodyPr/>
          <a:lstStyle/>
          <a:p>
            <a:r>
              <a:rPr lang="en-US" dirty="0"/>
              <a:t>VC Structure (Phase 1)</a:t>
            </a:r>
          </a:p>
        </p:txBody>
      </p:sp>
      <p:sp>
        <p:nvSpPr>
          <p:cNvPr id="16" name="Content Placeholder 15">
            <a:extLst>
              <a:ext uri="{FF2B5EF4-FFF2-40B4-BE49-F238E27FC236}">
                <a16:creationId xmlns:a16="http://schemas.microsoft.com/office/drawing/2014/main" id="{789998D8-1099-C8F1-B5F9-DE83C371D395}"/>
              </a:ext>
            </a:extLst>
          </p:cNvPr>
          <p:cNvSpPr>
            <a:spLocks noGrp="1"/>
          </p:cNvSpPr>
          <p:nvPr>
            <p:ph idx="1"/>
          </p:nvPr>
        </p:nvSpPr>
        <p:spPr>
          <a:xfrm>
            <a:off x="685800" y="3111600"/>
            <a:ext cx="8153400" cy="3289200"/>
          </a:xfrm>
        </p:spPr>
        <p:txBody>
          <a:bodyPr/>
          <a:lstStyle/>
          <a:p>
            <a:r>
              <a:rPr lang="en-US" dirty="0"/>
              <a:t>SysAssert1 implies Pre</a:t>
            </a:r>
          </a:p>
          <a:p>
            <a:r>
              <a:rPr lang="en-US" dirty="0"/>
              <a:t>SysAssert1 &amp; Post implies SysAssert2</a:t>
            </a:r>
          </a:p>
        </p:txBody>
      </p:sp>
      <p:sp>
        <p:nvSpPr>
          <p:cNvPr id="4" name="Slide Number Placeholder 3">
            <a:extLst>
              <a:ext uri="{FF2B5EF4-FFF2-40B4-BE49-F238E27FC236}">
                <a16:creationId xmlns:a16="http://schemas.microsoft.com/office/drawing/2014/main" id="{7A20B146-E2C7-235E-DD60-15442639B9A6}"/>
              </a:ext>
            </a:extLst>
          </p:cNvPr>
          <p:cNvSpPr>
            <a:spLocks noGrp="1"/>
          </p:cNvSpPr>
          <p:nvPr>
            <p:ph type="sldNum" sz="quarter" idx="11"/>
          </p:nvPr>
        </p:nvSpPr>
        <p:spPr/>
        <p:txBody>
          <a:bodyPr/>
          <a:lstStyle/>
          <a:p>
            <a:pPr>
              <a:defRPr/>
            </a:pPr>
            <a:fld id="{C22399C2-1ADD-1549-9753-CEA7C1EED1B8}" type="slidenum">
              <a:rPr lang="en-US" smtClean="0"/>
              <a:pPr>
                <a:defRPr/>
              </a:pPr>
              <a:t>31</a:t>
            </a:fld>
            <a:endParaRPr lang="en-US"/>
          </a:p>
        </p:txBody>
      </p:sp>
      <p:sp>
        <p:nvSpPr>
          <p:cNvPr id="6" name="Parallelogram 5">
            <a:extLst>
              <a:ext uri="{FF2B5EF4-FFF2-40B4-BE49-F238E27FC236}">
                <a16:creationId xmlns:a16="http://schemas.microsoft.com/office/drawing/2014/main" id="{EE38EA9F-56AE-1A8D-70BB-7F3655B5B96F}"/>
              </a:ext>
            </a:extLst>
          </p:cNvPr>
          <p:cNvSpPr/>
          <p:nvPr/>
        </p:nvSpPr>
        <p:spPr>
          <a:xfrm>
            <a:off x="3581400" y="1905000"/>
            <a:ext cx="1238269" cy="840839"/>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FE2444C-3CE1-AFE2-3700-A9E9691DC6A3}"/>
              </a:ext>
            </a:extLst>
          </p:cNvPr>
          <p:cNvSpPr txBox="1"/>
          <p:nvPr/>
        </p:nvSpPr>
        <p:spPr>
          <a:xfrm>
            <a:off x="3174121" y="1983839"/>
            <a:ext cx="388248" cy="261610"/>
          </a:xfrm>
          <a:prstGeom prst="rect">
            <a:avLst/>
          </a:prstGeom>
          <a:solidFill>
            <a:srgbClr val="00B050"/>
          </a:solidFill>
        </p:spPr>
        <p:txBody>
          <a:bodyPr wrap="none" rtlCol="0">
            <a:spAutoFit/>
          </a:bodyPr>
          <a:lstStyle/>
          <a:p>
            <a:r>
              <a:rPr lang="en-US" sz="1100" dirty="0"/>
              <a:t>Pre</a:t>
            </a:r>
          </a:p>
        </p:txBody>
      </p:sp>
      <p:sp>
        <p:nvSpPr>
          <p:cNvPr id="8" name="TextBox 7">
            <a:extLst>
              <a:ext uri="{FF2B5EF4-FFF2-40B4-BE49-F238E27FC236}">
                <a16:creationId xmlns:a16="http://schemas.microsoft.com/office/drawing/2014/main" id="{3725757B-9BAB-E337-04F1-D9849EA3441F}"/>
              </a:ext>
            </a:extLst>
          </p:cNvPr>
          <p:cNvSpPr txBox="1"/>
          <p:nvPr/>
        </p:nvSpPr>
        <p:spPr>
          <a:xfrm>
            <a:off x="4822717" y="2429569"/>
            <a:ext cx="449162" cy="261610"/>
          </a:xfrm>
          <a:prstGeom prst="rect">
            <a:avLst/>
          </a:prstGeom>
          <a:solidFill>
            <a:srgbClr val="00B0F0"/>
          </a:solidFill>
          <a:ln>
            <a:solidFill>
              <a:srgbClr val="00B0F0"/>
            </a:solidFill>
          </a:ln>
        </p:spPr>
        <p:txBody>
          <a:bodyPr wrap="none" rtlCol="0">
            <a:spAutoFit/>
          </a:bodyPr>
          <a:lstStyle/>
          <a:p>
            <a:r>
              <a:rPr lang="en-US" sz="1100" dirty="0"/>
              <a:t>Post</a:t>
            </a:r>
          </a:p>
        </p:txBody>
      </p:sp>
      <p:sp>
        <p:nvSpPr>
          <p:cNvPr id="9" name="Oval 8">
            <a:extLst>
              <a:ext uri="{FF2B5EF4-FFF2-40B4-BE49-F238E27FC236}">
                <a16:creationId xmlns:a16="http://schemas.microsoft.com/office/drawing/2014/main" id="{CA348CC6-9A68-7A6D-F5B7-3DDF10BC4843}"/>
              </a:ext>
            </a:extLst>
          </p:cNvPr>
          <p:cNvSpPr/>
          <p:nvPr/>
        </p:nvSpPr>
        <p:spPr bwMode="auto">
          <a:xfrm rot="592320">
            <a:off x="3530766" y="2072925"/>
            <a:ext cx="152400" cy="533400"/>
          </a:xfrm>
          <a:prstGeom prst="ellipse">
            <a:avLst/>
          </a:prstGeom>
          <a:noFill/>
          <a:ln w="28575" cap="flat" cmpd="sng" algn="ctr">
            <a:solidFill>
              <a:srgbClr val="00B05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0" name="Oval 9">
            <a:extLst>
              <a:ext uri="{FF2B5EF4-FFF2-40B4-BE49-F238E27FC236}">
                <a16:creationId xmlns:a16="http://schemas.microsoft.com/office/drawing/2014/main" id="{3AFF50D9-2E69-5BB3-8018-DA122BD0E385}"/>
              </a:ext>
            </a:extLst>
          </p:cNvPr>
          <p:cNvSpPr/>
          <p:nvPr/>
        </p:nvSpPr>
        <p:spPr bwMode="auto">
          <a:xfrm rot="16200000">
            <a:off x="3893979" y="1967458"/>
            <a:ext cx="207005" cy="348975"/>
          </a:xfrm>
          <a:prstGeom prst="ellipse">
            <a:avLst/>
          </a:prstGeom>
          <a:noFill/>
          <a:ln w="28575" cap="flat" cmpd="sng" algn="ctr">
            <a:solidFill>
              <a:srgbClr val="00B05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1" name="Oval 10">
            <a:extLst>
              <a:ext uri="{FF2B5EF4-FFF2-40B4-BE49-F238E27FC236}">
                <a16:creationId xmlns:a16="http://schemas.microsoft.com/office/drawing/2014/main" id="{EEFA4CA3-3A06-30BE-AAC2-B13FEFBADF58}"/>
              </a:ext>
            </a:extLst>
          </p:cNvPr>
          <p:cNvSpPr/>
          <p:nvPr/>
        </p:nvSpPr>
        <p:spPr bwMode="auto">
          <a:xfrm rot="592320">
            <a:off x="4668013" y="2072924"/>
            <a:ext cx="152400" cy="533400"/>
          </a:xfrm>
          <a:prstGeom prst="ellipse">
            <a:avLst/>
          </a:prstGeom>
          <a:noFill/>
          <a:ln w="28575" cap="flat" cmpd="sng" algn="ctr">
            <a:solidFill>
              <a:srgbClr val="00B0F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2" name="Oval 11">
            <a:extLst>
              <a:ext uri="{FF2B5EF4-FFF2-40B4-BE49-F238E27FC236}">
                <a16:creationId xmlns:a16="http://schemas.microsoft.com/office/drawing/2014/main" id="{6D23C153-4E3E-ADF9-81BB-158DC9AA79DB}"/>
              </a:ext>
            </a:extLst>
          </p:cNvPr>
          <p:cNvSpPr/>
          <p:nvPr/>
        </p:nvSpPr>
        <p:spPr bwMode="auto">
          <a:xfrm rot="592320">
            <a:off x="3521071" y="2253993"/>
            <a:ext cx="152400" cy="533400"/>
          </a:xfrm>
          <a:prstGeom prst="ellipse">
            <a:avLst/>
          </a:prstGeom>
          <a:noFill/>
          <a:ln w="28575" cap="flat" cmpd="sng" algn="ctr">
            <a:solidFill>
              <a:srgbClr val="00B0F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3" name="Oval 12">
            <a:extLst>
              <a:ext uri="{FF2B5EF4-FFF2-40B4-BE49-F238E27FC236}">
                <a16:creationId xmlns:a16="http://schemas.microsoft.com/office/drawing/2014/main" id="{D4A7B989-CFD0-3E96-0C76-596A883A27ED}"/>
              </a:ext>
            </a:extLst>
          </p:cNvPr>
          <p:cNvSpPr/>
          <p:nvPr/>
        </p:nvSpPr>
        <p:spPr bwMode="auto">
          <a:xfrm rot="16200000">
            <a:off x="4046379" y="2119858"/>
            <a:ext cx="207005" cy="348975"/>
          </a:xfrm>
          <a:prstGeom prst="ellipse">
            <a:avLst/>
          </a:prstGeom>
          <a:noFill/>
          <a:ln w="28575" cap="flat" cmpd="sng" algn="ctr">
            <a:solidFill>
              <a:srgbClr val="00B0F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4" name="TextBox 13">
            <a:extLst>
              <a:ext uri="{FF2B5EF4-FFF2-40B4-BE49-F238E27FC236}">
                <a16:creationId xmlns:a16="http://schemas.microsoft.com/office/drawing/2014/main" id="{26A5751D-AE2E-F244-148A-D9DEB5D7DF07}"/>
              </a:ext>
            </a:extLst>
          </p:cNvPr>
          <p:cNvSpPr txBox="1"/>
          <p:nvPr/>
        </p:nvSpPr>
        <p:spPr>
          <a:xfrm>
            <a:off x="2057400" y="2176584"/>
            <a:ext cx="854721" cy="261610"/>
          </a:xfrm>
          <a:prstGeom prst="rect">
            <a:avLst/>
          </a:prstGeom>
          <a:solidFill>
            <a:srgbClr val="FFC000"/>
          </a:solidFill>
        </p:spPr>
        <p:txBody>
          <a:bodyPr wrap="none" rtlCol="0">
            <a:spAutoFit/>
          </a:bodyPr>
          <a:lstStyle/>
          <a:p>
            <a:r>
              <a:rPr lang="en-US" sz="1100" dirty="0"/>
              <a:t>SysAssert1</a:t>
            </a:r>
          </a:p>
        </p:txBody>
      </p:sp>
      <p:sp>
        <p:nvSpPr>
          <p:cNvPr id="15" name="TextBox 14">
            <a:extLst>
              <a:ext uri="{FF2B5EF4-FFF2-40B4-BE49-F238E27FC236}">
                <a16:creationId xmlns:a16="http://schemas.microsoft.com/office/drawing/2014/main" id="{03630545-1EB7-194D-3B9F-99DDF1DEF8C0}"/>
              </a:ext>
            </a:extLst>
          </p:cNvPr>
          <p:cNvSpPr txBox="1"/>
          <p:nvPr/>
        </p:nvSpPr>
        <p:spPr>
          <a:xfrm>
            <a:off x="5652826" y="2179429"/>
            <a:ext cx="854721" cy="261610"/>
          </a:xfrm>
          <a:prstGeom prst="rect">
            <a:avLst/>
          </a:prstGeom>
          <a:solidFill>
            <a:srgbClr val="FFC000"/>
          </a:solidFill>
        </p:spPr>
        <p:txBody>
          <a:bodyPr wrap="none" rtlCol="0">
            <a:spAutoFit/>
          </a:bodyPr>
          <a:lstStyle/>
          <a:p>
            <a:r>
              <a:rPr lang="en-US" sz="1100" dirty="0"/>
              <a:t>SysAssert2</a:t>
            </a:r>
          </a:p>
        </p:txBody>
      </p:sp>
    </p:spTree>
    <p:extLst>
      <p:ext uri="{BB962C8B-B14F-4D97-AF65-F5344CB8AC3E}">
        <p14:creationId xmlns:p14="http://schemas.microsoft.com/office/powerpoint/2010/main" val="2947770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D1E753-8770-C002-EE0E-5227EFAF5CD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927760A-5937-8355-1C1C-5A3C20D63D96}"/>
              </a:ext>
            </a:extLst>
          </p:cNvPr>
          <p:cNvSpPr>
            <a:spLocks noGrp="1"/>
          </p:cNvSpPr>
          <p:nvPr>
            <p:ph type="title"/>
          </p:nvPr>
        </p:nvSpPr>
        <p:spPr/>
        <p:txBody>
          <a:bodyPr/>
          <a:lstStyle/>
          <a:p>
            <a:r>
              <a:rPr lang="en-US" sz="4000" dirty="0"/>
              <a:t>Types of Properties (Phase X?)</a:t>
            </a:r>
          </a:p>
        </p:txBody>
      </p:sp>
      <p:sp>
        <p:nvSpPr>
          <p:cNvPr id="16" name="Content Placeholder 15">
            <a:extLst>
              <a:ext uri="{FF2B5EF4-FFF2-40B4-BE49-F238E27FC236}">
                <a16:creationId xmlns:a16="http://schemas.microsoft.com/office/drawing/2014/main" id="{8B940DAB-BBE4-4E1A-2F10-527BFD617477}"/>
              </a:ext>
            </a:extLst>
          </p:cNvPr>
          <p:cNvSpPr>
            <a:spLocks noGrp="1"/>
          </p:cNvSpPr>
          <p:nvPr>
            <p:ph idx="1"/>
          </p:nvPr>
        </p:nvSpPr>
        <p:spPr>
          <a:xfrm>
            <a:off x="685800" y="3411080"/>
            <a:ext cx="8153400" cy="2989720"/>
          </a:xfrm>
        </p:spPr>
        <p:txBody>
          <a:bodyPr/>
          <a:lstStyle/>
          <a:p>
            <a:r>
              <a:rPr lang="en-US" sz="2400" dirty="0"/>
              <a:t>For practicality, it is like that the invariant will be broken down into “useful pieces” that are intuitive to engineers</a:t>
            </a:r>
          </a:p>
          <a:p>
            <a:r>
              <a:rPr lang="en-US" sz="2400" dirty="0"/>
              <a:t>This means that the full invariant would not have to be treated by the user at each component, but only the parts that are established (proven in the meta-theory) to be relevant for that component</a:t>
            </a:r>
          </a:p>
          <a:p>
            <a:endParaRPr lang="en-US" sz="2400" dirty="0"/>
          </a:p>
        </p:txBody>
      </p:sp>
      <p:sp>
        <p:nvSpPr>
          <p:cNvPr id="4" name="Slide Number Placeholder 3">
            <a:extLst>
              <a:ext uri="{FF2B5EF4-FFF2-40B4-BE49-F238E27FC236}">
                <a16:creationId xmlns:a16="http://schemas.microsoft.com/office/drawing/2014/main" id="{A67A72FB-5B10-C21E-65D3-A345360C6BE7}"/>
              </a:ext>
            </a:extLst>
          </p:cNvPr>
          <p:cNvSpPr>
            <a:spLocks noGrp="1"/>
          </p:cNvSpPr>
          <p:nvPr>
            <p:ph type="sldNum" sz="quarter" idx="11"/>
          </p:nvPr>
        </p:nvSpPr>
        <p:spPr/>
        <p:txBody>
          <a:bodyPr/>
          <a:lstStyle/>
          <a:p>
            <a:pPr>
              <a:defRPr/>
            </a:pPr>
            <a:fld id="{C22399C2-1ADD-1549-9753-CEA7C1EED1B8}" type="slidenum">
              <a:rPr lang="en-US" smtClean="0"/>
              <a:pPr>
                <a:defRPr/>
              </a:pPr>
              <a:t>32</a:t>
            </a:fld>
            <a:endParaRPr lang="en-US"/>
          </a:p>
        </p:txBody>
      </p:sp>
      <p:sp>
        <p:nvSpPr>
          <p:cNvPr id="6" name="Parallelogram 5">
            <a:extLst>
              <a:ext uri="{FF2B5EF4-FFF2-40B4-BE49-F238E27FC236}">
                <a16:creationId xmlns:a16="http://schemas.microsoft.com/office/drawing/2014/main" id="{7D363A6F-B43A-77AE-2263-80C954AFDB13}"/>
              </a:ext>
            </a:extLst>
          </p:cNvPr>
          <p:cNvSpPr/>
          <p:nvPr/>
        </p:nvSpPr>
        <p:spPr>
          <a:xfrm>
            <a:off x="5486400" y="1813561"/>
            <a:ext cx="1238269" cy="840839"/>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F971AAD-0A6B-8A5D-AE61-AC138A4154DF}"/>
              </a:ext>
            </a:extLst>
          </p:cNvPr>
          <p:cNvSpPr txBox="1"/>
          <p:nvPr/>
        </p:nvSpPr>
        <p:spPr>
          <a:xfrm>
            <a:off x="5079121" y="1892400"/>
            <a:ext cx="388248" cy="261610"/>
          </a:xfrm>
          <a:prstGeom prst="rect">
            <a:avLst/>
          </a:prstGeom>
          <a:solidFill>
            <a:srgbClr val="00B050"/>
          </a:solidFill>
        </p:spPr>
        <p:txBody>
          <a:bodyPr wrap="none" rtlCol="0">
            <a:spAutoFit/>
          </a:bodyPr>
          <a:lstStyle/>
          <a:p>
            <a:r>
              <a:rPr lang="en-US" sz="1100" dirty="0"/>
              <a:t>Pre</a:t>
            </a:r>
          </a:p>
        </p:txBody>
      </p:sp>
      <p:sp>
        <p:nvSpPr>
          <p:cNvPr id="8" name="TextBox 7">
            <a:extLst>
              <a:ext uri="{FF2B5EF4-FFF2-40B4-BE49-F238E27FC236}">
                <a16:creationId xmlns:a16="http://schemas.microsoft.com/office/drawing/2014/main" id="{233859AD-C77E-CCBF-FD61-28CD689589AF}"/>
              </a:ext>
            </a:extLst>
          </p:cNvPr>
          <p:cNvSpPr txBox="1"/>
          <p:nvPr/>
        </p:nvSpPr>
        <p:spPr>
          <a:xfrm>
            <a:off x="6727717" y="2338130"/>
            <a:ext cx="449162" cy="261610"/>
          </a:xfrm>
          <a:prstGeom prst="rect">
            <a:avLst/>
          </a:prstGeom>
          <a:solidFill>
            <a:srgbClr val="00B0F0"/>
          </a:solidFill>
          <a:ln>
            <a:solidFill>
              <a:srgbClr val="00B0F0"/>
            </a:solidFill>
          </a:ln>
        </p:spPr>
        <p:txBody>
          <a:bodyPr wrap="none" rtlCol="0">
            <a:spAutoFit/>
          </a:bodyPr>
          <a:lstStyle/>
          <a:p>
            <a:r>
              <a:rPr lang="en-US" sz="1100" dirty="0"/>
              <a:t>Post</a:t>
            </a:r>
          </a:p>
        </p:txBody>
      </p:sp>
      <p:sp>
        <p:nvSpPr>
          <p:cNvPr id="9" name="Oval 8">
            <a:extLst>
              <a:ext uri="{FF2B5EF4-FFF2-40B4-BE49-F238E27FC236}">
                <a16:creationId xmlns:a16="http://schemas.microsoft.com/office/drawing/2014/main" id="{EB27B3D5-E57E-92FF-3539-234E252DDA4A}"/>
              </a:ext>
            </a:extLst>
          </p:cNvPr>
          <p:cNvSpPr/>
          <p:nvPr/>
        </p:nvSpPr>
        <p:spPr bwMode="auto">
          <a:xfrm rot="592320">
            <a:off x="5435766" y="1981486"/>
            <a:ext cx="152400" cy="533400"/>
          </a:xfrm>
          <a:prstGeom prst="ellipse">
            <a:avLst/>
          </a:prstGeom>
          <a:noFill/>
          <a:ln w="28575" cap="flat" cmpd="sng" algn="ctr">
            <a:solidFill>
              <a:srgbClr val="00B05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0" name="Oval 9">
            <a:extLst>
              <a:ext uri="{FF2B5EF4-FFF2-40B4-BE49-F238E27FC236}">
                <a16:creationId xmlns:a16="http://schemas.microsoft.com/office/drawing/2014/main" id="{C2A3EF9F-BE09-08FF-DA52-3D290A5274C8}"/>
              </a:ext>
            </a:extLst>
          </p:cNvPr>
          <p:cNvSpPr/>
          <p:nvPr/>
        </p:nvSpPr>
        <p:spPr bwMode="auto">
          <a:xfrm rot="16200000">
            <a:off x="5798979" y="1876019"/>
            <a:ext cx="207005" cy="348975"/>
          </a:xfrm>
          <a:prstGeom prst="ellipse">
            <a:avLst/>
          </a:prstGeom>
          <a:noFill/>
          <a:ln w="28575" cap="flat" cmpd="sng" algn="ctr">
            <a:solidFill>
              <a:srgbClr val="00B05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1" name="Oval 10">
            <a:extLst>
              <a:ext uri="{FF2B5EF4-FFF2-40B4-BE49-F238E27FC236}">
                <a16:creationId xmlns:a16="http://schemas.microsoft.com/office/drawing/2014/main" id="{783CB4BB-CEE0-1BA0-0464-7471A0F128C8}"/>
              </a:ext>
            </a:extLst>
          </p:cNvPr>
          <p:cNvSpPr/>
          <p:nvPr/>
        </p:nvSpPr>
        <p:spPr bwMode="auto">
          <a:xfrm rot="592320">
            <a:off x="6573013" y="1981485"/>
            <a:ext cx="152400" cy="533400"/>
          </a:xfrm>
          <a:prstGeom prst="ellipse">
            <a:avLst/>
          </a:prstGeom>
          <a:noFill/>
          <a:ln w="28575" cap="flat" cmpd="sng" algn="ctr">
            <a:solidFill>
              <a:srgbClr val="00B0F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2" name="Oval 11">
            <a:extLst>
              <a:ext uri="{FF2B5EF4-FFF2-40B4-BE49-F238E27FC236}">
                <a16:creationId xmlns:a16="http://schemas.microsoft.com/office/drawing/2014/main" id="{C4EAF0E9-A1F8-A47B-922A-5ACFCEB33801}"/>
              </a:ext>
            </a:extLst>
          </p:cNvPr>
          <p:cNvSpPr/>
          <p:nvPr/>
        </p:nvSpPr>
        <p:spPr bwMode="auto">
          <a:xfrm rot="592320">
            <a:off x="5426071" y="2162554"/>
            <a:ext cx="152400" cy="533400"/>
          </a:xfrm>
          <a:prstGeom prst="ellipse">
            <a:avLst/>
          </a:prstGeom>
          <a:noFill/>
          <a:ln w="28575" cap="flat" cmpd="sng" algn="ctr">
            <a:solidFill>
              <a:srgbClr val="00B0F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3" name="Oval 12">
            <a:extLst>
              <a:ext uri="{FF2B5EF4-FFF2-40B4-BE49-F238E27FC236}">
                <a16:creationId xmlns:a16="http://schemas.microsoft.com/office/drawing/2014/main" id="{08C2F5B2-6B76-27F6-6CA5-AA21EA4758FB}"/>
              </a:ext>
            </a:extLst>
          </p:cNvPr>
          <p:cNvSpPr/>
          <p:nvPr/>
        </p:nvSpPr>
        <p:spPr bwMode="auto">
          <a:xfrm rot="16200000">
            <a:off x="5951379" y="2028419"/>
            <a:ext cx="207005" cy="348975"/>
          </a:xfrm>
          <a:prstGeom prst="ellipse">
            <a:avLst/>
          </a:prstGeom>
          <a:noFill/>
          <a:ln w="28575" cap="flat" cmpd="sng" algn="ctr">
            <a:solidFill>
              <a:srgbClr val="00B0F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4" name="TextBox 13">
            <a:extLst>
              <a:ext uri="{FF2B5EF4-FFF2-40B4-BE49-F238E27FC236}">
                <a16:creationId xmlns:a16="http://schemas.microsoft.com/office/drawing/2014/main" id="{438A0148-E18B-8DB4-F205-4275E98B47C5}"/>
              </a:ext>
            </a:extLst>
          </p:cNvPr>
          <p:cNvSpPr txBox="1"/>
          <p:nvPr/>
        </p:nvSpPr>
        <p:spPr>
          <a:xfrm>
            <a:off x="3959564" y="2099404"/>
            <a:ext cx="854721" cy="261610"/>
          </a:xfrm>
          <a:prstGeom prst="rect">
            <a:avLst/>
          </a:prstGeom>
          <a:solidFill>
            <a:srgbClr val="FFC000"/>
          </a:solidFill>
        </p:spPr>
        <p:txBody>
          <a:bodyPr wrap="none" rtlCol="0">
            <a:spAutoFit/>
          </a:bodyPr>
          <a:lstStyle/>
          <a:p>
            <a:r>
              <a:rPr lang="en-US" sz="1100" dirty="0"/>
              <a:t>SysAssert1</a:t>
            </a:r>
          </a:p>
        </p:txBody>
      </p:sp>
      <p:sp>
        <p:nvSpPr>
          <p:cNvPr id="15" name="TextBox 14">
            <a:extLst>
              <a:ext uri="{FF2B5EF4-FFF2-40B4-BE49-F238E27FC236}">
                <a16:creationId xmlns:a16="http://schemas.microsoft.com/office/drawing/2014/main" id="{7F81BE88-2907-5F97-12DF-31874FEBF271}"/>
              </a:ext>
            </a:extLst>
          </p:cNvPr>
          <p:cNvSpPr txBox="1"/>
          <p:nvPr/>
        </p:nvSpPr>
        <p:spPr>
          <a:xfrm>
            <a:off x="7557826" y="2087990"/>
            <a:ext cx="854721" cy="261610"/>
          </a:xfrm>
          <a:prstGeom prst="rect">
            <a:avLst/>
          </a:prstGeom>
          <a:solidFill>
            <a:srgbClr val="FFC000"/>
          </a:solidFill>
        </p:spPr>
        <p:txBody>
          <a:bodyPr wrap="none" rtlCol="0">
            <a:spAutoFit/>
          </a:bodyPr>
          <a:lstStyle/>
          <a:p>
            <a:r>
              <a:rPr lang="en-US" sz="1100" dirty="0"/>
              <a:t>SysAssert2</a:t>
            </a:r>
          </a:p>
        </p:txBody>
      </p:sp>
      <p:sp>
        <p:nvSpPr>
          <p:cNvPr id="2" name="TextBox 1">
            <a:extLst>
              <a:ext uri="{FF2B5EF4-FFF2-40B4-BE49-F238E27FC236}">
                <a16:creationId xmlns:a16="http://schemas.microsoft.com/office/drawing/2014/main" id="{10DEBC67-00A2-C99C-F291-01373E2B5B15}"/>
              </a:ext>
            </a:extLst>
          </p:cNvPr>
          <p:cNvSpPr txBox="1"/>
          <p:nvPr/>
        </p:nvSpPr>
        <p:spPr>
          <a:xfrm>
            <a:off x="2903" y="2008991"/>
            <a:ext cx="777777" cy="261610"/>
          </a:xfrm>
          <a:prstGeom prst="rect">
            <a:avLst/>
          </a:prstGeom>
          <a:solidFill>
            <a:srgbClr val="FFC000"/>
          </a:solidFill>
        </p:spPr>
        <p:txBody>
          <a:bodyPr wrap="none" rtlCol="0">
            <a:spAutoFit/>
          </a:bodyPr>
          <a:lstStyle/>
          <a:p>
            <a:r>
              <a:rPr lang="en-US" sz="1100" dirty="0" err="1"/>
              <a:t>SysAssert</a:t>
            </a:r>
            <a:endParaRPr lang="en-US" sz="1100" dirty="0"/>
          </a:p>
        </p:txBody>
      </p:sp>
      <p:sp>
        <p:nvSpPr>
          <p:cNvPr id="3" name="Left Brace 2">
            <a:extLst>
              <a:ext uri="{FF2B5EF4-FFF2-40B4-BE49-F238E27FC236}">
                <a16:creationId xmlns:a16="http://schemas.microsoft.com/office/drawing/2014/main" id="{849A246B-1264-663A-8133-E1A6DB2677B1}"/>
              </a:ext>
            </a:extLst>
          </p:cNvPr>
          <p:cNvSpPr/>
          <p:nvPr/>
        </p:nvSpPr>
        <p:spPr bwMode="auto">
          <a:xfrm>
            <a:off x="843062" y="1367988"/>
            <a:ext cx="228600" cy="1832411"/>
          </a:xfrm>
          <a:prstGeom prst="leftBrace">
            <a:avLst>
              <a:gd name="adj1" fmla="val 8333"/>
              <a:gd name="adj2" fmla="val 42515"/>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7" name="TextBox 16">
            <a:extLst>
              <a:ext uri="{FF2B5EF4-FFF2-40B4-BE49-F238E27FC236}">
                <a16:creationId xmlns:a16="http://schemas.microsoft.com/office/drawing/2014/main" id="{7FFED07D-DF93-DF5B-D73C-142A87AE9AB2}"/>
              </a:ext>
            </a:extLst>
          </p:cNvPr>
          <p:cNvSpPr txBox="1"/>
          <p:nvPr/>
        </p:nvSpPr>
        <p:spPr>
          <a:xfrm>
            <a:off x="1071662" y="1461726"/>
            <a:ext cx="705642" cy="261610"/>
          </a:xfrm>
          <a:prstGeom prst="rect">
            <a:avLst/>
          </a:prstGeom>
          <a:solidFill>
            <a:srgbClr val="FFC000"/>
          </a:solidFill>
        </p:spPr>
        <p:txBody>
          <a:bodyPr wrap="none" rtlCol="0">
            <a:spAutoFit/>
          </a:bodyPr>
          <a:lstStyle/>
          <a:p>
            <a:r>
              <a:rPr lang="en-US" sz="1100" dirty="0"/>
              <a:t>C1@end</a:t>
            </a:r>
          </a:p>
        </p:txBody>
      </p:sp>
      <p:sp>
        <p:nvSpPr>
          <p:cNvPr id="18" name="TextBox 17">
            <a:extLst>
              <a:ext uri="{FF2B5EF4-FFF2-40B4-BE49-F238E27FC236}">
                <a16:creationId xmlns:a16="http://schemas.microsoft.com/office/drawing/2014/main" id="{C7A07211-67EC-A180-131C-7306A81CD01C}"/>
              </a:ext>
            </a:extLst>
          </p:cNvPr>
          <p:cNvSpPr txBox="1"/>
          <p:nvPr/>
        </p:nvSpPr>
        <p:spPr>
          <a:xfrm>
            <a:off x="1067807" y="1868256"/>
            <a:ext cx="707245" cy="261610"/>
          </a:xfrm>
          <a:prstGeom prst="rect">
            <a:avLst/>
          </a:prstGeom>
          <a:solidFill>
            <a:srgbClr val="FFC000"/>
          </a:solidFill>
        </p:spPr>
        <p:txBody>
          <a:bodyPr wrap="none" rtlCol="0">
            <a:spAutoFit/>
          </a:bodyPr>
          <a:lstStyle/>
          <a:p>
            <a:r>
              <a:rPr lang="en-US" sz="1100" dirty="0" err="1"/>
              <a:t>Cn@end</a:t>
            </a:r>
            <a:endParaRPr lang="en-US" sz="1100" dirty="0"/>
          </a:p>
        </p:txBody>
      </p:sp>
      <p:sp>
        <p:nvSpPr>
          <p:cNvPr id="19" name="TextBox 18">
            <a:extLst>
              <a:ext uri="{FF2B5EF4-FFF2-40B4-BE49-F238E27FC236}">
                <a16:creationId xmlns:a16="http://schemas.microsoft.com/office/drawing/2014/main" id="{A9C8FDEB-562A-118B-5198-9AC99581B98E}"/>
              </a:ext>
            </a:extLst>
          </p:cNvPr>
          <p:cNvSpPr txBox="1"/>
          <p:nvPr/>
        </p:nvSpPr>
        <p:spPr>
          <a:xfrm>
            <a:off x="1182133" y="1461726"/>
            <a:ext cx="436338" cy="461665"/>
          </a:xfrm>
          <a:prstGeom prst="rect">
            <a:avLst/>
          </a:prstGeom>
          <a:noFill/>
        </p:spPr>
        <p:txBody>
          <a:bodyPr wrap="none" rtlCol="0">
            <a:spAutoFit/>
          </a:bodyPr>
          <a:lstStyle/>
          <a:p>
            <a:r>
              <a:rPr lang="en-US" dirty="0"/>
              <a:t>…</a:t>
            </a:r>
          </a:p>
        </p:txBody>
      </p:sp>
      <p:sp>
        <p:nvSpPr>
          <p:cNvPr id="20" name="TextBox 19">
            <a:extLst>
              <a:ext uri="{FF2B5EF4-FFF2-40B4-BE49-F238E27FC236}">
                <a16:creationId xmlns:a16="http://schemas.microsoft.com/office/drawing/2014/main" id="{340C76EA-F2D9-55F0-76DE-31784E832376}"/>
              </a:ext>
            </a:extLst>
          </p:cNvPr>
          <p:cNvSpPr txBox="1"/>
          <p:nvPr/>
        </p:nvSpPr>
        <p:spPr>
          <a:xfrm>
            <a:off x="1067807" y="2889845"/>
            <a:ext cx="486030" cy="261610"/>
          </a:xfrm>
          <a:prstGeom prst="rect">
            <a:avLst/>
          </a:prstGeom>
          <a:solidFill>
            <a:srgbClr val="FFC000"/>
          </a:solidFill>
        </p:spPr>
        <p:txBody>
          <a:bodyPr wrap="none" rtlCol="0">
            <a:spAutoFit/>
          </a:bodyPr>
          <a:lstStyle/>
          <a:p>
            <a:r>
              <a:rPr lang="en-US" sz="1100" dirty="0"/>
              <a:t>Infra</a:t>
            </a:r>
          </a:p>
        </p:txBody>
      </p:sp>
      <p:sp>
        <p:nvSpPr>
          <p:cNvPr id="22" name="TextBox 21">
            <a:extLst>
              <a:ext uri="{FF2B5EF4-FFF2-40B4-BE49-F238E27FC236}">
                <a16:creationId xmlns:a16="http://schemas.microsoft.com/office/drawing/2014/main" id="{8AD62A6C-A146-9A84-47DF-F2D8758275CB}"/>
              </a:ext>
            </a:extLst>
          </p:cNvPr>
          <p:cNvSpPr txBox="1"/>
          <p:nvPr/>
        </p:nvSpPr>
        <p:spPr>
          <a:xfrm>
            <a:off x="1056657" y="2207325"/>
            <a:ext cx="1029449" cy="261610"/>
          </a:xfrm>
          <a:prstGeom prst="rect">
            <a:avLst/>
          </a:prstGeom>
          <a:solidFill>
            <a:srgbClr val="FFC000"/>
          </a:solidFill>
        </p:spPr>
        <p:txBody>
          <a:bodyPr wrap="none" rtlCol="0">
            <a:spAutoFit/>
          </a:bodyPr>
          <a:lstStyle/>
          <a:p>
            <a:r>
              <a:rPr lang="en-US" sz="1100" dirty="0" err="1"/>
              <a:t>Sched@begin</a:t>
            </a:r>
            <a:endParaRPr lang="en-US" sz="1100" dirty="0"/>
          </a:p>
        </p:txBody>
      </p:sp>
      <p:sp>
        <p:nvSpPr>
          <p:cNvPr id="23" name="TextBox 22">
            <a:extLst>
              <a:ext uri="{FF2B5EF4-FFF2-40B4-BE49-F238E27FC236}">
                <a16:creationId xmlns:a16="http://schemas.microsoft.com/office/drawing/2014/main" id="{125BD34E-2F84-6BBC-E0BD-D670E112D510}"/>
              </a:ext>
            </a:extLst>
          </p:cNvPr>
          <p:cNvSpPr txBox="1"/>
          <p:nvPr/>
        </p:nvSpPr>
        <p:spPr>
          <a:xfrm>
            <a:off x="1056656" y="2551131"/>
            <a:ext cx="918841" cy="261610"/>
          </a:xfrm>
          <a:prstGeom prst="rect">
            <a:avLst/>
          </a:prstGeom>
          <a:solidFill>
            <a:srgbClr val="FFC000"/>
          </a:solidFill>
        </p:spPr>
        <p:txBody>
          <a:bodyPr wrap="none" rtlCol="0">
            <a:spAutoFit/>
          </a:bodyPr>
          <a:lstStyle/>
          <a:p>
            <a:r>
              <a:rPr lang="en-US" sz="1100" dirty="0" err="1"/>
              <a:t>Sched@end</a:t>
            </a:r>
            <a:endParaRPr lang="en-US" sz="1100" dirty="0"/>
          </a:p>
        </p:txBody>
      </p:sp>
    </p:spTree>
    <p:extLst>
      <p:ext uri="{BB962C8B-B14F-4D97-AF65-F5344CB8AC3E}">
        <p14:creationId xmlns:p14="http://schemas.microsoft.com/office/powerpoint/2010/main" val="39378412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C03DB8-7968-B169-95D7-3EB6668B3A4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29B6D12-EE6C-DB9E-CB3F-D9AFDE2FAC79}"/>
              </a:ext>
            </a:extLst>
          </p:cNvPr>
          <p:cNvSpPr>
            <a:spLocks noGrp="1"/>
          </p:cNvSpPr>
          <p:nvPr>
            <p:ph type="title"/>
          </p:nvPr>
        </p:nvSpPr>
        <p:spPr/>
        <p:txBody>
          <a:bodyPr/>
          <a:lstStyle/>
          <a:p>
            <a:r>
              <a:rPr lang="en-US" sz="2800" dirty="0"/>
              <a:t>Example: (Regulate) Display Temp Function</a:t>
            </a:r>
          </a:p>
        </p:txBody>
      </p:sp>
      <p:sp>
        <p:nvSpPr>
          <p:cNvPr id="4" name="Slide Number Placeholder 3">
            <a:extLst>
              <a:ext uri="{FF2B5EF4-FFF2-40B4-BE49-F238E27FC236}">
                <a16:creationId xmlns:a16="http://schemas.microsoft.com/office/drawing/2014/main" id="{534795AB-C2C0-E8E9-839A-3B7523311AE6}"/>
              </a:ext>
            </a:extLst>
          </p:cNvPr>
          <p:cNvSpPr>
            <a:spLocks noGrp="1"/>
          </p:cNvSpPr>
          <p:nvPr>
            <p:ph type="sldNum" sz="quarter" idx="11"/>
          </p:nvPr>
        </p:nvSpPr>
        <p:spPr/>
        <p:txBody>
          <a:bodyPr/>
          <a:lstStyle/>
          <a:p>
            <a:pPr>
              <a:defRPr/>
            </a:pPr>
            <a:fld id="{C22399C2-1ADD-1549-9753-CEA7C1EED1B8}" type="slidenum">
              <a:rPr lang="en-US" smtClean="0"/>
              <a:pPr>
                <a:defRPr/>
              </a:pPr>
              <a:t>33</a:t>
            </a:fld>
            <a:endParaRPr lang="en-US"/>
          </a:p>
        </p:txBody>
      </p:sp>
      <p:sp>
        <p:nvSpPr>
          <p:cNvPr id="6" name="Rectangle 5">
            <a:extLst>
              <a:ext uri="{FF2B5EF4-FFF2-40B4-BE49-F238E27FC236}">
                <a16:creationId xmlns:a16="http://schemas.microsoft.com/office/drawing/2014/main" id="{2BDA4F38-84A4-97CD-5734-B1200E7E91B0}"/>
              </a:ext>
            </a:extLst>
          </p:cNvPr>
          <p:cNvSpPr/>
          <p:nvPr/>
        </p:nvSpPr>
        <p:spPr bwMode="auto">
          <a:xfrm>
            <a:off x="2209800" y="2209800"/>
            <a:ext cx="4191000" cy="1524000"/>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7" name="Oval 6">
            <a:extLst>
              <a:ext uri="{FF2B5EF4-FFF2-40B4-BE49-F238E27FC236}">
                <a16:creationId xmlns:a16="http://schemas.microsoft.com/office/drawing/2014/main" id="{8A226BEA-AE54-524C-D4B3-C8D57827E43A}"/>
              </a:ext>
            </a:extLst>
          </p:cNvPr>
          <p:cNvSpPr/>
          <p:nvPr/>
        </p:nvSpPr>
        <p:spPr bwMode="auto">
          <a:xfrm>
            <a:off x="6324600" y="2499360"/>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0" name="Oval 9">
            <a:extLst>
              <a:ext uri="{FF2B5EF4-FFF2-40B4-BE49-F238E27FC236}">
                <a16:creationId xmlns:a16="http://schemas.microsoft.com/office/drawing/2014/main" id="{97EC4C9A-F5C1-A4BA-0E9F-517992A63981}"/>
              </a:ext>
            </a:extLst>
          </p:cNvPr>
          <p:cNvSpPr/>
          <p:nvPr/>
        </p:nvSpPr>
        <p:spPr bwMode="auto">
          <a:xfrm>
            <a:off x="2130552" y="3200400"/>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1" name="Oval 10">
            <a:extLst>
              <a:ext uri="{FF2B5EF4-FFF2-40B4-BE49-F238E27FC236}">
                <a16:creationId xmlns:a16="http://schemas.microsoft.com/office/drawing/2014/main" id="{09CD8198-EAF7-C370-06F2-ABD5F6DF566D}"/>
              </a:ext>
            </a:extLst>
          </p:cNvPr>
          <p:cNvSpPr/>
          <p:nvPr/>
        </p:nvSpPr>
        <p:spPr bwMode="auto">
          <a:xfrm>
            <a:off x="3429000" y="2490216"/>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2" name="Text Box 43">
            <a:extLst>
              <a:ext uri="{FF2B5EF4-FFF2-40B4-BE49-F238E27FC236}">
                <a16:creationId xmlns:a16="http://schemas.microsoft.com/office/drawing/2014/main" id="{2DE00D01-4486-8042-7761-DB58D27FA11E}"/>
              </a:ext>
            </a:extLst>
          </p:cNvPr>
          <p:cNvSpPr txBox="1">
            <a:spLocks noChangeArrowheads="1"/>
          </p:cNvSpPr>
          <p:nvPr/>
        </p:nvSpPr>
        <p:spPr bwMode="auto">
          <a:xfrm>
            <a:off x="609600" y="1214735"/>
            <a:ext cx="8077200" cy="461665"/>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200" dirty="0">
                <a:latin typeface="Tahoma" pitchFamily="-84" charset="0"/>
              </a:rPr>
              <a:t>Display Temp is a particularly simple subsystem function that is actually </a:t>
            </a:r>
            <a:r>
              <a:rPr lang="en-US" sz="1200" dirty="0" err="1">
                <a:latin typeface="Tahoma" pitchFamily="-84" charset="0"/>
              </a:rPr>
              <a:t>componented</a:t>
            </a:r>
            <a:r>
              <a:rPr lang="en-US" sz="1200" dirty="0">
                <a:latin typeface="Tahoma" pitchFamily="-84" charset="0"/>
              </a:rPr>
              <a:t> by a single refining component, and that component occurs first in the subsystem schedule</a:t>
            </a:r>
          </a:p>
        </p:txBody>
      </p:sp>
      <p:sp>
        <p:nvSpPr>
          <p:cNvPr id="13" name="TextBox 12">
            <a:extLst>
              <a:ext uri="{FF2B5EF4-FFF2-40B4-BE49-F238E27FC236}">
                <a16:creationId xmlns:a16="http://schemas.microsoft.com/office/drawing/2014/main" id="{AA9A1809-7FF9-4C8A-0575-798FC6A98B1B}"/>
              </a:ext>
            </a:extLst>
          </p:cNvPr>
          <p:cNvSpPr txBox="1"/>
          <p:nvPr/>
        </p:nvSpPr>
        <p:spPr>
          <a:xfrm>
            <a:off x="2109216" y="1765568"/>
            <a:ext cx="1370119" cy="461665"/>
          </a:xfrm>
          <a:prstGeom prst="rect">
            <a:avLst/>
          </a:prstGeom>
          <a:noFill/>
        </p:spPr>
        <p:txBody>
          <a:bodyPr wrap="none" rtlCol="0">
            <a:spAutoFit/>
          </a:bodyPr>
          <a:lstStyle/>
          <a:p>
            <a:r>
              <a:rPr lang="en-US" dirty="0"/>
              <a:t>Regulate</a:t>
            </a:r>
          </a:p>
        </p:txBody>
      </p:sp>
      <p:sp>
        <p:nvSpPr>
          <p:cNvPr id="14" name="TextBox 13">
            <a:extLst>
              <a:ext uri="{FF2B5EF4-FFF2-40B4-BE49-F238E27FC236}">
                <a16:creationId xmlns:a16="http://schemas.microsoft.com/office/drawing/2014/main" id="{E2206910-858C-1FC8-A71A-4CB981139501}"/>
              </a:ext>
            </a:extLst>
          </p:cNvPr>
          <p:cNvSpPr txBox="1"/>
          <p:nvPr/>
        </p:nvSpPr>
        <p:spPr>
          <a:xfrm>
            <a:off x="3572256" y="2427916"/>
            <a:ext cx="1262718" cy="276999"/>
          </a:xfrm>
          <a:prstGeom prst="rect">
            <a:avLst/>
          </a:prstGeom>
          <a:noFill/>
        </p:spPr>
        <p:txBody>
          <a:bodyPr wrap="none" rtlCol="0">
            <a:spAutoFit/>
          </a:bodyPr>
          <a:lstStyle/>
          <a:p>
            <a:r>
              <a:rPr lang="en-US" sz="1200" dirty="0" err="1"/>
              <a:t>regulator_mode</a:t>
            </a:r>
            <a:endParaRPr lang="en-US" sz="1200" dirty="0"/>
          </a:p>
        </p:txBody>
      </p:sp>
      <p:sp>
        <p:nvSpPr>
          <p:cNvPr id="15" name="TextBox 14">
            <a:extLst>
              <a:ext uri="{FF2B5EF4-FFF2-40B4-BE49-F238E27FC236}">
                <a16:creationId xmlns:a16="http://schemas.microsoft.com/office/drawing/2014/main" id="{261D788C-1968-043B-FD21-D65D48545E9A}"/>
              </a:ext>
            </a:extLst>
          </p:cNvPr>
          <p:cNvSpPr txBox="1"/>
          <p:nvPr/>
        </p:nvSpPr>
        <p:spPr>
          <a:xfrm>
            <a:off x="519531" y="3138100"/>
            <a:ext cx="1650645" cy="276999"/>
          </a:xfrm>
          <a:prstGeom prst="rect">
            <a:avLst/>
          </a:prstGeom>
          <a:noFill/>
        </p:spPr>
        <p:txBody>
          <a:bodyPr wrap="none" rtlCol="0">
            <a:spAutoFit/>
          </a:bodyPr>
          <a:lstStyle/>
          <a:p>
            <a:r>
              <a:rPr lang="en-US" sz="1200" dirty="0" err="1"/>
              <a:t>current_tempWstatus</a:t>
            </a:r>
            <a:endParaRPr lang="en-US" sz="1200" dirty="0"/>
          </a:p>
        </p:txBody>
      </p:sp>
      <p:sp>
        <p:nvSpPr>
          <p:cNvPr id="16" name="TextBox 15">
            <a:extLst>
              <a:ext uri="{FF2B5EF4-FFF2-40B4-BE49-F238E27FC236}">
                <a16:creationId xmlns:a16="http://schemas.microsoft.com/office/drawing/2014/main" id="{492BE1BD-BA87-62B7-7F46-1B322EEE91A9}"/>
              </a:ext>
            </a:extLst>
          </p:cNvPr>
          <p:cNvSpPr txBox="1"/>
          <p:nvPr/>
        </p:nvSpPr>
        <p:spPr>
          <a:xfrm>
            <a:off x="6496659" y="2427916"/>
            <a:ext cx="1081322" cy="276999"/>
          </a:xfrm>
          <a:prstGeom prst="rect">
            <a:avLst/>
          </a:prstGeom>
          <a:noFill/>
        </p:spPr>
        <p:txBody>
          <a:bodyPr wrap="none" rtlCol="0">
            <a:spAutoFit/>
          </a:bodyPr>
          <a:lstStyle/>
          <a:p>
            <a:r>
              <a:rPr lang="en-US" sz="1200" dirty="0" err="1"/>
              <a:t>display_temp</a:t>
            </a:r>
            <a:endParaRPr lang="en-US" sz="1200" dirty="0"/>
          </a:p>
        </p:txBody>
      </p:sp>
      <p:cxnSp>
        <p:nvCxnSpPr>
          <p:cNvPr id="17" name="Straight Arrow Connector 16">
            <a:extLst>
              <a:ext uri="{FF2B5EF4-FFF2-40B4-BE49-F238E27FC236}">
                <a16:creationId xmlns:a16="http://schemas.microsoft.com/office/drawing/2014/main" id="{33418D4A-8599-1178-2189-59A83BF5F122}"/>
              </a:ext>
            </a:extLst>
          </p:cNvPr>
          <p:cNvCxnSpPr>
            <a:cxnSpLocks/>
          </p:cNvCxnSpPr>
          <p:nvPr/>
        </p:nvCxnSpPr>
        <p:spPr bwMode="auto">
          <a:xfrm flipV="1">
            <a:off x="2356104" y="2671465"/>
            <a:ext cx="3903216" cy="562277"/>
          </a:xfrm>
          <a:prstGeom prst="straightConnector1">
            <a:avLst/>
          </a:prstGeom>
          <a:solidFill>
            <a:schemeClr val="accent1"/>
          </a:solidFill>
          <a:ln w="38100" cap="flat" cmpd="sng" algn="ctr">
            <a:solidFill>
              <a:srgbClr val="00B050"/>
            </a:solidFill>
            <a:prstDash val="solid"/>
            <a:miter lim="800000"/>
            <a:headEnd type="none" w="med" len="med"/>
            <a:tailEnd type="triangle"/>
          </a:ln>
          <a:effectLst/>
        </p:spPr>
      </p:cxnSp>
      <p:cxnSp>
        <p:nvCxnSpPr>
          <p:cNvPr id="20" name="Straight Arrow Connector 19">
            <a:extLst>
              <a:ext uri="{FF2B5EF4-FFF2-40B4-BE49-F238E27FC236}">
                <a16:creationId xmlns:a16="http://schemas.microsoft.com/office/drawing/2014/main" id="{877798E9-555E-8D7A-6875-07B91AE1A201}"/>
              </a:ext>
            </a:extLst>
          </p:cNvPr>
          <p:cNvCxnSpPr>
            <a:cxnSpLocks/>
          </p:cNvCxnSpPr>
          <p:nvPr/>
        </p:nvCxnSpPr>
        <p:spPr bwMode="auto">
          <a:xfrm>
            <a:off x="4806737" y="2582326"/>
            <a:ext cx="1452583" cy="0"/>
          </a:xfrm>
          <a:prstGeom prst="straightConnector1">
            <a:avLst/>
          </a:prstGeom>
          <a:solidFill>
            <a:schemeClr val="accent1"/>
          </a:solidFill>
          <a:ln w="38100" cap="flat" cmpd="sng" algn="ctr">
            <a:solidFill>
              <a:srgbClr val="00B050"/>
            </a:solidFill>
            <a:prstDash val="solid"/>
            <a:miter lim="800000"/>
            <a:headEnd type="none" w="med" len="med"/>
            <a:tailEnd type="triangle"/>
          </a:ln>
          <a:effectLst/>
        </p:spPr>
      </p:cxnSp>
      <p:sp>
        <p:nvSpPr>
          <p:cNvPr id="2" name="Rectangle 1">
            <a:extLst>
              <a:ext uri="{FF2B5EF4-FFF2-40B4-BE49-F238E27FC236}">
                <a16:creationId xmlns:a16="http://schemas.microsoft.com/office/drawing/2014/main" id="{EC141C66-04F7-6444-9B90-F38B8BAD4790}"/>
              </a:ext>
            </a:extLst>
          </p:cNvPr>
          <p:cNvSpPr/>
          <p:nvPr/>
        </p:nvSpPr>
        <p:spPr bwMode="auto">
          <a:xfrm>
            <a:off x="2209800" y="4566759"/>
            <a:ext cx="4191000" cy="1524000"/>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 name="Text Box 43">
            <a:extLst>
              <a:ext uri="{FF2B5EF4-FFF2-40B4-BE49-F238E27FC236}">
                <a16:creationId xmlns:a16="http://schemas.microsoft.com/office/drawing/2014/main" id="{21160764-842A-34E1-43B2-4075F11ECF20}"/>
              </a:ext>
            </a:extLst>
          </p:cNvPr>
          <p:cNvSpPr txBox="1">
            <a:spLocks noChangeArrowheads="1"/>
          </p:cNvSpPr>
          <p:nvPr/>
        </p:nvSpPr>
        <p:spPr bwMode="auto">
          <a:xfrm>
            <a:off x="609600" y="3963293"/>
            <a:ext cx="1143000" cy="276999"/>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200" dirty="0">
                <a:latin typeface="Tahoma" pitchFamily="-84" charset="0"/>
              </a:rPr>
              <a:t>Refinement…</a:t>
            </a:r>
          </a:p>
        </p:txBody>
      </p:sp>
      <p:sp>
        <p:nvSpPr>
          <p:cNvPr id="8" name="Oval 7">
            <a:extLst>
              <a:ext uri="{FF2B5EF4-FFF2-40B4-BE49-F238E27FC236}">
                <a16:creationId xmlns:a16="http://schemas.microsoft.com/office/drawing/2014/main" id="{DA1E36F9-7043-A926-9E16-BC38C7DF4F4D}"/>
              </a:ext>
            </a:extLst>
          </p:cNvPr>
          <p:cNvSpPr/>
          <p:nvPr/>
        </p:nvSpPr>
        <p:spPr bwMode="auto">
          <a:xfrm>
            <a:off x="2130552" y="5521549"/>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9" name="TextBox 8">
            <a:extLst>
              <a:ext uri="{FF2B5EF4-FFF2-40B4-BE49-F238E27FC236}">
                <a16:creationId xmlns:a16="http://schemas.microsoft.com/office/drawing/2014/main" id="{D4694C9F-8657-5595-2F2C-F2883FB256BD}"/>
              </a:ext>
            </a:extLst>
          </p:cNvPr>
          <p:cNvSpPr txBox="1"/>
          <p:nvPr/>
        </p:nvSpPr>
        <p:spPr>
          <a:xfrm>
            <a:off x="519531" y="5459249"/>
            <a:ext cx="1650645" cy="276999"/>
          </a:xfrm>
          <a:prstGeom prst="rect">
            <a:avLst/>
          </a:prstGeom>
          <a:noFill/>
        </p:spPr>
        <p:txBody>
          <a:bodyPr wrap="none" rtlCol="0">
            <a:spAutoFit/>
          </a:bodyPr>
          <a:lstStyle/>
          <a:p>
            <a:r>
              <a:rPr lang="en-US" sz="1200" dirty="0" err="1"/>
              <a:t>current_tempWstatus</a:t>
            </a:r>
            <a:endParaRPr lang="en-US" sz="1200" dirty="0"/>
          </a:p>
        </p:txBody>
      </p:sp>
      <p:sp>
        <p:nvSpPr>
          <p:cNvPr id="18" name="TextBox 17">
            <a:extLst>
              <a:ext uri="{FF2B5EF4-FFF2-40B4-BE49-F238E27FC236}">
                <a16:creationId xmlns:a16="http://schemas.microsoft.com/office/drawing/2014/main" id="{91CA82CD-A33A-344C-9E82-36443503FA1A}"/>
              </a:ext>
            </a:extLst>
          </p:cNvPr>
          <p:cNvSpPr txBox="1"/>
          <p:nvPr/>
        </p:nvSpPr>
        <p:spPr>
          <a:xfrm>
            <a:off x="6440424" y="4677913"/>
            <a:ext cx="1081322" cy="276999"/>
          </a:xfrm>
          <a:prstGeom prst="rect">
            <a:avLst/>
          </a:prstGeom>
          <a:noFill/>
        </p:spPr>
        <p:txBody>
          <a:bodyPr wrap="none" rtlCol="0">
            <a:spAutoFit/>
          </a:bodyPr>
          <a:lstStyle/>
          <a:p>
            <a:r>
              <a:rPr lang="en-US" sz="1200" dirty="0" err="1"/>
              <a:t>display_temp</a:t>
            </a:r>
            <a:endParaRPr lang="en-US" sz="1200" dirty="0"/>
          </a:p>
        </p:txBody>
      </p:sp>
      <p:sp>
        <p:nvSpPr>
          <p:cNvPr id="19" name="Rectangle 18">
            <a:extLst>
              <a:ext uri="{FF2B5EF4-FFF2-40B4-BE49-F238E27FC236}">
                <a16:creationId xmlns:a16="http://schemas.microsoft.com/office/drawing/2014/main" id="{3462DCE5-2021-2F2F-F80C-01BFEC7637AA}"/>
              </a:ext>
            </a:extLst>
          </p:cNvPr>
          <p:cNvSpPr/>
          <p:nvPr/>
        </p:nvSpPr>
        <p:spPr bwMode="auto">
          <a:xfrm>
            <a:off x="2641135" y="4890962"/>
            <a:ext cx="838200" cy="525673"/>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1" name="Rectangle 20">
            <a:extLst>
              <a:ext uri="{FF2B5EF4-FFF2-40B4-BE49-F238E27FC236}">
                <a16:creationId xmlns:a16="http://schemas.microsoft.com/office/drawing/2014/main" id="{1E8A3709-29FA-9366-E626-1A9E6EDB4567}"/>
              </a:ext>
            </a:extLst>
          </p:cNvPr>
          <p:cNvSpPr/>
          <p:nvPr/>
        </p:nvSpPr>
        <p:spPr bwMode="auto">
          <a:xfrm>
            <a:off x="3996774" y="5357811"/>
            <a:ext cx="838200" cy="525673"/>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2" name="Rectangle 21">
            <a:extLst>
              <a:ext uri="{FF2B5EF4-FFF2-40B4-BE49-F238E27FC236}">
                <a16:creationId xmlns:a16="http://schemas.microsoft.com/office/drawing/2014/main" id="{9F6B0F6E-9178-2A20-C14D-470E2E9DDD6D}"/>
              </a:ext>
            </a:extLst>
          </p:cNvPr>
          <p:cNvSpPr/>
          <p:nvPr/>
        </p:nvSpPr>
        <p:spPr bwMode="auto">
          <a:xfrm>
            <a:off x="5193157" y="5210575"/>
            <a:ext cx="838200" cy="525673"/>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6" name="TextBox 25">
            <a:extLst>
              <a:ext uri="{FF2B5EF4-FFF2-40B4-BE49-F238E27FC236}">
                <a16:creationId xmlns:a16="http://schemas.microsoft.com/office/drawing/2014/main" id="{38265058-225A-DD2B-4535-B486D29BFEA1}"/>
              </a:ext>
            </a:extLst>
          </p:cNvPr>
          <p:cNvSpPr txBox="1"/>
          <p:nvPr/>
        </p:nvSpPr>
        <p:spPr>
          <a:xfrm>
            <a:off x="2601511" y="4613963"/>
            <a:ext cx="457176" cy="276999"/>
          </a:xfrm>
          <a:prstGeom prst="rect">
            <a:avLst/>
          </a:prstGeom>
          <a:noFill/>
        </p:spPr>
        <p:txBody>
          <a:bodyPr wrap="none" rtlCol="0">
            <a:spAutoFit/>
          </a:bodyPr>
          <a:lstStyle/>
          <a:p>
            <a:r>
              <a:rPr lang="en-US" sz="1200" dirty="0"/>
              <a:t>MRI</a:t>
            </a:r>
          </a:p>
        </p:txBody>
      </p:sp>
      <p:sp>
        <p:nvSpPr>
          <p:cNvPr id="27" name="TextBox 26">
            <a:extLst>
              <a:ext uri="{FF2B5EF4-FFF2-40B4-BE49-F238E27FC236}">
                <a16:creationId xmlns:a16="http://schemas.microsoft.com/office/drawing/2014/main" id="{5FD33709-71FD-5C50-96E9-B737C7330E65}"/>
              </a:ext>
            </a:extLst>
          </p:cNvPr>
          <p:cNvSpPr txBox="1"/>
          <p:nvPr/>
        </p:nvSpPr>
        <p:spPr>
          <a:xfrm>
            <a:off x="5134124" y="4954912"/>
            <a:ext cx="492443" cy="276999"/>
          </a:xfrm>
          <a:prstGeom prst="rect">
            <a:avLst/>
          </a:prstGeom>
          <a:noFill/>
        </p:spPr>
        <p:txBody>
          <a:bodyPr wrap="none" rtlCol="0">
            <a:spAutoFit/>
          </a:bodyPr>
          <a:lstStyle/>
          <a:p>
            <a:r>
              <a:rPr lang="en-US" sz="1200" dirty="0"/>
              <a:t>MHS</a:t>
            </a:r>
          </a:p>
        </p:txBody>
      </p:sp>
      <p:sp>
        <p:nvSpPr>
          <p:cNvPr id="28" name="TextBox 27">
            <a:extLst>
              <a:ext uri="{FF2B5EF4-FFF2-40B4-BE49-F238E27FC236}">
                <a16:creationId xmlns:a16="http://schemas.microsoft.com/office/drawing/2014/main" id="{CD75E895-4E7C-D001-EDFA-985465B47DCC}"/>
              </a:ext>
            </a:extLst>
          </p:cNvPr>
          <p:cNvSpPr txBox="1"/>
          <p:nvPr/>
        </p:nvSpPr>
        <p:spPr>
          <a:xfrm>
            <a:off x="3917275" y="5080239"/>
            <a:ext cx="518091" cy="276999"/>
          </a:xfrm>
          <a:prstGeom prst="rect">
            <a:avLst/>
          </a:prstGeom>
          <a:noFill/>
        </p:spPr>
        <p:txBody>
          <a:bodyPr wrap="none" rtlCol="0">
            <a:spAutoFit/>
          </a:bodyPr>
          <a:lstStyle/>
          <a:p>
            <a:r>
              <a:rPr lang="en-US" sz="1200" dirty="0"/>
              <a:t>MRM</a:t>
            </a:r>
          </a:p>
        </p:txBody>
      </p:sp>
      <p:sp>
        <p:nvSpPr>
          <p:cNvPr id="29" name="Oval 28">
            <a:extLst>
              <a:ext uri="{FF2B5EF4-FFF2-40B4-BE49-F238E27FC236}">
                <a16:creationId xmlns:a16="http://schemas.microsoft.com/office/drawing/2014/main" id="{84641E0E-52AB-AFD6-6FA1-EBEF6014B514}"/>
              </a:ext>
            </a:extLst>
          </p:cNvPr>
          <p:cNvSpPr/>
          <p:nvPr/>
        </p:nvSpPr>
        <p:spPr bwMode="auto">
          <a:xfrm>
            <a:off x="6331581" y="4785563"/>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0" name="TextBox 29">
            <a:extLst>
              <a:ext uri="{FF2B5EF4-FFF2-40B4-BE49-F238E27FC236}">
                <a16:creationId xmlns:a16="http://schemas.microsoft.com/office/drawing/2014/main" id="{9BC51819-F3CF-6145-B48A-47B3A7ABB9C7}"/>
              </a:ext>
            </a:extLst>
          </p:cNvPr>
          <p:cNvSpPr txBox="1"/>
          <p:nvPr/>
        </p:nvSpPr>
        <p:spPr>
          <a:xfrm>
            <a:off x="6666584" y="5883484"/>
            <a:ext cx="1034257" cy="646331"/>
          </a:xfrm>
          <a:prstGeom prst="rect">
            <a:avLst/>
          </a:prstGeom>
          <a:noFill/>
        </p:spPr>
        <p:txBody>
          <a:bodyPr wrap="none" rtlCol="0">
            <a:spAutoFit/>
          </a:bodyPr>
          <a:lstStyle/>
          <a:p>
            <a:r>
              <a:rPr lang="en-US" sz="1200" dirty="0"/>
              <a:t>DRF &lt; MRM</a:t>
            </a:r>
          </a:p>
          <a:p>
            <a:r>
              <a:rPr lang="en-US" sz="1200" dirty="0"/>
              <a:t>MRI &lt; MRM</a:t>
            </a:r>
          </a:p>
          <a:p>
            <a:r>
              <a:rPr lang="en-US" sz="1200" dirty="0"/>
              <a:t>MRM &lt; MHS</a:t>
            </a:r>
          </a:p>
        </p:txBody>
      </p:sp>
      <p:sp>
        <p:nvSpPr>
          <p:cNvPr id="31" name="Rectangle 30">
            <a:extLst>
              <a:ext uri="{FF2B5EF4-FFF2-40B4-BE49-F238E27FC236}">
                <a16:creationId xmlns:a16="http://schemas.microsoft.com/office/drawing/2014/main" id="{2D682FDF-2866-15B3-13BE-C1D7129CD8C6}"/>
              </a:ext>
            </a:extLst>
          </p:cNvPr>
          <p:cNvSpPr/>
          <p:nvPr/>
        </p:nvSpPr>
        <p:spPr bwMode="auto">
          <a:xfrm>
            <a:off x="3031719" y="5768971"/>
            <a:ext cx="457201" cy="214699"/>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2" name="TextBox 31">
            <a:extLst>
              <a:ext uri="{FF2B5EF4-FFF2-40B4-BE49-F238E27FC236}">
                <a16:creationId xmlns:a16="http://schemas.microsoft.com/office/drawing/2014/main" id="{2979A6C1-B4D8-C322-67CD-0F8009E90EE2}"/>
              </a:ext>
            </a:extLst>
          </p:cNvPr>
          <p:cNvSpPr txBox="1"/>
          <p:nvPr/>
        </p:nvSpPr>
        <p:spPr>
          <a:xfrm>
            <a:off x="2920091" y="5521549"/>
            <a:ext cx="465192" cy="276999"/>
          </a:xfrm>
          <a:prstGeom prst="rect">
            <a:avLst/>
          </a:prstGeom>
          <a:noFill/>
        </p:spPr>
        <p:txBody>
          <a:bodyPr wrap="none" rtlCol="0">
            <a:spAutoFit/>
          </a:bodyPr>
          <a:lstStyle/>
          <a:p>
            <a:r>
              <a:rPr lang="en-US" sz="1200" dirty="0"/>
              <a:t>DRF</a:t>
            </a:r>
          </a:p>
        </p:txBody>
      </p:sp>
      <p:sp>
        <p:nvSpPr>
          <p:cNvPr id="33" name="Oval 32">
            <a:extLst>
              <a:ext uri="{FF2B5EF4-FFF2-40B4-BE49-F238E27FC236}">
                <a16:creationId xmlns:a16="http://schemas.microsoft.com/office/drawing/2014/main" id="{450464E4-AC6F-7669-2577-C843D02436B8}"/>
              </a:ext>
            </a:extLst>
          </p:cNvPr>
          <p:cNvSpPr/>
          <p:nvPr/>
        </p:nvSpPr>
        <p:spPr bwMode="auto">
          <a:xfrm>
            <a:off x="2545123" y="5029034"/>
            <a:ext cx="152400" cy="152400"/>
          </a:xfrm>
          <a:prstGeom prst="ellipse">
            <a:avLst/>
          </a:prstGeom>
          <a:solidFill>
            <a:schemeClr val="accent5">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4" name="Oval 33">
            <a:extLst>
              <a:ext uri="{FF2B5EF4-FFF2-40B4-BE49-F238E27FC236}">
                <a16:creationId xmlns:a16="http://schemas.microsoft.com/office/drawing/2014/main" id="{76F1A23B-89AE-0903-5A43-386136A7CB58}"/>
              </a:ext>
            </a:extLst>
          </p:cNvPr>
          <p:cNvSpPr/>
          <p:nvPr/>
        </p:nvSpPr>
        <p:spPr bwMode="auto">
          <a:xfrm>
            <a:off x="4495800" y="5550601"/>
            <a:ext cx="152400" cy="152400"/>
          </a:xfrm>
          <a:prstGeom prst="ellipse">
            <a:avLst/>
          </a:prstGeom>
          <a:solidFill>
            <a:schemeClr val="accent5">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5" name="Oval 34">
            <a:extLst>
              <a:ext uri="{FF2B5EF4-FFF2-40B4-BE49-F238E27FC236}">
                <a16:creationId xmlns:a16="http://schemas.microsoft.com/office/drawing/2014/main" id="{D625310C-13B1-5F02-0377-08B9D01E1D07}"/>
              </a:ext>
            </a:extLst>
          </p:cNvPr>
          <p:cNvSpPr/>
          <p:nvPr/>
        </p:nvSpPr>
        <p:spPr bwMode="auto">
          <a:xfrm>
            <a:off x="4609485" y="5264235"/>
            <a:ext cx="152400" cy="152400"/>
          </a:xfrm>
          <a:prstGeom prst="ellipse">
            <a:avLst/>
          </a:prstGeom>
          <a:solidFill>
            <a:schemeClr val="accent5">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6" name="TextBox 35">
            <a:extLst>
              <a:ext uri="{FF2B5EF4-FFF2-40B4-BE49-F238E27FC236}">
                <a16:creationId xmlns:a16="http://schemas.microsoft.com/office/drawing/2014/main" id="{937F77E8-EC68-999F-BCE3-F7B39B1DF29A}"/>
              </a:ext>
            </a:extLst>
          </p:cNvPr>
          <p:cNvSpPr txBox="1"/>
          <p:nvPr/>
        </p:nvSpPr>
        <p:spPr>
          <a:xfrm>
            <a:off x="4079006" y="5585499"/>
            <a:ext cx="564578" cy="276999"/>
          </a:xfrm>
          <a:prstGeom prst="rect">
            <a:avLst/>
          </a:prstGeom>
          <a:noFill/>
        </p:spPr>
        <p:txBody>
          <a:bodyPr wrap="none" rtlCol="0">
            <a:spAutoFit/>
          </a:bodyPr>
          <a:lstStyle/>
          <a:p>
            <a:r>
              <a:rPr lang="en-US" sz="1200" dirty="0"/>
              <a:t>mode</a:t>
            </a:r>
          </a:p>
        </p:txBody>
      </p:sp>
      <p:sp>
        <p:nvSpPr>
          <p:cNvPr id="37" name="TextBox 36">
            <a:extLst>
              <a:ext uri="{FF2B5EF4-FFF2-40B4-BE49-F238E27FC236}">
                <a16:creationId xmlns:a16="http://schemas.microsoft.com/office/drawing/2014/main" id="{7E65379B-D2FA-E6DE-ECA7-2C7E96FFF4DC}"/>
              </a:ext>
            </a:extLst>
          </p:cNvPr>
          <p:cNvSpPr txBox="1"/>
          <p:nvPr/>
        </p:nvSpPr>
        <p:spPr>
          <a:xfrm>
            <a:off x="4481691" y="5014770"/>
            <a:ext cx="564578" cy="276999"/>
          </a:xfrm>
          <a:prstGeom prst="rect">
            <a:avLst/>
          </a:prstGeom>
          <a:noFill/>
        </p:spPr>
        <p:txBody>
          <a:bodyPr wrap="none" rtlCol="0">
            <a:spAutoFit/>
          </a:bodyPr>
          <a:lstStyle/>
          <a:p>
            <a:r>
              <a:rPr lang="en-US" sz="1200" dirty="0"/>
              <a:t>mode</a:t>
            </a:r>
          </a:p>
        </p:txBody>
      </p:sp>
      <p:sp>
        <p:nvSpPr>
          <p:cNvPr id="38" name="TextBox 37">
            <a:extLst>
              <a:ext uri="{FF2B5EF4-FFF2-40B4-BE49-F238E27FC236}">
                <a16:creationId xmlns:a16="http://schemas.microsoft.com/office/drawing/2014/main" id="{550736BA-571D-DCD0-4CD8-6BBF4EA97D1A}"/>
              </a:ext>
            </a:extLst>
          </p:cNvPr>
          <p:cNvSpPr txBox="1"/>
          <p:nvPr/>
        </p:nvSpPr>
        <p:spPr>
          <a:xfrm>
            <a:off x="2148659" y="5112839"/>
            <a:ext cx="564578" cy="276999"/>
          </a:xfrm>
          <a:prstGeom prst="rect">
            <a:avLst/>
          </a:prstGeom>
          <a:noFill/>
        </p:spPr>
        <p:txBody>
          <a:bodyPr wrap="none" rtlCol="0">
            <a:spAutoFit/>
          </a:bodyPr>
          <a:lstStyle/>
          <a:p>
            <a:r>
              <a:rPr lang="en-US" sz="1200" dirty="0"/>
              <a:t>mode</a:t>
            </a:r>
          </a:p>
        </p:txBody>
      </p:sp>
      <p:sp>
        <p:nvSpPr>
          <p:cNvPr id="39" name="Oval 38">
            <a:extLst>
              <a:ext uri="{FF2B5EF4-FFF2-40B4-BE49-F238E27FC236}">
                <a16:creationId xmlns:a16="http://schemas.microsoft.com/office/drawing/2014/main" id="{582B624D-7077-EFD5-5614-747E86FA2251}"/>
              </a:ext>
            </a:extLst>
          </p:cNvPr>
          <p:cNvSpPr/>
          <p:nvPr/>
        </p:nvSpPr>
        <p:spPr bwMode="auto">
          <a:xfrm>
            <a:off x="2683795" y="5355340"/>
            <a:ext cx="152400" cy="152400"/>
          </a:xfrm>
          <a:prstGeom prst="ellipse">
            <a:avLst/>
          </a:prstGeom>
          <a:solidFill>
            <a:schemeClr val="accent5">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40" name="Oval 39">
            <a:extLst>
              <a:ext uri="{FF2B5EF4-FFF2-40B4-BE49-F238E27FC236}">
                <a16:creationId xmlns:a16="http://schemas.microsoft.com/office/drawing/2014/main" id="{145B2AF0-FCC7-B479-72BB-1DFEE5FA5CF0}"/>
              </a:ext>
            </a:extLst>
          </p:cNvPr>
          <p:cNvSpPr/>
          <p:nvPr/>
        </p:nvSpPr>
        <p:spPr bwMode="auto">
          <a:xfrm>
            <a:off x="3400379" y="4960439"/>
            <a:ext cx="152400" cy="152400"/>
          </a:xfrm>
          <a:prstGeom prst="ellipse">
            <a:avLst/>
          </a:prstGeom>
          <a:solidFill>
            <a:schemeClr val="accent5">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41" name="TextBox 40">
            <a:extLst>
              <a:ext uri="{FF2B5EF4-FFF2-40B4-BE49-F238E27FC236}">
                <a16:creationId xmlns:a16="http://schemas.microsoft.com/office/drawing/2014/main" id="{67A58602-E38E-B122-341B-E0769790C6AD}"/>
              </a:ext>
            </a:extLst>
          </p:cNvPr>
          <p:cNvSpPr txBox="1"/>
          <p:nvPr/>
        </p:nvSpPr>
        <p:spPr>
          <a:xfrm>
            <a:off x="3490678" y="4708299"/>
            <a:ext cx="1081322" cy="276999"/>
          </a:xfrm>
          <a:prstGeom prst="rect">
            <a:avLst/>
          </a:prstGeom>
          <a:noFill/>
        </p:spPr>
        <p:txBody>
          <a:bodyPr wrap="none" rtlCol="0">
            <a:spAutoFit/>
          </a:bodyPr>
          <a:lstStyle/>
          <a:p>
            <a:r>
              <a:rPr lang="en-US" sz="1200" dirty="0" err="1"/>
              <a:t>display_temp</a:t>
            </a:r>
            <a:endParaRPr lang="en-US" sz="1200" dirty="0"/>
          </a:p>
        </p:txBody>
      </p:sp>
      <p:sp>
        <p:nvSpPr>
          <p:cNvPr id="42" name="TextBox 41">
            <a:extLst>
              <a:ext uri="{FF2B5EF4-FFF2-40B4-BE49-F238E27FC236}">
                <a16:creationId xmlns:a16="http://schemas.microsoft.com/office/drawing/2014/main" id="{87EE2C2D-31CF-D854-A562-CFC9B688F761}"/>
              </a:ext>
            </a:extLst>
          </p:cNvPr>
          <p:cNvSpPr txBox="1"/>
          <p:nvPr/>
        </p:nvSpPr>
        <p:spPr>
          <a:xfrm>
            <a:off x="71970" y="5753527"/>
            <a:ext cx="2033070" cy="1061829"/>
          </a:xfrm>
          <a:prstGeom prst="rect">
            <a:avLst/>
          </a:prstGeom>
          <a:noFill/>
        </p:spPr>
        <p:txBody>
          <a:bodyPr wrap="square" rtlCol="0">
            <a:spAutoFit/>
          </a:bodyPr>
          <a:lstStyle/>
          <a:p>
            <a:r>
              <a:rPr lang="en-US" sz="900" i="1" dirty="0"/>
              <a:t>Recall that boundary ports are essentially aliases for internal ports.  Their observable state is the observable state of the internal port.  Things work out more easily if there is only one internal port per one boundary port.</a:t>
            </a:r>
          </a:p>
        </p:txBody>
      </p:sp>
      <p:cxnSp>
        <p:nvCxnSpPr>
          <p:cNvPr id="43" name="Straight Arrow Connector 42">
            <a:extLst>
              <a:ext uri="{FF2B5EF4-FFF2-40B4-BE49-F238E27FC236}">
                <a16:creationId xmlns:a16="http://schemas.microsoft.com/office/drawing/2014/main" id="{AADB20B3-ABA2-B668-E07E-12891CE688AE}"/>
              </a:ext>
            </a:extLst>
          </p:cNvPr>
          <p:cNvCxnSpPr>
            <a:cxnSpLocks/>
            <a:endCxn id="39" idx="3"/>
          </p:cNvCxnSpPr>
          <p:nvPr/>
        </p:nvCxnSpPr>
        <p:spPr bwMode="auto">
          <a:xfrm flipV="1">
            <a:off x="2282952" y="5485422"/>
            <a:ext cx="423161" cy="85693"/>
          </a:xfrm>
          <a:prstGeom prst="straightConnector1">
            <a:avLst/>
          </a:prstGeom>
          <a:solidFill>
            <a:schemeClr val="accent1"/>
          </a:solidFill>
          <a:ln w="19050" cap="flat" cmpd="sng" algn="ctr">
            <a:solidFill>
              <a:srgbClr val="00B050"/>
            </a:solidFill>
            <a:prstDash val="dash"/>
            <a:miter lim="800000"/>
            <a:headEnd type="none" w="med" len="med"/>
            <a:tailEnd type="triangle"/>
          </a:ln>
          <a:effectLst/>
        </p:spPr>
      </p:cxnSp>
      <p:cxnSp>
        <p:nvCxnSpPr>
          <p:cNvPr id="46" name="Straight Arrow Connector 45">
            <a:extLst>
              <a:ext uri="{FF2B5EF4-FFF2-40B4-BE49-F238E27FC236}">
                <a16:creationId xmlns:a16="http://schemas.microsoft.com/office/drawing/2014/main" id="{3E144473-0A80-0E8B-2836-B73FF8E8EA4B}"/>
              </a:ext>
            </a:extLst>
          </p:cNvPr>
          <p:cNvCxnSpPr>
            <a:cxnSpLocks/>
            <a:endCxn id="29" idx="2"/>
          </p:cNvCxnSpPr>
          <p:nvPr/>
        </p:nvCxnSpPr>
        <p:spPr bwMode="auto">
          <a:xfrm flipV="1">
            <a:off x="3577881" y="4861763"/>
            <a:ext cx="2753700" cy="174876"/>
          </a:xfrm>
          <a:prstGeom prst="straightConnector1">
            <a:avLst/>
          </a:prstGeom>
          <a:solidFill>
            <a:schemeClr val="accent1"/>
          </a:solidFill>
          <a:ln w="19050" cap="flat" cmpd="sng" algn="ctr">
            <a:solidFill>
              <a:srgbClr val="00B050"/>
            </a:solidFill>
            <a:prstDash val="dash"/>
            <a:miter lim="800000"/>
            <a:headEnd type="none" w="med" len="med"/>
            <a:tailEnd type="triangle"/>
          </a:ln>
          <a:effectLst/>
        </p:spPr>
      </p:cxnSp>
      <p:sp>
        <p:nvSpPr>
          <p:cNvPr id="48" name="TextBox 47">
            <a:extLst>
              <a:ext uri="{FF2B5EF4-FFF2-40B4-BE49-F238E27FC236}">
                <a16:creationId xmlns:a16="http://schemas.microsoft.com/office/drawing/2014/main" id="{3A8B9990-351E-6676-94CE-F219AFA5BFAD}"/>
              </a:ext>
            </a:extLst>
          </p:cNvPr>
          <p:cNvSpPr txBox="1"/>
          <p:nvPr/>
        </p:nvSpPr>
        <p:spPr>
          <a:xfrm>
            <a:off x="767842" y="4388266"/>
            <a:ext cx="1469094" cy="646331"/>
          </a:xfrm>
          <a:prstGeom prst="rect">
            <a:avLst/>
          </a:prstGeom>
          <a:noFill/>
        </p:spPr>
        <p:txBody>
          <a:bodyPr wrap="square" rtlCol="0">
            <a:spAutoFit/>
          </a:bodyPr>
          <a:lstStyle/>
          <a:p>
            <a:r>
              <a:rPr lang="en-US" sz="900" i="1" dirty="0"/>
              <a:t>This is essentially defining the refinement for the abstract boundary ports</a:t>
            </a:r>
          </a:p>
        </p:txBody>
      </p:sp>
      <p:cxnSp>
        <p:nvCxnSpPr>
          <p:cNvPr id="50" name="Straight Connector 49">
            <a:extLst>
              <a:ext uri="{FF2B5EF4-FFF2-40B4-BE49-F238E27FC236}">
                <a16:creationId xmlns:a16="http://schemas.microsoft.com/office/drawing/2014/main" id="{EFAD7B1E-9B22-AC06-3CC0-80EEEC57C424}"/>
              </a:ext>
            </a:extLst>
          </p:cNvPr>
          <p:cNvCxnSpPr>
            <a:cxnSpLocks/>
          </p:cNvCxnSpPr>
          <p:nvPr/>
        </p:nvCxnSpPr>
        <p:spPr bwMode="auto">
          <a:xfrm>
            <a:off x="1706335" y="4845766"/>
            <a:ext cx="687785" cy="704835"/>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cxnSp>
        <p:nvCxnSpPr>
          <p:cNvPr id="52" name="Straight Connector 51">
            <a:extLst>
              <a:ext uri="{FF2B5EF4-FFF2-40B4-BE49-F238E27FC236}">
                <a16:creationId xmlns:a16="http://schemas.microsoft.com/office/drawing/2014/main" id="{AF1416CC-C77E-BE30-CD2A-B18F63C3E7C9}"/>
              </a:ext>
            </a:extLst>
          </p:cNvPr>
          <p:cNvCxnSpPr>
            <a:cxnSpLocks/>
          </p:cNvCxnSpPr>
          <p:nvPr/>
        </p:nvCxnSpPr>
        <p:spPr bwMode="auto">
          <a:xfrm>
            <a:off x="1877848" y="4484709"/>
            <a:ext cx="3671886" cy="419546"/>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sp>
        <p:nvSpPr>
          <p:cNvPr id="54" name="TextBox 53">
            <a:extLst>
              <a:ext uri="{FF2B5EF4-FFF2-40B4-BE49-F238E27FC236}">
                <a16:creationId xmlns:a16="http://schemas.microsoft.com/office/drawing/2014/main" id="{462A429E-BEAF-8C4F-5D31-FEEF2F015EF9}"/>
              </a:ext>
            </a:extLst>
          </p:cNvPr>
          <p:cNvSpPr txBox="1"/>
          <p:nvPr/>
        </p:nvSpPr>
        <p:spPr>
          <a:xfrm>
            <a:off x="6666584" y="2849179"/>
            <a:ext cx="2033070" cy="1600438"/>
          </a:xfrm>
          <a:prstGeom prst="rect">
            <a:avLst/>
          </a:prstGeom>
          <a:noFill/>
        </p:spPr>
        <p:txBody>
          <a:bodyPr wrap="square" rtlCol="0">
            <a:spAutoFit/>
          </a:bodyPr>
          <a:lstStyle/>
          <a:p>
            <a:r>
              <a:rPr lang="en-US" sz="700" i="1" dirty="0"/>
              <a:t>The choice for refinement of the mode is not as simple as there are multiple state elements in the refinement where mode is stored.  Moreover, a change in mode is computed during the execution of the subsystem.  We choose the input to MRI as that is what is used directly to compute </a:t>
            </a:r>
            <a:r>
              <a:rPr lang="en-US" sz="700" i="1" dirty="0" err="1"/>
              <a:t>display_temp</a:t>
            </a:r>
            <a:r>
              <a:rPr lang="en-US" sz="700" i="1" dirty="0"/>
              <a:t>.  Note that this value was computed on the </a:t>
            </a:r>
            <a:r>
              <a:rPr lang="en-US" sz="700" b="1" i="1" dirty="0"/>
              <a:t>previous cycle.  </a:t>
            </a:r>
            <a:r>
              <a:rPr lang="en-US" sz="700" i="1" dirty="0"/>
              <a:t>It should be equal to the pre-state value of the MRM local state variable.  Reasoning about this would be part of the reasoning associated with composing cycles or composing abstract functions for computing the mode and for computing the display temp.</a:t>
            </a:r>
          </a:p>
        </p:txBody>
      </p:sp>
      <p:cxnSp>
        <p:nvCxnSpPr>
          <p:cNvPr id="55" name="Straight Arrow Connector 54">
            <a:extLst>
              <a:ext uri="{FF2B5EF4-FFF2-40B4-BE49-F238E27FC236}">
                <a16:creationId xmlns:a16="http://schemas.microsoft.com/office/drawing/2014/main" id="{91A20134-42FC-C650-38F2-FFFD817B2FD6}"/>
              </a:ext>
            </a:extLst>
          </p:cNvPr>
          <p:cNvCxnSpPr>
            <a:cxnSpLocks/>
            <a:endCxn id="33" idx="7"/>
          </p:cNvCxnSpPr>
          <p:nvPr/>
        </p:nvCxnSpPr>
        <p:spPr bwMode="auto">
          <a:xfrm flipH="1">
            <a:off x="2675205" y="2657222"/>
            <a:ext cx="819495" cy="2394130"/>
          </a:xfrm>
          <a:prstGeom prst="straightConnector1">
            <a:avLst/>
          </a:prstGeom>
          <a:solidFill>
            <a:schemeClr val="accent1"/>
          </a:solidFill>
          <a:ln w="19050" cap="flat" cmpd="sng" algn="ctr">
            <a:solidFill>
              <a:srgbClr val="00B050"/>
            </a:solidFill>
            <a:prstDash val="dash"/>
            <a:miter lim="800000"/>
            <a:headEnd type="none" w="med" len="med"/>
            <a:tailEnd type="triangle"/>
          </a:ln>
          <a:effectLst/>
        </p:spPr>
      </p:cxnSp>
      <p:cxnSp>
        <p:nvCxnSpPr>
          <p:cNvPr id="57" name="Straight Arrow Connector 56">
            <a:extLst>
              <a:ext uri="{FF2B5EF4-FFF2-40B4-BE49-F238E27FC236}">
                <a16:creationId xmlns:a16="http://schemas.microsoft.com/office/drawing/2014/main" id="{C54C37CA-95B1-7860-77B6-3A4596A8EE3A}"/>
              </a:ext>
            </a:extLst>
          </p:cNvPr>
          <p:cNvCxnSpPr>
            <a:cxnSpLocks/>
          </p:cNvCxnSpPr>
          <p:nvPr/>
        </p:nvCxnSpPr>
        <p:spPr bwMode="auto">
          <a:xfrm>
            <a:off x="3594574" y="2634904"/>
            <a:ext cx="943428" cy="2872836"/>
          </a:xfrm>
          <a:prstGeom prst="straightConnector1">
            <a:avLst/>
          </a:prstGeom>
          <a:solidFill>
            <a:schemeClr val="accent1"/>
          </a:solidFill>
          <a:ln w="19050" cap="flat" cmpd="sng" algn="ctr">
            <a:solidFill>
              <a:srgbClr val="00B050"/>
            </a:solidFill>
            <a:prstDash val="dash"/>
            <a:miter lim="800000"/>
            <a:headEnd type="none" w="med" len="med"/>
            <a:tailEnd type="triangle"/>
          </a:ln>
          <a:effectLst/>
        </p:spPr>
      </p:cxnSp>
      <p:cxnSp>
        <p:nvCxnSpPr>
          <p:cNvPr id="59" name="Straight Arrow Connector 58">
            <a:extLst>
              <a:ext uri="{FF2B5EF4-FFF2-40B4-BE49-F238E27FC236}">
                <a16:creationId xmlns:a16="http://schemas.microsoft.com/office/drawing/2014/main" id="{97F851AF-CBBA-351E-4EBE-95CFCE3970B3}"/>
              </a:ext>
            </a:extLst>
          </p:cNvPr>
          <p:cNvCxnSpPr>
            <a:cxnSpLocks/>
          </p:cNvCxnSpPr>
          <p:nvPr/>
        </p:nvCxnSpPr>
        <p:spPr bwMode="auto">
          <a:xfrm>
            <a:off x="3590731" y="2627070"/>
            <a:ext cx="1065603" cy="2514483"/>
          </a:xfrm>
          <a:prstGeom prst="straightConnector1">
            <a:avLst/>
          </a:prstGeom>
          <a:solidFill>
            <a:schemeClr val="accent1"/>
          </a:solidFill>
          <a:ln w="19050" cap="flat" cmpd="sng" algn="ctr">
            <a:solidFill>
              <a:srgbClr val="00B050"/>
            </a:solidFill>
            <a:prstDash val="dash"/>
            <a:miter lim="800000"/>
            <a:headEnd type="none" w="med" len="med"/>
            <a:tailEnd type="triangle"/>
          </a:ln>
          <a:effectLst/>
        </p:spPr>
      </p:cxnSp>
      <p:sp>
        <p:nvSpPr>
          <p:cNvPr id="61" name="TextBox 60">
            <a:extLst>
              <a:ext uri="{FF2B5EF4-FFF2-40B4-BE49-F238E27FC236}">
                <a16:creationId xmlns:a16="http://schemas.microsoft.com/office/drawing/2014/main" id="{1F2F9052-D3DD-8FB1-B83B-74A7B9AE0169}"/>
              </a:ext>
            </a:extLst>
          </p:cNvPr>
          <p:cNvSpPr txBox="1"/>
          <p:nvPr/>
        </p:nvSpPr>
        <p:spPr>
          <a:xfrm>
            <a:off x="3694351" y="3741634"/>
            <a:ext cx="330540" cy="461665"/>
          </a:xfrm>
          <a:prstGeom prst="rect">
            <a:avLst/>
          </a:prstGeom>
          <a:noFill/>
        </p:spPr>
        <p:txBody>
          <a:bodyPr wrap="none" rtlCol="0">
            <a:spAutoFit/>
          </a:bodyPr>
          <a:lstStyle/>
          <a:p>
            <a:r>
              <a:rPr lang="en-US" dirty="0"/>
              <a:t>?</a:t>
            </a:r>
          </a:p>
        </p:txBody>
      </p:sp>
      <p:grpSp>
        <p:nvGrpSpPr>
          <p:cNvPr id="74" name="Group 73">
            <a:extLst>
              <a:ext uri="{FF2B5EF4-FFF2-40B4-BE49-F238E27FC236}">
                <a16:creationId xmlns:a16="http://schemas.microsoft.com/office/drawing/2014/main" id="{927D4602-1E60-C8A7-1547-31BB1B2BCEE6}"/>
              </a:ext>
            </a:extLst>
          </p:cNvPr>
          <p:cNvGrpSpPr/>
          <p:nvPr/>
        </p:nvGrpSpPr>
        <p:grpSpPr>
          <a:xfrm>
            <a:off x="2411398" y="4658868"/>
            <a:ext cx="2313002" cy="551707"/>
            <a:chOff x="2411398" y="4658868"/>
            <a:chExt cx="2313002" cy="551707"/>
          </a:xfrm>
        </p:grpSpPr>
        <p:cxnSp>
          <p:nvCxnSpPr>
            <p:cNvPr id="67" name="Straight Connector 66">
              <a:extLst>
                <a:ext uri="{FF2B5EF4-FFF2-40B4-BE49-F238E27FC236}">
                  <a16:creationId xmlns:a16="http://schemas.microsoft.com/office/drawing/2014/main" id="{F6714230-EE19-B892-B7BF-F7318D97318E}"/>
                </a:ext>
              </a:extLst>
            </p:cNvPr>
            <p:cNvCxnSpPr>
              <a:cxnSpLocks/>
              <a:endCxn id="38" idx="0"/>
            </p:cNvCxnSpPr>
            <p:nvPr/>
          </p:nvCxnSpPr>
          <p:spPr bwMode="auto">
            <a:xfrm>
              <a:off x="2422871" y="4665237"/>
              <a:ext cx="8077" cy="447602"/>
            </a:xfrm>
            <a:prstGeom prst="line">
              <a:avLst/>
            </a:prstGeom>
            <a:solidFill>
              <a:schemeClr val="accent1"/>
            </a:solidFill>
            <a:ln w="19050" cap="flat" cmpd="sng" algn="ctr">
              <a:solidFill>
                <a:srgbClr val="00B050"/>
              </a:solidFill>
              <a:prstDash val="solid"/>
              <a:miter lim="800000"/>
              <a:headEnd type="none" w="med" len="med"/>
              <a:tailEnd type="none" w="med" len="med"/>
            </a:ln>
            <a:effectLst/>
          </p:spPr>
        </p:cxnSp>
        <p:grpSp>
          <p:nvGrpSpPr>
            <p:cNvPr id="73" name="Group 72">
              <a:extLst>
                <a:ext uri="{FF2B5EF4-FFF2-40B4-BE49-F238E27FC236}">
                  <a16:creationId xmlns:a16="http://schemas.microsoft.com/office/drawing/2014/main" id="{44CD59B5-A71F-A18A-27A1-7747B8A0FC7E}"/>
                </a:ext>
              </a:extLst>
            </p:cNvPr>
            <p:cNvGrpSpPr/>
            <p:nvPr/>
          </p:nvGrpSpPr>
          <p:grpSpPr>
            <a:xfrm>
              <a:off x="2411398" y="4658868"/>
              <a:ext cx="2313002" cy="551707"/>
              <a:chOff x="2411398" y="4658868"/>
              <a:chExt cx="2313002" cy="551707"/>
            </a:xfrm>
          </p:grpSpPr>
          <p:cxnSp>
            <p:nvCxnSpPr>
              <p:cNvPr id="63" name="Straight Connector 62">
                <a:extLst>
                  <a:ext uri="{FF2B5EF4-FFF2-40B4-BE49-F238E27FC236}">
                    <a16:creationId xmlns:a16="http://schemas.microsoft.com/office/drawing/2014/main" id="{FADE241F-BEEE-6AF1-0249-ED999138AB23}"/>
                  </a:ext>
                </a:extLst>
              </p:cNvPr>
              <p:cNvCxnSpPr/>
              <p:nvPr/>
            </p:nvCxnSpPr>
            <p:spPr bwMode="auto">
              <a:xfrm flipV="1">
                <a:off x="4724400" y="4677913"/>
                <a:ext cx="0" cy="532662"/>
              </a:xfrm>
              <a:prstGeom prst="line">
                <a:avLst/>
              </a:prstGeom>
              <a:solidFill>
                <a:schemeClr val="accent1"/>
              </a:solidFill>
              <a:ln w="19050" cap="flat" cmpd="sng" algn="ctr">
                <a:solidFill>
                  <a:srgbClr val="00B050"/>
                </a:solidFill>
                <a:prstDash val="solid"/>
                <a:miter lim="800000"/>
                <a:headEnd type="none" w="med" len="med"/>
                <a:tailEnd type="none" w="med" len="med"/>
              </a:ln>
              <a:effectLst/>
            </p:spPr>
          </p:cxnSp>
          <p:cxnSp>
            <p:nvCxnSpPr>
              <p:cNvPr id="64" name="Straight Connector 63">
                <a:extLst>
                  <a:ext uri="{FF2B5EF4-FFF2-40B4-BE49-F238E27FC236}">
                    <a16:creationId xmlns:a16="http://schemas.microsoft.com/office/drawing/2014/main" id="{6C6D81F4-0731-2B9B-E128-9F558D6400DB}"/>
                  </a:ext>
                </a:extLst>
              </p:cNvPr>
              <p:cNvCxnSpPr>
                <a:cxnSpLocks/>
              </p:cNvCxnSpPr>
              <p:nvPr/>
            </p:nvCxnSpPr>
            <p:spPr bwMode="auto">
              <a:xfrm flipH="1" flipV="1">
                <a:off x="2411398" y="4658868"/>
                <a:ext cx="2313002" cy="11817"/>
              </a:xfrm>
              <a:prstGeom prst="line">
                <a:avLst/>
              </a:prstGeom>
              <a:solidFill>
                <a:schemeClr val="accent1"/>
              </a:solidFill>
              <a:ln w="19050" cap="flat" cmpd="sng" algn="ctr">
                <a:solidFill>
                  <a:srgbClr val="00B050"/>
                </a:solidFill>
                <a:prstDash val="solid"/>
                <a:miter lim="800000"/>
                <a:headEnd type="none" w="med" len="med"/>
                <a:tailEnd type="none" w="med" len="med"/>
              </a:ln>
              <a:effectLst/>
            </p:spPr>
          </p:cxnSp>
          <p:cxnSp>
            <p:nvCxnSpPr>
              <p:cNvPr id="69" name="Straight Connector 68">
                <a:extLst>
                  <a:ext uri="{FF2B5EF4-FFF2-40B4-BE49-F238E27FC236}">
                    <a16:creationId xmlns:a16="http://schemas.microsoft.com/office/drawing/2014/main" id="{97082C33-66D4-86A7-70BA-1B47AAC01718}"/>
                  </a:ext>
                </a:extLst>
              </p:cNvPr>
              <p:cNvCxnSpPr>
                <a:cxnSpLocks/>
              </p:cNvCxnSpPr>
              <p:nvPr/>
            </p:nvCxnSpPr>
            <p:spPr bwMode="auto">
              <a:xfrm>
                <a:off x="2430948" y="5122701"/>
                <a:ext cx="190375" cy="0"/>
              </a:xfrm>
              <a:prstGeom prst="line">
                <a:avLst/>
              </a:prstGeom>
              <a:solidFill>
                <a:schemeClr val="accent1"/>
              </a:solidFill>
              <a:ln w="19050" cap="flat" cmpd="sng" algn="ctr">
                <a:solidFill>
                  <a:srgbClr val="00B050"/>
                </a:solidFill>
                <a:prstDash val="solid"/>
                <a:miter lim="800000"/>
                <a:headEnd type="none" w="med" len="med"/>
                <a:tailEnd type="triangle" w="med" len="med"/>
              </a:ln>
              <a:effectLst/>
            </p:spPr>
          </p:cxnSp>
        </p:grpSp>
      </p:grpSp>
    </p:spTree>
    <p:extLst>
      <p:ext uri="{BB962C8B-B14F-4D97-AF65-F5344CB8AC3E}">
        <p14:creationId xmlns:p14="http://schemas.microsoft.com/office/powerpoint/2010/main" val="3414749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E86ED6-89FF-F5E3-91C1-3C5D0F77A1C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F302A4A-F74F-7CFB-784F-E75B69FF3808}"/>
              </a:ext>
            </a:extLst>
          </p:cNvPr>
          <p:cNvSpPr>
            <a:spLocks noGrp="1"/>
          </p:cNvSpPr>
          <p:nvPr>
            <p:ph type="title"/>
          </p:nvPr>
        </p:nvSpPr>
        <p:spPr/>
        <p:txBody>
          <a:bodyPr/>
          <a:lstStyle/>
          <a:p>
            <a:r>
              <a:rPr lang="en-US" sz="2800" dirty="0"/>
              <a:t>Example: (Regulate) Display Temp Function</a:t>
            </a:r>
          </a:p>
        </p:txBody>
      </p:sp>
      <p:sp>
        <p:nvSpPr>
          <p:cNvPr id="4" name="Slide Number Placeholder 3">
            <a:extLst>
              <a:ext uri="{FF2B5EF4-FFF2-40B4-BE49-F238E27FC236}">
                <a16:creationId xmlns:a16="http://schemas.microsoft.com/office/drawing/2014/main" id="{8D0BE70E-A5C4-9DAC-A95C-2EDBDA53D542}"/>
              </a:ext>
            </a:extLst>
          </p:cNvPr>
          <p:cNvSpPr>
            <a:spLocks noGrp="1"/>
          </p:cNvSpPr>
          <p:nvPr>
            <p:ph type="sldNum" sz="quarter" idx="11"/>
          </p:nvPr>
        </p:nvSpPr>
        <p:spPr/>
        <p:txBody>
          <a:bodyPr/>
          <a:lstStyle/>
          <a:p>
            <a:pPr>
              <a:defRPr/>
            </a:pPr>
            <a:fld id="{C22399C2-1ADD-1549-9753-CEA7C1EED1B8}" type="slidenum">
              <a:rPr lang="en-US" smtClean="0"/>
              <a:pPr>
                <a:defRPr/>
              </a:pPr>
              <a:t>34</a:t>
            </a:fld>
            <a:endParaRPr lang="en-US"/>
          </a:p>
        </p:txBody>
      </p:sp>
      <p:sp>
        <p:nvSpPr>
          <p:cNvPr id="6" name="Rectangle 5">
            <a:extLst>
              <a:ext uri="{FF2B5EF4-FFF2-40B4-BE49-F238E27FC236}">
                <a16:creationId xmlns:a16="http://schemas.microsoft.com/office/drawing/2014/main" id="{0B30863E-C229-A6BD-243F-ABE5DEC30FC0}"/>
              </a:ext>
            </a:extLst>
          </p:cNvPr>
          <p:cNvSpPr/>
          <p:nvPr/>
        </p:nvSpPr>
        <p:spPr bwMode="auto">
          <a:xfrm>
            <a:off x="2209800" y="2209800"/>
            <a:ext cx="4191000" cy="1524000"/>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7" name="Oval 6">
            <a:extLst>
              <a:ext uri="{FF2B5EF4-FFF2-40B4-BE49-F238E27FC236}">
                <a16:creationId xmlns:a16="http://schemas.microsoft.com/office/drawing/2014/main" id="{20E21C7B-0C36-7ADD-3EDB-01CFE60E0975}"/>
              </a:ext>
            </a:extLst>
          </p:cNvPr>
          <p:cNvSpPr/>
          <p:nvPr/>
        </p:nvSpPr>
        <p:spPr bwMode="auto">
          <a:xfrm>
            <a:off x="6324600" y="2499360"/>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0" name="Oval 9">
            <a:extLst>
              <a:ext uri="{FF2B5EF4-FFF2-40B4-BE49-F238E27FC236}">
                <a16:creationId xmlns:a16="http://schemas.microsoft.com/office/drawing/2014/main" id="{D8767927-0C20-1387-3682-F2CCA9344B78}"/>
              </a:ext>
            </a:extLst>
          </p:cNvPr>
          <p:cNvSpPr/>
          <p:nvPr/>
        </p:nvSpPr>
        <p:spPr bwMode="auto">
          <a:xfrm>
            <a:off x="2130552" y="3200400"/>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1" name="Oval 10">
            <a:extLst>
              <a:ext uri="{FF2B5EF4-FFF2-40B4-BE49-F238E27FC236}">
                <a16:creationId xmlns:a16="http://schemas.microsoft.com/office/drawing/2014/main" id="{F256DE5E-20DA-3357-C936-969147C7CEE9}"/>
              </a:ext>
            </a:extLst>
          </p:cNvPr>
          <p:cNvSpPr/>
          <p:nvPr/>
        </p:nvSpPr>
        <p:spPr bwMode="auto">
          <a:xfrm>
            <a:off x="3429000" y="2490216"/>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2" name="Text Box 43">
            <a:extLst>
              <a:ext uri="{FF2B5EF4-FFF2-40B4-BE49-F238E27FC236}">
                <a16:creationId xmlns:a16="http://schemas.microsoft.com/office/drawing/2014/main" id="{B86CC32A-A365-91C9-9A91-C9319F010378}"/>
              </a:ext>
            </a:extLst>
          </p:cNvPr>
          <p:cNvSpPr txBox="1">
            <a:spLocks noChangeArrowheads="1"/>
          </p:cNvSpPr>
          <p:nvPr/>
        </p:nvSpPr>
        <p:spPr bwMode="auto">
          <a:xfrm>
            <a:off x="609600" y="1214735"/>
            <a:ext cx="8077200" cy="461665"/>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200" dirty="0">
                <a:latin typeface="Tahoma" pitchFamily="-84" charset="0"/>
              </a:rPr>
              <a:t>Display Temp is a particularly simple subsystem function that is actually </a:t>
            </a:r>
            <a:r>
              <a:rPr lang="en-US" sz="1200" dirty="0" err="1">
                <a:latin typeface="Tahoma" pitchFamily="-84" charset="0"/>
              </a:rPr>
              <a:t>componented</a:t>
            </a:r>
            <a:r>
              <a:rPr lang="en-US" sz="1200" dirty="0">
                <a:latin typeface="Tahoma" pitchFamily="-84" charset="0"/>
              </a:rPr>
              <a:t> by a single refining component, and that component occurs first in the subsystem schedule</a:t>
            </a:r>
          </a:p>
        </p:txBody>
      </p:sp>
      <p:sp>
        <p:nvSpPr>
          <p:cNvPr id="13" name="TextBox 12">
            <a:extLst>
              <a:ext uri="{FF2B5EF4-FFF2-40B4-BE49-F238E27FC236}">
                <a16:creationId xmlns:a16="http://schemas.microsoft.com/office/drawing/2014/main" id="{998B235C-3006-DA07-F9EE-126333F76A38}"/>
              </a:ext>
            </a:extLst>
          </p:cNvPr>
          <p:cNvSpPr txBox="1"/>
          <p:nvPr/>
        </p:nvSpPr>
        <p:spPr>
          <a:xfrm>
            <a:off x="2109216" y="1765568"/>
            <a:ext cx="1370119" cy="461665"/>
          </a:xfrm>
          <a:prstGeom prst="rect">
            <a:avLst/>
          </a:prstGeom>
          <a:noFill/>
        </p:spPr>
        <p:txBody>
          <a:bodyPr wrap="none" rtlCol="0">
            <a:spAutoFit/>
          </a:bodyPr>
          <a:lstStyle/>
          <a:p>
            <a:r>
              <a:rPr lang="en-US" dirty="0"/>
              <a:t>Regulate</a:t>
            </a:r>
          </a:p>
        </p:txBody>
      </p:sp>
      <p:sp>
        <p:nvSpPr>
          <p:cNvPr id="14" name="TextBox 13">
            <a:extLst>
              <a:ext uri="{FF2B5EF4-FFF2-40B4-BE49-F238E27FC236}">
                <a16:creationId xmlns:a16="http://schemas.microsoft.com/office/drawing/2014/main" id="{02BE8701-8E85-C5E5-2B43-33D32BFE1830}"/>
              </a:ext>
            </a:extLst>
          </p:cNvPr>
          <p:cNvSpPr txBox="1"/>
          <p:nvPr/>
        </p:nvSpPr>
        <p:spPr>
          <a:xfrm>
            <a:off x="3572256" y="2427916"/>
            <a:ext cx="1262718" cy="276999"/>
          </a:xfrm>
          <a:prstGeom prst="rect">
            <a:avLst/>
          </a:prstGeom>
          <a:noFill/>
        </p:spPr>
        <p:txBody>
          <a:bodyPr wrap="none" rtlCol="0">
            <a:spAutoFit/>
          </a:bodyPr>
          <a:lstStyle/>
          <a:p>
            <a:r>
              <a:rPr lang="en-US" sz="1200" dirty="0" err="1"/>
              <a:t>regulator_mode</a:t>
            </a:r>
            <a:endParaRPr lang="en-US" sz="1200" dirty="0"/>
          </a:p>
        </p:txBody>
      </p:sp>
      <p:sp>
        <p:nvSpPr>
          <p:cNvPr id="15" name="TextBox 14">
            <a:extLst>
              <a:ext uri="{FF2B5EF4-FFF2-40B4-BE49-F238E27FC236}">
                <a16:creationId xmlns:a16="http://schemas.microsoft.com/office/drawing/2014/main" id="{14E21394-7C48-130B-15F5-83F366F51C1B}"/>
              </a:ext>
            </a:extLst>
          </p:cNvPr>
          <p:cNvSpPr txBox="1"/>
          <p:nvPr/>
        </p:nvSpPr>
        <p:spPr>
          <a:xfrm>
            <a:off x="519531" y="3138100"/>
            <a:ext cx="1650645" cy="276999"/>
          </a:xfrm>
          <a:prstGeom prst="rect">
            <a:avLst/>
          </a:prstGeom>
          <a:noFill/>
        </p:spPr>
        <p:txBody>
          <a:bodyPr wrap="none" rtlCol="0">
            <a:spAutoFit/>
          </a:bodyPr>
          <a:lstStyle/>
          <a:p>
            <a:r>
              <a:rPr lang="en-US" sz="1200" dirty="0" err="1"/>
              <a:t>current_tempWstatus</a:t>
            </a:r>
            <a:endParaRPr lang="en-US" sz="1200" dirty="0"/>
          </a:p>
        </p:txBody>
      </p:sp>
      <p:sp>
        <p:nvSpPr>
          <p:cNvPr id="16" name="TextBox 15">
            <a:extLst>
              <a:ext uri="{FF2B5EF4-FFF2-40B4-BE49-F238E27FC236}">
                <a16:creationId xmlns:a16="http://schemas.microsoft.com/office/drawing/2014/main" id="{57E39FE2-9709-C518-1C95-018DDB9C665B}"/>
              </a:ext>
            </a:extLst>
          </p:cNvPr>
          <p:cNvSpPr txBox="1"/>
          <p:nvPr/>
        </p:nvSpPr>
        <p:spPr>
          <a:xfrm>
            <a:off x="6496659" y="2427916"/>
            <a:ext cx="1081322" cy="276999"/>
          </a:xfrm>
          <a:prstGeom prst="rect">
            <a:avLst/>
          </a:prstGeom>
          <a:noFill/>
        </p:spPr>
        <p:txBody>
          <a:bodyPr wrap="none" rtlCol="0">
            <a:spAutoFit/>
          </a:bodyPr>
          <a:lstStyle/>
          <a:p>
            <a:r>
              <a:rPr lang="en-US" sz="1200" dirty="0" err="1"/>
              <a:t>display_temp</a:t>
            </a:r>
            <a:endParaRPr lang="en-US" sz="1200" dirty="0"/>
          </a:p>
        </p:txBody>
      </p:sp>
      <p:cxnSp>
        <p:nvCxnSpPr>
          <p:cNvPr id="17" name="Straight Arrow Connector 16">
            <a:extLst>
              <a:ext uri="{FF2B5EF4-FFF2-40B4-BE49-F238E27FC236}">
                <a16:creationId xmlns:a16="http://schemas.microsoft.com/office/drawing/2014/main" id="{095FCACD-6307-371B-68F9-1BCE835C5961}"/>
              </a:ext>
            </a:extLst>
          </p:cNvPr>
          <p:cNvCxnSpPr>
            <a:cxnSpLocks/>
          </p:cNvCxnSpPr>
          <p:nvPr/>
        </p:nvCxnSpPr>
        <p:spPr bwMode="auto">
          <a:xfrm flipV="1">
            <a:off x="2356104" y="2671465"/>
            <a:ext cx="3903216" cy="562277"/>
          </a:xfrm>
          <a:prstGeom prst="straightConnector1">
            <a:avLst/>
          </a:prstGeom>
          <a:solidFill>
            <a:schemeClr val="accent1"/>
          </a:solidFill>
          <a:ln w="38100" cap="flat" cmpd="sng" algn="ctr">
            <a:solidFill>
              <a:srgbClr val="00B050"/>
            </a:solidFill>
            <a:prstDash val="solid"/>
            <a:miter lim="800000"/>
            <a:headEnd type="none" w="med" len="med"/>
            <a:tailEnd type="triangle"/>
          </a:ln>
          <a:effectLst/>
        </p:spPr>
      </p:cxnSp>
      <p:cxnSp>
        <p:nvCxnSpPr>
          <p:cNvPr id="20" name="Straight Arrow Connector 19">
            <a:extLst>
              <a:ext uri="{FF2B5EF4-FFF2-40B4-BE49-F238E27FC236}">
                <a16:creationId xmlns:a16="http://schemas.microsoft.com/office/drawing/2014/main" id="{ED86B548-553A-0D5B-7F3A-6EAD3B2CD7A4}"/>
              </a:ext>
            </a:extLst>
          </p:cNvPr>
          <p:cNvCxnSpPr>
            <a:cxnSpLocks/>
          </p:cNvCxnSpPr>
          <p:nvPr/>
        </p:nvCxnSpPr>
        <p:spPr bwMode="auto">
          <a:xfrm>
            <a:off x="4806737" y="2582326"/>
            <a:ext cx="1452583" cy="0"/>
          </a:xfrm>
          <a:prstGeom prst="straightConnector1">
            <a:avLst/>
          </a:prstGeom>
          <a:solidFill>
            <a:schemeClr val="accent1"/>
          </a:solidFill>
          <a:ln w="38100" cap="flat" cmpd="sng" algn="ctr">
            <a:solidFill>
              <a:srgbClr val="00B050"/>
            </a:solidFill>
            <a:prstDash val="solid"/>
            <a:miter lim="800000"/>
            <a:headEnd type="none" w="med" len="med"/>
            <a:tailEnd type="triangle"/>
          </a:ln>
          <a:effectLst/>
        </p:spPr>
      </p:cxnSp>
      <p:sp>
        <p:nvSpPr>
          <p:cNvPr id="2" name="Rectangle 1">
            <a:extLst>
              <a:ext uri="{FF2B5EF4-FFF2-40B4-BE49-F238E27FC236}">
                <a16:creationId xmlns:a16="http://schemas.microsoft.com/office/drawing/2014/main" id="{62ECAEDD-7D7B-D499-C048-FF760CA0201A}"/>
              </a:ext>
            </a:extLst>
          </p:cNvPr>
          <p:cNvSpPr/>
          <p:nvPr/>
        </p:nvSpPr>
        <p:spPr bwMode="auto">
          <a:xfrm>
            <a:off x="2209800" y="4566759"/>
            <a:ext cx="4191000" cy="1524000"/>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 name="Text Box 43">
            <a:extLst>
              <a:ext uri="{FF2B5EF4-FFF2-40B4-BE49-F238E27FC236}">
                <a16:creationId xmlns:a16="http://schemas.microsoft.com/office/drawing/2014/main" id="{58C5A084-89A7-0688-4781-79614FC1AE45}"/>
              </a:ext>
            </a:extLst>
          </p:cNvPr>
          <p:cNvSpPr txBox="1">
            <a:spLocks noChangeArrowheads="1"/>
          </p:cNvSpPr>
          <p:nvPr/>
        </p:nvSpPr>
        <p:spPr bwMode="auto">
          <a:xfrm>
            <a:off x="609600" y="3870960"/>
            <a:ext cx="1673352" cy="461665"/>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200" dirty="0">
                <a:latin typeface="Tahoma" pitchFamily="-84" charset="0"/>
              </a:rPr>
              <a:t>Refinement… (with proof concepts)</a:t>
            </a:r>
          </a:p>
        </p:txBody>
      </p:sp>
      <p:sp>
        <p:nvSpPr>
          <p:cNvPr id="8" name="Oval 7">
            <a:extLst>
              <a:ext uri="{FF2B5EF4-FFF2-40B4-BE49-F238E27FC236}">
                <a16:creationId xmlns:a16="http://schemas.microsoft.com/office/drawing/2014/main" id="{DBE4D6FC-26A9-141C-AF0C-6D0949D6ED0A}"/>
              </a:ext>
            </a:extLst>
          </p:cNvPr>
          <p:cNvSpPr/>
          <p:nvPr/>
        </p:nvSpPr>
        <p:spPr bwMode="auto">
          <a:xfrm>
            <a:off x="2130552" y="5521549"/>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9" name="TextBox 8">
            <a:extLst>
              <a:ext uri="{FF2B5EF4-FFF2-40B4-BE49-F238E27FC236}">
                <a16:creationId xmlns:a16="http://schemas.microsoft.com/office/drawing/2014/main" id="{C025BC46-59CC-162E-4189-74AE80D240FE}"/>
              </a:ext>
            </a:extLst>
          </p:cNvPr>
          <p:cNvSpPr txBox="1"/>
          <p:nvPr/>
        </p:nvSpPr>
        <p:spPr>
          <a:xfrm>
            <a:off x="519531" y="5459249"/>
            <a:ext cx="1650645" cy="276999"/>
          </a:xfrm>
          <a:prstGeom prst="rect">
            <a:avLst/>
          </a:prstGeom>
          <a:noFill/>
        </p:spPr>
        <p:txBody>
          <a:bodyPr wrap="none" rtlCol="0">
            <a:spAutoFit/>
          </a:bodyPr>
          <a:lstStyle/>
          <a:p>
            <a:r>
              <a:rPr lang="en-US" sz="1200" dirty="0" err="1"/>
              <a:t>current_tempWstatus</a:t>
            </a:r>
            <a:endParaRPr lang="en-US" sz="1200" dirty="0"/>
          </a:p>
        </p:txBody>
      </p:sp>
      <p:sp>
        <p:nvSpPr>
          <p:cNvPr id="18" name="TextBox 17">
            <a:extLst>
              <a:ext uri="{FF2B5EF4-FFF2-40B4-BE49-F238E27FC236}">
                <a16:creationId xmlns:a16="http://schemas.microsoft.com/office/drawing/2014/main" id="{B91D8C09-5B92-D9EE-BF68-6918269E51D4}"/>
              </a:ext>
            </a:extLst>
          </p:cNvPr>
          <p:cNvSpPr txBox="1"/>
          <p:nvPr/>
        </p:nvSpPr>
        <p:spPr>
          <a:xfrm>
            <a:off x="6440424" y="4677913"/>
            <a:ext cx="1081322" cy="276999"/>
          </a:xfrm>
          <a:prstGeom prst="rect">
            <a:avLst/>
          </a:prstGeom>
          <a:noFill/>
        </p:spPr>
        <p:txBody>
          <a:bodyPr wrap="none" rtlCol="0">
            <a:spAutoFit/>
          </a:bodyPr>
          <a:lstStyle/>
          <a:p>
            <a:r>
              <a:rPr lang="en-US" sz="1200" dirty="0" err="1"/>
              <a:t>display_temp</a:t>
            </a:r>
            <a:endParaRPr lang="en-US" sz="1200" dirty="0"/>
          </a:p>
        </p:txBody>
      </p:sp>
      <p:sp>
        <p:nvSpPr>
          <p:cNvPr id="19" name="Rectangle 18">
            <a:extLst>
              <a:ext uri="{FF2B5EF4-FFF2-40B4-BE49-F238E27FC236}">
                <a16:creationId xmlns:a16="http://schemas.microsoft.com/office/drawing/2014/main" id="{FD634B9B-3CFC-358F-5E90-62197AE0A390}"/>
              </a:ext>
            </a:extLst>
          </p:cNvPr>
          <p:cNvSpPr/>
          <p:nvPr/>
        </p:nvSpPr>
        <p:spPr bwMode="auto">
          <a:xfrm>
            <a:off x="2641135" y="4890962"/>
            <a:ext cx="838200" cy="525673"/>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1" name="Rectangle 20">
            <a:extLst>
              <a:ext uri="{FF2B5EF4-FFF2-40B4-BE49-F238E27FC236}">
                <a16:creationId xmlns:a16="http://schemas.microsoft.com/office/drawing/2014/main" id="{5B042426-26F2-E65C-C533-8D866D49B4CF}"/>
              </a:ext>
            </a:extLst>
          </p:cNvPr>
          <p:cNvSpPr/>
          <p:nvPr/>
        </p:nvSpPr>
        <p:spPr bwMode="auto">
          <a:xfrm>
            <a:off x="3996774" y="5357811"/>
            <a:ext cx="838200" cy="525673"/>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2" name="Rectangle 21">
            <a:extLst>
              <a:ext uri="{FF2B5EF4-FFF2-40B4-BE49-F238E27FC236}">
                <a16:creationId xmlns:a16="http://schemas.microsoft.com/office/drawing/2014/main" id="{70563B27-6885-8C95-CC5E-F07C44FAB817}"/>
              </a:ext>
            </a:extLst>
          </p:cNvPr>
          <p:cNvSpPr/>
          <p:nvPr/>
        </p:nvSpPr>
        <p:spPr bwMode="auto">
          <a:xfrm>
            <a:off x="5193157" y="5210575"/>
            <a:ext cx="838200" cy="525673"/>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6" name="TextBox 25">
            <a:extLst>
              <a:ext uri="{FF2B5EF4-FFF2-40B4-BE49-F238E27FC236}">
                <a16:creationId xmlns:a16="http://schemas.microsoft.com/office/drawing/2014/main" id="{4279DB28-2B11-7372-3C09-66F6C67530A5}"/>
              </a:ext>
            </a:extLst>
          </p:cNvPr>
          <p:cNvSpPr txBox="1"/>
          <p:nvPr/>
        </p:nvSpPr>
        <p:spPr>
          <a:xfrm>
            <a:off x="2601511" y="4613963"/>
            <a:ext cx="457176" cy="276999"/>
          </a:xfrm>
          <a:prstGeom prst="rect">
            <a:avLst/>
          </a:prstGeom>
          <a:noFill/>
        </p:spPr>
        <p:txBody>
          <a:bodyPr wrap="none" rtlCol="0">
            <a:spAutoFit/>
          </a:bodyPr>
          <a:lstStyle/>
          <a:p>
            <a:r>
              <a:rPr lang="en-US" sz="1200" dirty="0"/>
              <a:t>MRI</a:t>
            </a:r>
          </a:p>
        </p:txBody>
      </p:sp>
      <p:sp>
        <p:nvSpPr>
          <p:cNvPr id="27" name="TextBox 26">
            <a:extLst>
              <a:ext uri="{FF2B5EF4-FFF2-40B4-BE49-F238E27FC236}">
                <a16:creationId xmlns:a16="http://schemas.microsoft.com/office/drawing/2014/main" id="{9E6C5E41-26EF-5F62-5239-BB3A17085359}"/>
              </a:ext>
            </a:extLst>
          </p:cNvPr>
          <p:cNvSpPr txBox="1"/>
          <p:nvPr/>
        </p:nvSpPr>
        <p:spPr>
          <a:xfrm>
            <a:off x="5134124" y="4954912"/>
            <a:ext cx="492443" cy="276999"/>
          </a:xfrm>
          <a:prstGeom prst="rect">
            <a:avLst/>
          </a:prstGeom>
          <a:noFill/>
        </p:spPr>
        <p:txBody>
          <a:bodyPr wrap="none" rtlCol="0">
            <a:spAutoFit/>
          </a:bodyPr>
          <a:lstStyle/>
          <a:p>
            <a:r>
              <a:rPr lang="en-US" sz="1200" dirty="0"/>
              <a:t>MHS</a:t>
            </a:r>
          </a:p>
        </p:txBody>
      </p:sp>
      <p:sp>
        <p:nvSpPr>
          <p:cNvPr id="28" name="TextBox 27">
            <a:extLst>
              <a:ext uri="{FF2B5EF4-FFF2-40B4-BE49-F238E27FC236}">
                <a16:creationId xmlns:a16="http://schemas.microsoft.com/office/drawing/2014/main" id="{F50C1BCE-EFE4-721C-125F-60ED5FED4F37}"/>
              </a:ext>
            </a:extLst>
          </p:cNvPr>
          <p:cNvSpPr txBox="1"/>
          <p:nvPr/>
        </p:nvSpPr>
        <p:spPr>
          <a:xfrm>
            <a:off x="3917275" y="5080239"/>
            <a:ext cx="518091" cy="276999"/>
          </a:xfrm>
          <a:prstGeom prst="rect">
            <a:avLst/>
          </a:prstGeom>
          <a:noFill/>
        </p:spPr>
        <p:txBody>
          <a:bodyPr wrap="none" rtlCol="0">
            <a:spAutoFit/>
          </a:bodyPr>
          <a:lstStyle/>
          <a:p>
            <a:r>
              <a:rPr lang="en-US" sz="1200" dirty="0"/>
              <a:t>MRM</a:t>
            </a:r>
          </a:p>
        </p:txBody>
      </p:sp>
      <p:sp>
        <p:nvSpPr>
          <p:cNvPr id="29" name="Oval 28">
            <a:extLst>
              <a:ext uri="{FF2B5EF4-FFF2-40B4-BE49-F238E27FC236}">
                <a16:creationId xmlns:a16="http://schemas.microsoft.com/office/drawing/2014/main" id="{D5335B98-DB4E-6F62-BCAB-E815E8A8845D}"/>
              </a:ext>
            </a:extLst>
          </p:cNvPr>
          <p:cNvSpPr/>
          <p:nvPr/>
        </p:nvSpPr>
        <p:spPr bwMode="auto">
          <a:xfrm>
            <a:off x="6331581" y="4785563"/>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0" name="TextBox 29">
            <a:extLst>
              <a:ext uri="{FF2B5EF4-FFF2-40B4-BE49-F238E27FC236}">
                <a16:creationId xmlns:a16="http://schemas.microsoft.com/office/drawing/2014/main" id="{083B2873-5C12-CF00-6CAD-35EF87076292}"/>
              </a:ext>
            </a:extLst>
          </p:cNvPr>
          <p:cNvSpPr txBox="1"/>
          <p:nvPr/>
        </p:nvSpPr>
        <p:spPr>
          <a:xfrm>
            <a:off x="6666584" y="5883484"/>
            <a:ext cx="1034257" cy="646331"/>
          </a:xfrm>
          <a:prstGeom prst="rect">
            <a:avLst/>
          </a:prstGeom>
          <a:noFill/>
        </p:spPr>
        <p:txBody>
          <a:bodyPr wrap="none" rtlCol="0">
            <a:spAutoFit/>
          </a:bodyPr>
          <a:lstStyle/>
          <a:p>
            <a:r>
              <a:rPr lang="en-US" sz="1200" dirty="0"/>
              <a:t>DRF &lt; MRM</a:t>
            </a:r>
          </a:p>
          <a:p>
            <a:r>
              <a:rPr lang="en-US" sz="1200" dirty="0"/>
              <a:t>MRI &lt; MRM</a:t>
            </a:r>
          </a:p>
          <a:p>
            <a:r>
              <a:rPr lang="en-US" sz="1200" dirty="0"/>
              <a:t>MRM &lt; MHS</a:t>
            </a:r>
          </a:p>
        </p:txBody>
      </p:sp>
      <p:sp>
        <p:nvSpPr>
          <p:cNvPr id="31" name="Rectangle 30">
            <a:extLst>
              <a:ext uri="{FF2B5EF4-FFF2-40B4-BE49-F238E27FC236}">
                <a16:creationId xmlns:a16="http://schemas.microsoft.com/office/drawing/2014/main" id="{4DD54743-31A8-DE77-7E35-CB94D7F58CE3}"/>
              </a:ext>
            </a:extLst>
          </p:cNvPr>
          <p:cNvSpPr/>
          <p:nvPr/>
        </p:nvSpPr>
        <p:spPr bwMode="auto">
          <a:xfrm>
            <a:off x="3031719" y="5768971"/>
            <a:ext cx="457201" cy="214699"/>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2" name="TextBox 31">
            <a:extLst>
              <a:ext uri="{FF2B5EF4-FFF2-40B4-BE49-F238E27FC236}">
                <a16:creationId xmlns:a16="http://schemas.microsoft.com/office/drawing/2014/main" id="{C8032C43-CD44-667E-5289-2637D1616BA1}"/>
              </a:ext>
            </a:extLst>
          </p:cNvPr>
          <p:cNvSpPr txBox="1"/>
          <p:nvPr/>
        </p:nvSpPr>
        <p:spPr>
          <a:xfrm>
            <a:off x="2920091" y="5521549"/>
            <a:ext cx="465192" cy="276999"/>
          </a:xfrm>
          <a:prstGeom prst="rect">
            <a:avLst/>
          </a:prstGeom>
          <a:noFill/>
        </p:spPr>
        <p:txBody>
          <a:bodyPr wrap="none" rtlCol="0">
            <a:spAutoFit/>
          </a:bodyPr>
          <a:lstStyle/>
          <a:p>
            <a:r>
              <a:rPr lang="en-US" sz="1200" dirty="0"/>
              <a:t>DRF</a:t>
            </a:r>
          </a:p>
        </p:txBody>
      </p:sp>
      <p:sp>
        <p:nvSpPr>
          <p:cNvPr id="33" name="Oval 32">
            <a:extLst>
              <a:ext uri="{FF2B5EF4-FFF2-40B4-BE49-F238E27FC236}">
                <a16:creationId xmlns:a16="http://schemas.microsoft.com/office/drawing/2014/main" id="{6787E8B7-0971-6B25-0334-8AFC68FAF342}"/>
              </a:ext>
            </a:extLst>
          </p:cNvPr>
          <p:cNvSpPr/>
          <p:nvPr/>
        </p:nvSpPr>
        <p:spPr bwMode="auto">
          <a:xfrm>
            <a:off x="2545123" y="5029034"/>
            <a:ext cx="152400" cy="152400"/>
          </a:xfrm>
          <a:prstGeom prst="ellipse">
            <a:avLst/>
          </a:prstGeom>
          <a:solidFill>
            <a:schemeClr val="accent5">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4" name="Oval 33">
            <a:extLst>
              <a:ext uri="{FF2B5EF4-FFF2-40B4-BE49-F238E27FC236}">
                <a16:creationId xmlns:a16="http://schemas.microsoft.com/office/drawing/2014/main" id="{4399F3DA-E87C-21EE-243A-CB4A094C78F8}"/>
              </a:ext>
            </a:extLst>
          </p:cNvPr>
          <p:cNvSpPr/>
          <p:nvPr/>
        </p:nvSpPr>
        <p:spPr bwMode="auto">
          <a:xfrm>
            <a:off x="4495800" y="5550601"/>
            <a:ext cx="152400" cy="152400"/>
          </a:xfrm>
          <a:prstGeom prst="ellipse">
            <a:avLst/>
          </a:prstGeom>
          <a:solidFill>
            <a:schemeClr val="accent5">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5" name="Oval 34">
            <a:extLst>
              <a:ext uri="{FF2B5EF4-FFF2-40B4-BE49-F238E27FC236}">
                <a16:creationId xmlns:a16="http://schemas.microsoft.com/office/drawing/2014/main" id="{F06C5608-4318-FC51-C0C4-9683284E4D6A}"/>
              </a:ext>
            </a:extLst>
          </p:cNvPr>
          <p:cNvSpPr/>
          <p:nvPr/>
        </p:nvSpPr>
        <p:spPr bwMode="auto">
          <a:xfrm>
            <a:off x="4609485" y="5264235"/>
            <a:ext cx="152400" cy="152400"/>
          </a:xfrm>
          <a:prstGeom prst="ellipse">
            <a:avLst/>
          </a:prstGeom>
          <a:solidFill>
            <a:schemeClr val="accent5">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6" name="TextBox 35">
            <a:extLst>
              <a:ext uri="{FF2B5EF4-FFF2-40B4-BE49-F238E27FC236}">
                <a16:creationId xmlns:a16="http://schemas.microsoft.com/office/drawing/2014/main" id="{C71ABD56-8AF9-4C16-0BE9-32B265A11896}"/>
              </a:ext>
            </a:extLst>
          </p:cNvPr>
          <p:cNvSpPr txBox="1"/>
          <p:nvPr/>
        </p:nvSpPr>
        <p:spPr>
          <a:xfrm>
            <a:off x="4079006" y="5585499"/>
            <a:ext cx="564578" cy="276999"/>
          </a:xfrm>
          <a:prstGeom prst="rect">
            <a:avLst/>
          </a:prstGeom>
          <a:noFill/>
        </p:spPr>
        <p:txBody>
          <a:bodyPr wrap="none" rtlCol="0">
            <a:spAutoFit/>
          </a:bodyPr>
          <a:lstStyle/>
          <a:p>
            <a:r>
              <a:rPr lang="en-US" sz="1200" dirty="0"/>
              <a:t>mode</a:t>
            </a:r>
          </a:p>
        </p:txBody>
      </p:sp>
      <p:sp>
        <p:nvSpPr>
          <p:cNvPr id="37" name="TextBox 36">
            <a:extLst>
              <a:ext uri="{FF2B5EF4-FFF2-40B4-BE49-F238E27FC236}">
                <a16:creationId xmlns:a16="http://schemas.microsoft.com/office/drawing/2014/main" id="{69C035DE-8D0D-E36D-844C-1506B13DEE2A}"/>
              </a:ext>
            </a:extLst>
          </p:cNvPr>
          <p:cNvSpPr txBox="1"/>
          <p:nvPr/>
        </p:nvSpPr>
        <p:spPr>
          <a:xfrm>
            <a:off x="4481691" y="5014770"/>
            <a:ext cx="564578" cy="276999"/>
          </a:xfrm>
          <a:prstGeom prst="rect">
            <a:avLst/>
          </a:prstGeom>
          <a:noFill/>
        </p:spPr>
        <p:txBody>
          <a:bodyPr wrap="none" rtlCol="0">
            <a:spAutoFit/>
          </a:bodyPr>
          <a:lstStyle/>
          <a:p>
            <a:r>
              <a:rPr lang="en-US" sz="1200" dirty="0"/>
              <a:t>mode</a:t>
            </a:r>
          </a:p>
        </p:txBody>
      </p:sp>
      <p:sp>
        <p:nvSpPr>
          <p:cNvPr id="38" name="TextBox 37">
            <a:extLst>
              <a:ext uri="{FF2B5EF4-FFF2-40B4-BE49-F238E27FC236}">
                <a16:creationId xmlns:a16="http://schemas.microsoft.com/office/drawing/2014/main" id="{47689068-A05C-C4CA-076B-32F3FA4A1E0B}"/>
              </a:ext>
            </a:extLst>
          </p:cNvPr>
          <p:cNvSpPr txBox="1"/>
          <p:nvPr/>
        </p:nvSpPr>
        <p:spPr>
          <a:xfrm>
            <a:off x="2148659" y="5112839"/>
            <a:ext cx="564578" cy="276999"/>
          </a:xfrm>
          <a:prstGeom prst="rect">
            <a:avLst/>
          </a:prstGeom>
          <a:noFill/>
        </p:spPr>
        <p:txBody>
          <a:bodyPr wrap="none" rtlCol="0">
            <a:spAutoFit/>
          </a:bodyPr>
          <a:lstStyle/>
          <a:p>
            <a:r>
              <a:rPr lang="en-US" sz="1200" dirty="0"/>
              <a:t>mode</a:t>
            </a:r>
          </a:p>
        </p:txBody>
      </p:sp>
      <p:sp>
        <p:nvSpPr>
          <p:cNvPr id="39" name="Oval 38">
            <a:extLst>
              <a:ext uri="{FF2B5EF4-FFF2-40B4-BE49-F238E27FC236}">
                <a16:creationId xmlns:a16="http://schemas.microsoft.com/office/drawing/2014/main" id="{F4AAD436-C748-0442-93E1-18A198091255}"/>
              </a:ext>
            </a:extLst>
          </p:cNvPr>
          <p:cNvSpPr/>
          <p:nvPr/>
        </p:nvSpPr>
        <p:spPr bwMode="auto">
          <a:xfrm>
            <a:off x="2683795" y="5355340"/>
            <a:ext cx="152400" cy="152400"/>
          </a:xfrm>
          <a:prstGeom prst="ellipse">
            <a:avLst/>
          </a:prstGeom>
          <a:solidFill>
            <a:schemeClr val="accent5">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40" name="Oval 39">
            <a:extLst>
              <a:ext uri="{FF2B5EF4-FFF2-40B4-BE49-F238E27FC236}">
                <a16:creationId xmlns:a16="http://schemas.microsoft.com/office/drawing/2014/main" id="{E81B34C9-3572-3DB1-A529-707B563C4A21}"/>
              </a:ext>
            </a:extLst>
          </p:cNvPr>
          <p:cNvSpPr/>
          <p:nvPr/>
        </p:nvSpPr>
        <p:spPr bwMode="auto">
          <a:xfrm>
            <a:off x="3400379" y="4960439"/>
            <a:ext cx="152400" cy="152400"/>
          </a:xfrm>
          <a:prstGeom prst="ellipse">
            <a:avLst/>
          </a:prstGeom>
          <a:solidFill>
            <a:schemeClr val="accent5">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41" name="TextBox 40">
            <a:extLst>
              <a:ext uri="{FF2B5EF4-FFF2-40B4-BE49-F238E27FC236}">
                <a16:creationId xmlns:a16="http://schemas.microsoft.com/office/drawing/2014/main" id="{D0D445E6-9AE5-D0A4-C246-1227B7EC43AB}"/>
              </a:ext>
            </a:extLst>
          </p:cNvPr>
          <p:cNvSpPr txBox="1"/>
          <p:nvPr/>
        </p:nvSpPr>
        <p:spPr>
          <a:xfrm>
            <a:off x="3490678" y="4708299"/>
            <a:ext cx="1081322" cy="276999"/>
          </a:xfrm>
          <a:prstGeom prst="rect">
            <a:avLst/>
          </a:prstGeom>
          <a:noFill/>
        </p:spPr>
        <p:txBody>
          <a:bodyPr wrap="none" rtlCol="0">
            <a:spAutoFit/>
          </a:bodyPr>
          <a:lstStyle/>
          <a:p>
            <a:r>
              <a:rPr lang="en-US" sz="1200" dirty="0" err="1"/>
              <a:t>display_temp</a:t>
            </a:r>
            <a:endParaRPr lang="en-US" sz="1200" dirty="0"/>
          </a:p>
        </p:txBody>
      </p:sp>
      <p:cxnSp>
        <p:nvCxnSpPr>
          <p:cNvPr id="43" name="Straight Arrow Connector 42">
            <a:extLst>
              <a:ext uri="{FF2B5EF4-FFF2-40B4-BE49-F238E27FC236}">
                <a16:creationId xmlns:a16="http://schemas.microsoft.com/office/drawing/2014/main" id="{D56486AC-CF0B-00B0-36CA-09A81016A1FA}"/>
              </a:ext>
            </a:extLst>
          </p:cNvPr>
          <p:cNvCxnSpPr>
            <a:cxnSpLocks/>
            <a:endCxn id="39" idx="3"/>
          </p:cNvCxnSpPr>
          <p:nvPr/>
        </p:nvCxnSpPr>
        <p:spPr bwMode="auto">
          <a:xfrm flipV="1">
            <a:off x="2282952" y="5485422"/>
            <a:ext cx="423161" cy="85693"/>
          </a:xfrm>
          <a:prstGeom prst="straightConnector1">
            <a:avLst/>
          </a:prstGeom>
          <a:solidFill>
            <a:schemeClr val="accent1"/>
          </a:solidFill>
          <a:ln w="19050" cap="flat" cmpd="sng" algn="ctr">
            <a:solidFill>
              <a:srgbClr val="00B050"/>
            </a:solidFill>
            <a:prstDash val="dash"/>
            <a:miter lim="800000"/>
            <a:headEnd type="none" w="med" len="med"/>
            <a:tailEnd type="triangle"/>
          </a:ln>
          <a:effectLst/>
        </p:spPr>
      </p:cxnSp>
      <p:cxnSp>
        <p:nvCxnSpPr>
          <p:cNvPr id="46" name="Straight Arrow Connector 45">
            <a:extLst>
              <a:ext uri="{FF2B5EF4-FFF2-40B4-BE49-F238E27FC236}">
                <a16:creationId xmlns:a16="http://schemas.microsoft.com/office/drawing/2014/main" id="{F3C41330-C5A8-4679-47BF-A48A26F77FEE}"/>
              </a:ext>
            </a:extLst>
          </p:cNvPr>
          <p:cNvCxnSpPr>
            <a:cxnSpLocks/>
            <a:endCxn id="29" idx="2"/>
          </p:cNvCxnSpPr>
          <p:nvPr/>
        </p:nvCxnSpPr>
        <p:spPr bwMode="auto">
          <a:xfrm flipV="1">
            <a:off x="3577881" y="4861763"/>
            <a:ext cx="2753700" cy="174876"/>
          </a:xfrm>
          <a:prstGeom prst="straightConnector1">
            <a:avLst/>
          </a:prstGeom>
          <a:solidFill>
            <a:schemeClr val="accent1"/>
          </a:solidFill>
          <a:ln w="19050" cap="flat" cmpd="sng" algn="ctr">
            <a:solidFill>
              <a:srgbClr val="00B050"/>
            </a:solidFill>
            <a:prstDash val="dash"/>
            <a:miter lim="800000"/>
            <a:headEnd type="none" w="med" len="med"/>
            <a:tailEnd type="triangle"/>
          </a:ln>
          <a:effectLst/>
        </p:spPr>
      </p:cxnSp>
      <p:cxnSp>
        <p:nvCxnSpPr>
          <p:cNvPr id="23" name="Straight Arrow Connector 22">
            <a:extLst>
              <a:ext uri="{FF2B5EF4-FFF2-40B4-BE49-F238E27FC236}">
                <a16:creationId xmlns:a16="http://schemas.microsoft.com/office/drawing/2014/main" id="{24B14B5D-F1D3-6771-CD97-B0424AF4E832}"/>
              </a:ext>
            </a:extLst>
          </p:cNvPr>
          <p:cNvCxnSpPr>
            <a:cxnSpLocks/>
            <a:stCxn id="33" idx="6"/>
            <a:endCxn id="40" idx="2"/>
          </p:cNvCxnSpPr>
          <p:nvPr/>
        </p:nvCxnSpPr>
        <p:spPr bwMode="auto">
          <a:xfrm flipV="1">
            <a:off x="2697523" y="5036639"/>
            <a:ext cx="702856" cy="68595"/>
          </a:xfrm>
          <a:prstGeom prst="straightConnector1">
            <a:avLst/>
          </a:prstGeom>
          <a:solidFill>
            <a:schemeClr val="accent1"/>
          </a:solidFill>
          <a:ln w="38100" cap="flat" cmpd="sng" algn="ctr">
            <a:solidFill>
              <a:srgbClr val="0070C0"/>
            </a:solidFill>
            <a:prstDash val="solid"/>
            <a:miter lim="800000"/>
            <a:headEnd type="none" w="med" len="med"/>
            <a:tailEnd type="triangle"/>
          </a:ln>
          <a:effectLst/>
        </p:spPr>
      </p:cxnSp>
      <p:cxnSp>
        <p:nvCxnSpPr>
          <p:cNvPr id="44" name="Straight Arrow Connector 43">
            <a:extLst>
              <a:ext uri="{FF2B5EF4-FFF2-40B4-BE49-F238E27FC236}">
                <a16:creationId xmlns:a16="http://schemas.microsoft.com/office/drawing/2014/main" id="{7CE5ED2A-7723-FFA5-226C-EE584A8204AC}"/>
              </a:ext>
            </a:extLst>
          </p:cNvPr>
          <p:cNvCxnSpPr>
            <a:cxnSpLocks/>
            <a:endCxn id="40" idx="3"/>
          </p:cNvCxnSpPr>
          <p:nvPr/>
        </p:nvCxnSpPr>
        <p:spPr bwMode="auto">
          <a:xfrm flipV="1">
            <a:off x="2832421" y="5090521"/>
            <a:ext cx="590276" cy="304037"/>
          </a:xfrm>
          <a:prstGeom prst="straightConnector1">
            <a:avLst/>
          </a:prstGeom>
          <a:solidFill>
            <a:schemeClr val="accent1"/>
          </a:solidFill>
          <a:ln w="38100" cap="flat" cmpd="sng" algn="ctr">
            <a:solidFill>
              <a:srgbClr val="0070C0"/>
            </a:solidFill>
            <a:prstDash val="solid"/>
            <a:miter lim="800000"/>
            <a:headEnd type="none" w="med" len="med"/>
            <a:tailEnd type="triangle"/>
          </a:ln>
          <a:effectLst/>
        </p:spPr>
      </p:cxnSp>
      <p:grpSp>
        <p:nvGrpSpPr>
          <p:cNvPr id="56" name="Group 55">
            <a:extLst>
              <a:ext uri="{FF2B5EF4-FFF2-40B4-BE49-F238E27FC236}">
                <a16:creationId xmlns:a16="http://schemas.microsoft.com/office/drawing/2014/main" id="{B69D2A3B-D233-A2B4-DE7F-9027E46ED8CA}"/>
              </a:ext>
            </a:extLst>
          </p:cNvPr>
          <p:cNvGrpSpPr/>
          <p:nvPr/>
        </p:nvGrpSpPr>
        <p:grpSpPr>
          <a:xfrm>
            <a:off x="2411398" y="4658868"/>
            <a:ext cx="2313002" cy="551707"/>
            <a:chOff x="2411398" y="4658868"/>
            <a:chExt cx="2313002" cy="551707"/>
          </a:xfrm>
        </p:grpSpPr>
        <p:cxnSp>
          <p:nvCxnSpPr>
            <p:cNvPr id="58" name="Straight Connector 57">
              <a:extLst>
                <a:ext uri="{FF2B5EF4-FFF2-40B4-BE49-F238E27FC236}">
                  <a16:creationId xmlns:a16="http://schemas.microsoft.com/office/drawing/2014/main" id="{32D84AD6-A25F-A2AB-01EA-62576D9349D0}"/>
                </a:ext>
              </a:extLst>
            </p:cNvPr>
            <p:cNvCxnSpPr>
              <a:cxnSpLocks/>
            </p:cNvCxnSpPr>
            <p:nvPr/>
          </p:nvCxnSpPr>
          <p:spPr bwMode="auto">
            <a:xfrm>
              <a:off x="2422871" y="4665237"/>
              <a:ext cx="8077" cy="447602"/>
            </a:xfrm>
            <a:prstGeom prst="line">
              <a:avLst/>
            </a:prstGeom>
            <a:solidFill>
              <a:schemeClr val="accent1"/>
            </a:solidFill>
            <a:ln w="19050" cap="flat" cmpd="sng" algn="ctr">
              <a:solidFill>
                <a:srgbClr val="00B050"/>
              </a:solidFill>
              <a:prstDash val="solid"/>
              <a:miter lim="800000"/>
              <a:headEnd type="none" w="med" len="med"/>
              <a:tailEnd type="none" w="med" len="med"/>
            </a:ln>
            <a:effectLst/>
          </p:spPr>
        </p:cxnSp>
        <p:grpSp>
          <p:nvGrpSpPr>
            <p:cNvPr id="60" name="Group 59">
              <a:extLst>
                <a:ext uri="{FF2B5EF4-FFF2-40B4-BE49-F238E27FC236}">
                  <a16:creationId xmlns:a16="http://schemas.microsoft.com/office/drawing/2014/main" id="{E0534A2D-9206-9AA5-C9BF-6357A4A366FE}"/>
                </a:ext>
              </a:extLst>
            </p:cNvPr>
            <p:cNvGrpSpPr/>
            <p:nvPr/>
          </p:nvGrpSpPr>
          <p:grpSpPr>
            <a:xfrm>
              <a:off x="2411398" y="4658868"/>
              <a:ext cx="2313002" cy="551707"/>
              <a:chOff x="2411398" y="4658868"/>
              <a:chExt cx="2313002" cy="551707"/>
            </a:xfrm>
          </p:grpSpPr>
          <p:cxnSp>
            <p:nvCxnSpPr>
              <p:cNvPr id="62" name="Straight Connector 61">
                <a:extLst>
                  <a:ext uri="{FF2B5EF4-FFF2-40B4-BE49-F238E27FC236}">
                    <a16:creationId xmlns:a16="http://schemas.microsoft.com/office/drawing/2014/main" id="{EF699843-3D27-0B90-5879-53352BFAABF6}"/>
                  </a:ext>
                </a:extLst>
              </p:cNvPr>
              <p:cNvCxnSpPr/>
              <p:nvPr/>
            </p:nvCxnSpPr>
            <p:spPr bwMode="auto">
              <a:xfrm flipV="1">
                <a:off x="4724400" y="4677913"/>
                <a:ext cx="0" cy="532662"/>
              </a:xfrm>
              <a:prstGeom prst="line">
                <a:avLst/>
              </a:prstGeom>
              <a:solidFill>
                <a:schemeClr val="accent1"/>
              </a:solidFill>
              <a:ln w="19050" cap="flat" cmpd="sng" algn="ctr">
                <a:solidFill>
                  <a:srgbClr val="00B050"/>
                </a:solidFill>
                <a:prstDash val="solid"/>
                <a:miter lim="800000"/>
                <a:headEnd type="none" w="med" len="med"/>
                <a:tailEnd type="none" w="med" len="med"/>
              </a:ln>
              <a:effectLst/>
            </p:spPr>
          </p:cxnSp>
          <p:cxnSp>
            <p:nvCxnSpPr>
              <p:cNvPr id="63" name="Straight Connector 62">
                <a:extLst>
                  <a:ext uri="{FF2B5EF4-FFF2-40B4-BE49-F238E27FC236}">
                    <a16:creationId xmlns:a16="http://schemas.microsoft.com/office/drawing/2014/main" id="{6D043C53-8E00-2469-799E-CC0EFB5D9C70}"/>
                  </a:ext>
                </a:extLst>
              </p:cNvPr>
              <p:cNvCxnSpPr>
                <a:cxnSpLocks/>
              </p:cNvCxnSpPr>
              <p:nvPr/>
            </p:nvCxnSpPr>
            <p:spPr bwMode="auto">
              <a:xfrm flipH="1" flipV="1">
                <a:off x="2411398" y="4658868"/>
                <a:ext cx="2313002" cy="11817"/>
              </a:xfrm>
              <a:prstGeom prst="line">
                <a:avLst/>
              </a:prstGeom>
              <a:solidFill>
                <a:schemeClr val="accent1"/>
              </a:solidFill>
              <a:ln w="19050" cap="flat" cmpd="sng" algn="ctr">
                <a:solidFill>
                  <a:srgbClr val="00B050"/>
                </a:solidFill>
                <a:prstDash val="solid"/>
                <a:miter lim="800000"/>
                <a:headEnd type="none" w="med" len="med"/>
                <a:tailEnd type="none" w="med" len="med"/>
              </a:ln>
              <a:effectLst/>
            </p:spPr>
          </p:cxnSp>
          <p:cxnSp>
            <p:nvCxnSpPr>
              <p:cNvPr id="64" name="Straight Connector 63">
                <a:extLst>
                  <a:ext uri="{FF2B5EF4-FFF2-40B4-BE49-F238E27FC236}">
                    <a16:creationId xmlns:a16="http://schemas.microsoft.com/office/drawing/2014/main" id="{F8C02303-AA32-7C8D-F5D9-C3A3B2C60B62}"/>
                  </a:ext>
                </a:extLst>
              </p:cNvPr>
              <p:cNvCxnSpPr>
                <a:cxnSpLocks/>
              </p:cNvCxnSpPr>
              <p:nvPr/>
            </p:nvCxnSpPr>
            <p:spPr bwMode="auto">
              <a:xfrm>
                <a:off x="2430948" y="5122701"/>
                <a:ext cx="190375" cy="0"/>
              </a:xfrm>
              <a:prstGeom prst="line">
                <a:avLst/>
              </a:prstGeom>
              <a:solidFill>
                <a:schemeClr val="accent1"/>
              </a:solidFill>
              <a:ln w="19050" cap="flat" cmpd="sng" algn="ctr">
                <a:solidFill>
                  <a:srgbClr val="00B050"/>
                </a:solidFill>
                <a:prstDash val="solid"/>
                <a:miter lim="800000"/>
                <a:headEnd type="none" w="med" len="med"/>
                <a:tailEnd type="triangle" w="med" len="med"/>
              </a:ln>
              <a:effectLst/>
            </p:spPr>
          </p:cxnSp>
        </p:grpSp>
      </p:grpSp>
      <p:sp>
        <p:nvSpPr>
          <p:cNvPr id="65" name="TextBox 64">
            <a:extLst>
              <a:ext uri="{FF2B5EF4-FFF2-40B4-BE49-F238E27FC236}">
                <a16:creationId xmlns:a16="http://schemas.microsoft.com/office/drawing/2014/main" id="{A37530BD-93D8-FD66-1023-4282D41F7F9B}"/>
              </a:ext>
            </a:extLst>
          </p:cNvPr>
          <p:cNvSpPr txBox="1"/>
          <p:nvPr/>
        </p:nvSpPr>
        <p:spPr>
          <a:xfrm>
            <a:off x="355777" y="5952734"/>
            <a:ext cx="1650645" cy="577081"/>
          </a:xfrm>
          <a:prstGeom prst="rect">
            <a:avLst/>
          </a:prstGeom>
          <a:noFill/>
        </p:spPr>
        <p:txBody>
          <a:bodyPr wrap="square" rtlCol="0">
            <a:spAutoFit/>
          </a:bodyPr>
          <a:lstStyle/>
          <a:p>
            <a:r>
              <a:rPr lang="en-US" sz="1050" b="1" dirty="0"/>
              <a:t>Verification note: </a:t>
            </a:r>
            <a:r>
              <a:rPr lang="en-US" sz="1050" dirty="0"/>
              <a:t>rely directly on the contract for MRI</a:t>
            </a:r>
            <a:endParaRPr lang="en-US" sz="1050" b="1" dirty="0"/>
          </a:p>
        </p:txBody>
      </p:sp>
      <p:cxnSp>
        <p:nvCxnSpPr>
          <p:cNvPr id="66" name="Straight Connector 65">
            <a:extLst>
              <a:ext uri="{FF2B5EF4-FFF2-40B4-BE49-F238E27FC236}">
                <a16:creationId xmlns:a16="http://schemas.microsoft.com/office/drawing/2014/main" id="{B12ED4C1-5902-2B10-A415-0DF46B41AB37}"/>
              </a:ext>
            </a:extLst>
          </p:cNvPr>
          <p:cNvCxnSpPr>
            <a:cxnSpLocks/>
          </p:cNvCxnSpPr>
          <p:nvPr/>
        </p:nvCxnSpPr>
        <p:spPr bwMode="auto">
          <a:xfrm flipV="1">
            <a:off x="1958760" y="5313145"/>
            <a:ext cx="1301559" cy="760754"/>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sp>
        <p:nvSpPr>
          <p:cNvPr id="68" name="TextBox 67">
            <a:extLst>
              <a:ext uri="{FF2B5EF4-FFF2-40B4-BE49-F238E27FC236}">
                <a16:creationId xmlns:a16="http://schemas.microsoft.com/office/drawing/2014/main" id="{44D25D76-C282-29F0-4F2D-F4A34CEA9566}"/>
              </a:ext>
            </a:extLst>
          </p:cNvPr>
          <p:cNvSpPr txBox="1"/>
          <p:nvPr/>
        </p:nvSpPr>
        <p:spPr>
          <a:xfrm>
            <a:off x="3610043" y="6198409"/>
            <a:ext cx="2866957" cy="577081"/>
          </a:xfrm>
          <a:prstGeom prst="rect">
            <a:avLst/>
          </a:prstGeom>
          <a:noFill/>
        </p:spPr>
        <p:txBody>
          <a:bodyPr wrap="square" rtlCol="0">
            <a:spAutoFit/>
          </a:bodyPr>
          <a:lstStyle/>
          <a:p>
            <a:r>
              <a:rPr lang="en-US" sz="1050" b="1" dirty="0"/>
              <a:t>Verification note: </a:t>
            </a:r>
            <a:r>
              <a:rPr lang="en-US" sz="1050" dirty="0"/>
              <a:t>rely on frame conditions for </a:t>
            </a:r>
            <a:r>
              <a:rPr lang="en-US" sz="1050" dirty="0" err="1"/>
              <a:t>display_temp</a:t>
            </a:r>
            <a:r>
              <a:rPr lang="en-US" sz="1050" dirty="0"/>
              <a:t> for MRM and MHS components</a:t>
            </a:r>
            <a:endParaRPr lang="en-US" sz="1050" b="1" dirty="0"/>
          </a:p>
        </p:txBody>
      </p:sp>
      <p:cxnSp>
        <p:nvCxnSpPr>
          <p:cNvPr id="69" name="Straight Connector 68">
            <a:extLst>
              <a:ext uri="{FF2B5EF4-FFF2-40B4-BE49-F238E27FC236}">
                <a16:creationId xmlns:a16="http://schemas.microsoft.com/office/drawing/2014/main" id="{A73E2332-B374-A9A4-9D82-076AC37A850A}"/>
              </a:ext>
            </a:extLst>
          </p:cNvPr>
          <p:cNvCxnSpPr>
            <a:cxnSpLocks/>
          </p:cNvCxnSpPr>
          <p:nvPr/>
        </p:nvCxnSpPr>
        <p:spPr bwMode="auto">
          <a:xfrm flipH="1" flipV="1">
            <a:off x="4656897" y="5833446"/>
            <a:ext cx="632197" cy="362227"/>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cxnSp>
        <p:nvCxnSpPr>
          <p:cNvPr id="71" name="Straight Connector 70">
            <a:extLst>
              <a:ext uri="{FF2B5EF4-FFF2-40B4-BE49-F238E27FC236}">
                <a16:creationId xmlns:a16="http://schemas.microsoft.com/office/drawing/2014/main" id="{4D558CCA-80CE-EEE4-16D0-6C797563A14B}"/>
              </a:ext>
            </a:extLst>
          </p:cNvPr>
          <p:cNvCxnSpPr>
            <a:cxnSpLocks/>
          </p:cNvCxnSpPr>
          <p:nvPr/>
        </p:nvCxnSpPr>
        <p:spPr bwMode="auto">
          <a:xfrm flipV="1">
            <a:off x="5352413" y="5428032"/>
            <a:ext cx="119904" cy="778617"/>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spTree>
    <p:extLst>
      <p:ext uri="{BB962C8B-B14F-4D97-AF65-F5344CB8AC3E}">
        <p14:creationId xmlns:p14="http://schemas.microsoft.com/office/powerpoint/2010/main" val="33486682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9CC4C1-2AB4-823A-FC9A-FEF24ED4F70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E6EFE2F-3348-3FC0-AE7D-DBAAFA201DC8}"/>
              </a:ext>
            </a:extLst>
          </p:cNvPr>
          <p:cNvSpPr>
            <a:spLocks noGrp="1"/>
          </p:cNvSpPr>
          <p:nvPr>
            <p:ph type="title"/>
          </p:nvPr>
        </p:nvSpPr>
        <p:spPr/>
        <p:txBody>
          <a:bodyPr/>
          <a:lstStyle/>
          <a:p>
            <a:r>
              <a:rPr lang="en-US" sz="2800" dirty="0"/>
              <a:t>Example: (Regulate) Display Temp Function</a:t>
            </a:r>
          </a:p>
        </p:txBody>
      </p:sp>
      <p:sp>
        <p:nvSpPr>
          <p:cNvPr id="4" name="Slide Number Placeholder 3">
            <a:extLst>
              <a:ext uri="{FF2B5EF4-FFF2-40B4-BE49-F238E27FC236}">
                <a16:creationId xmlns:a16="http://schemas.microsoft.com/office/drawing/2014/main" id="{A952ACCB-CA36-15F6-E991-1A745C41690D}"/>
              </a:ext>
            </a:extLst>
          </p:cNvPr>
          <p:cNvSpPr>
            <a:spLocks noGrp="1"/>
          </p:cNvSpPr>
          <p:nvPr>
            <p:ph type="sldNum" sz="quarter" idx="11"/>
          </p:nvPr>
        </p:nvSpPr>
        <p:spPr/>
        <p:txBody>
          <a:bodyPr/>
          <a:lstStyle/>
          <a:p>
            <a:pPr>
              <a:defRPr/>
            </a:pPr>
            <a:fld id="{C22399C2-1ADD-1549-9753-CEA7C1EED1B8}" type="slidenum">
              <a:rPr lang="en-US" smtClean="0"/>
              <a:pPr>
                <a:defRPr/>
              </a:pPr>
              <a:t>35</a:t>
            </a:fld>
            <a:endParaRPr lang="en-US"/>
          </a:p>
        </p:txBody>
      </p:sp>
      <p:sp>
        <p:nvSpPr>
          <p:cNvPr id="12" name="Text Box 43">
            <a:extLst>
              <a:ext uri="{FF2B5EF4-FFF2-40B4-BE49-F238E27FC236}">
                <a16:creationId xmlns:a16="http://schemas.microsoft.com/office/drawing/2014/main" id="{81D8D62A-4019-281A-15AD-E32C85FA2FA3}"/>
              </a:ext>
            </a:extLst>
          </p:cNvPr>
          <p:cNvSpPr txBox="1">
            <a:spLocks noChangeArrowheads="1"/>
          </p:cNvSpPr>
          <p:nvPr/>
        </p:nvSpPr>
        <p:spPr bwMode="auto">
          <a:xfrm>
            <a:off x="647420" y="3075801"/>
            <a:ext cx="8077200" cy="276999"/>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200" dirty="0">
                <a:latin typeface="Tahoma" pitchFamily="-84" charset="0"/>
              </a:rPr>
              <a:t>Temporal view</a:t>
            </a:r>
          </a:p>
        </p:txBody>
      </p:sp>
      <p:sp>
        <p:nvSpPr>
          <p:cNvPr id="2" name="Rectangle 1">
            <a:extLst>
              <a:ext uri="{FF2B5EF4-FFF2-40B4-BE49-F238E27FC236}">
                <a16:creationId xmlns:a16="http://schemas.microsoft.com/office/drawing/2014/main" id="{085D2E71-454E-683B-D6C5-8295F0A2B75F}"/>
              </a:ext>
            </a:extLst>
          </p:cNvPr>
          <p:cNvSpPr/>
          <p:nvPr/>
        </p:nvSpPr>
        <p:spPr bwMode="auto">
          <a:xfrm>
            <a:off x="2460454" y="1295400"/>
            <a:ext cx="4191000" cy="1524000"/>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8" name="Oval 7">
            <a:extLst>
              <a:ext uri="{FF2B5EF4-FFF2-40B4-BE49-F238E27FC236}">
                <a16:creationId xmlns:a16="http://schemas.microsoft.com/office/drawing/2014/main" id="{640C4403-DC66-EDD5-1155-7C99C9775443}"/>
              </a:ext>
            </a:extLst>
          </p:cNvPr>
          <p:cNvSpPr/>
          <p:nvPr/>
        </p:nvSpPr>
        <p:spPr bwMode="auto">
          <a:xfrm>
            <a:off x="2381206" y="2250190"/>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9" name="TextBox 8">
            <a:extLst>
              <a:ext uri="{FF2B5EF4-FFF2-40B4-BE49-F238E27FC236}">
                <a16:creationId xmlns:a16="http://schemas.microsoft.com/office/drawing/2014/main" id="{82B2125A-B4C3-A4DC-AEE6-DD1D8894EF70}"/>
              </a:ext>
            </a:extLst>
          </p:cNvPr>
          <p:cNvSpPr txBox="1"/>
          <p:nvPr/>
        </p:nvSpPr>
        <p:spPr>
          <a:xfrm>
            <a:off x="770185" y="2187890"/>
            <a:ext cx="1650645" cy="276999"/>
          </a:xfrm>
          <a:prstGeom prst="rect">
            <a:avLst/>
          </a:prstGeom>
          <a:noFill/>
        </p:spPr>
        <p:txBody>
          <a:bodyPr wrap="none" rtlCol="0">
            <a:spAutoFit/>
          </a:bodyPr>
          <a:lstStyle/>
          <a:p>
            <a:r>
              <a:rPr lang="en-US" sz="1200" dirty="0" err="1"/>
              <a:t>current_tempWstatus</a:t>
            </a:r>
            <a:endParaRPr lang="en-US" sz="1200" dirty="0"/>
          </a:p>
        </p:txBody>
      </p:sp>
      <p:sp>
        <p:nvSpPr>
          <p:cNvPr id="18" name="TextBox 17">
            <a:extLst>
              <a:ext uri="{FF2B5EF4-FFF2-40B4-BE49-F238E27FC236}">
                <a16:creationId xmlns:a16="http://schemas.microsoft.com/office/drawing/2014/main" id="{0FE05114-5A96-6FAB-E90F-486691421886}"/>
              </a:ext>
            </a:extLst>
          </p:cNvPr>
          <p:cNvSpPr txBox="1"/>
          <p:nvPr/>
        </p:nvSpPr>
        <p:spPr>
          <a:xfrm>
            <a:off x="6691078" y="1406554"/>
            <a:ext cx="1081322" cy="276999"/>
          </a:xfrm>
          <a:prstGeom prst="rect">
            <a:avLst/>
          </a:prstGeom>
          <a:noFill/>
        </p:spPr>
        <p:txBody>
          <a:bodyPr wrap="none" rtlCol="0">
            <a:spAutoFit/>
          </a:bodyPr>
          <a:lstStyle/>
          <a:p>
            <a:r>
              <a:rPr lang="en-US" sz="1200" dirty="0" err="1"/>
              <a:t>display_temp</a:t>
            </a:r>
            <a:endParaRPr lang="en-US" sz="1200" dirty="0"/>
          </a:p>
        </p:txBody>
      </p:sp>
      <p:sp>
        <p:nvSpPr>
          <p:cNvPr id="19" name="Rectangle 18">
            <a:extLst>
              <a:ext uri="{FF2B5EF4-FFF2-40B4-BE49-F238E27FC236}">
                <a16:creationId xmlns:a16="http://schemas.microsoft.com/office/drawing/2014/main" id="{1058B600-9C88-D35B-2AFA-0957692D522D}"/>
              </a:ext>
            </a:extLst>
          </p:cNvPr>
          <p:cNvSpPr/>
          <p:nvPr/>
        </p:nvSpPr>
        <p:spPr bwMode="auto">
          <a:xfrm>
            <a:off x="2891789" y="1619603"/>
            <a:ext cx="838200" cy="525673"/>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1" name="Rectangle 20">
            <a:extLst>
              <a:ext uri="{FF2B5EF4-FFF2-40B4-BE49-F238E27FC236}">
                <a16:creationId xmlns:a16="http://schemas.microsoft.com/office/drawing/2014/main" id="{4E4DAB22-964A-2C66-FBC0-86030ACA0BF3}"/>
              </a:ext>
            </a:extLst>
          </p:cNvPr>
          <p:cNvSpPr/>
          <p:nvPr/>
        </p:nvSpPr>
        <p:spPr bwMode="auto">
          <a:xfrm>
            <a:off x="4247428" y="2086452"/>
            <a:ext cx="838200" cy="525673"/>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2" name="Rectangle 21">
            <a:extLst>
              <a:ext uri="{FF2B5EF4-FFF2-40B4-BE49-F238E27FC236}">
                <a16:creationId xmlns:a16="http://schemas.microsoft.com/office/drawing/2014/main" id="{BE881FAB-82B6-15DF-7942-8CB587083FCE}"/>
              </a:ext>
            </a:extLst>
          </p:cNvPr>
          <p:cNvSpPr/>
          <p:nvPr/>
        </p:nvSpPr>
        <p:spPr bwMode="auto">
          <a:xfrm>
            <a:off x="5443811" y="1939216"/>
            <a:ext cx="838200" cy="525673"/>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6" name="TextBox 25">
            <a:extLst>
              <a:ext uri="{FF2B5EF4-FFF2-40B4-BE49-F238E27FC236}">
                <a16:creationId xmlns:a16="http://schemas.microsoft.com/office/drawing/2014/main" id="{3AAAEE6C-DB21-1850-C469-93BA001F6970}"/>
              </a:ext>
            </a:extLst>
          </p:cNvPr>
          <p:cNvSpPr txBox="1"/>
          <p:nvPr/>
        </p:nvSpPr>
        <p:spPr>
          <a:xfrm>
            <a:off x="2852165" y="1342604"/>
            <a:ext cx="457176" cy="276999"/>
          </a:xfrm>
          <a:prstGeom prst="rect">
            <a:avLst/>
          </a:prstGeom>
          <a:noFill/>
        </p:spPr>
        <p:txBody>
          <a:bodyPr wrap="none" rtlCol="0">
            <a:spAutoFit/>
          </a:bodyPr>
          <a:lstStyle/>
          <a:p>
            <a:r>
              <a:rPr lang="en-US" sz="1200" dirty="0"/>
              <a:t>MRI</a:t>
            </a:r>
          </a:p>
        </p:txBody>
      </p:sp>
      <p:sp>
        <p:nvSpPr>
          <p:cNvPr id="27" name="TextBox 26">
            <a:extLst>
              <a:ext uri="{FF2B5EF4-FFF2-40B4-BE49-F238E27FC236}">
                <a16:creationId xmlns:a16="http://schemas.microsoft.com/office/drawing/2014/main" id="{6B350679-617C-21DE-1974-6083A7811714}"/>
              </a:ext>
            </a:extLst>
          </p:cNvPr>
          <p:cNvSpPr txBox="1"/>
          <p:nvPr/>
        </p:nvSpPr>
        <p:spPr>
          <a:xfrm>
            <a:off x="5384778" y="1683553"/>
            <a:ext cx="492443" cy="276999"/>
          </a:xfrm>
          <a:prstGeom prst="rect">
            <a:avLst/>
          </a:prstGeom>
          <a:noFill/>
        </p:spPr>
        <p:txBody>
          <a:bodyPr wrap="none" rtlCol="0">
            <a:spAutoFit/>
          </a:bodyPr>
          <a:lstStyle/>
          <a:p>
            <a:r>
              <a:rPr lang="en-US" sz="1200" dirty="0"/>
              <a:t>MHS</a:t>
            </a:r>
          </a:p>
        </p:txBody>
      </p:sp>
      <p:sp>
        <p:nvSpPr>
          <p:cNvPr id="28" name="TextBox 27">
            <a:extLst>
              <a:ext uri="{FF2B5EF4-FFF2-40B4-BE49-F238E27FC236}">
                <a16:creationId xmlns:a16="http://schemas.microsoft.com/office/drawing/2014/main" id="{6F491037-88FE-31FA-7E1A-3C70BB0C7095}"/>
              </a:ext>
            </a:extLst>
          </p:cNvPr>
          <p:cNvSpPr txBox="1"/>
          <p:nvPr/>
        </p:nvSpPr>
        <p:spPr>
          <a:xfrm>
            <a:off x="4167929" y="1808880"/>
            <a:ext cx="518091" cy="276999"/>
          </a:xfrm>
          <a:prstGeom prst="rect">
            <a:avLst/>
          </a:prstGeom>
          <a:noFill/>
        </p:spPr>
        <p:txBody>
          <a:bodyPr wrap="none" rtlCol="0">
            <a:spAutoFit/>
          </a:bodyPr>
          <a:lstStyle/>
          <a:p>
            <a:r>
              <a:rPr lang="en-US" sz="1200" dirty="0"/>
              <a:t>MRM</a:t>
            </a:r>
          </a:p>
        </p:txBody>
      </p:sp>
      <p:sp>
        <p:nvSpPr>
          <p:cNvPr id="29" name="Oval 28">
            <a:extLst>
              <a:ext uri="{FF2B5EF4-FFF2-40B4-BE49-F238E27FC236}">
                <a16:creationId xmlns:a16="http://schemas.microsoft.com/office/drawing/2014/main" id="{8FC96DD6-94F1-DE5F-A716-99FB09A72853}"/>
              </a:ext>
            </a:extLst>
          </p:cNvPr>
          <p:cNvSpPr/>
          <p:nvPr/>
        </p:nvSpPr>
        <p:spPr bwMode="auto">
          <a:xfrm>
            <a:off x="6582235" y="1514204"/>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0" name="TextBox 29">
            <a:extLst>
              <a:ext uri="{FF2B5EF4-FFF2-40B4-BE49-F238E27FC236}">
                <a16:creationId xmlns:a16="http://schemas.microsoft.com/office/drawing/2014/main" id="{670306E3-B17C-DE48-7082-0156FBCA86E4}"/>
              </a:ext>
            </a:extLst>
          </p:cNvPr>
          <p:cNvSpPr txBox="1"/>
          <p:nvPr/>
        </p:nvSpPr>
        <p:spPr>
          <a:xfrm>
            <a:off x="644068" y="1283193"/>
            <a:ext cx="1034257" cy="646331"/>
          </a:xfrm>
          <a:prstGeom prst="rect">
            <a:avLst/>
          </a:prstGeom>
          <a:noFill/>
        </p:spPr>
        <p:txBody>
          <a:bodyPr wrap="none" rtlCol="0">
            <a:spAutoFit/>
          </a:bodyPr>
          <a:lstStyle/>
          <a:p>
            <a:r>
              <a:rPr lang="en-US" sz="1200" dirty="0"/>
              <a:t>DRF &lt; MRM</a:t>
            </a:r>
          </a:p>
          <a:p>
            <a:r>
              <a:rPr lang="en-US" sz="1200" dirty="0"/>
              <a:t>MRI &lt; MRM</a:t>
            </a:r>
          </a:p>
          <a:p>
            <a:r>
              <a:rPr lang="en-US" sz="1200" dirty="0"/>
              <a:t>MRM &lt; MHS</a:t>
            </a:r>
          </a:p>
        </p:txBody>
      </p:sp>
      <p:sp>
        <p:nvSpPr>
          <p:cNvPr id="31" name="Rectangle 30">
            <a:extLst>
              <a:ext uri="{FF2B5EF4-FFF2-40B4-BE49-F238E27FC236}">
                <a16:creationId xmlns:a16="http://schemas.microsoft.com/office/drawing/2014/main" id="{3C6174B0-DF1D-BE0F-5E77-05C0BF6D4025}"/>
              </a:ext>
            </a:extLst>
          </p:cNvPr>
          <p:cNvSpPr/>
          <p:nvPr/>
        </p:nvSpPr>
        <p:spPr bwMode="auto">
          <a:xfrm>
            <a:off x="3282373" y="2497612"/>
            <a:ext cx="457201" cy="214699"/>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2" name="TextBox 31">
            <a:extLst>
              <a:ext uri="{FF2B5EF4-FFF2-40B4-BE49-F238E27FC236}">
                <a16:creationId xmlns:a16="http://schemas.microsoft.com/office/drawing/2014/main" id="{AF4D9162-970B-6223-05F9-979A36388E9A}"/>
              </a:ext>
            </a:extLst>
          </p:cNvPr>
          <p:cNvSpPr txBox="1"/>
          <p:nvPr/>
        </p:nvSpPr>
        <p:spPr>
          <a:xfrm>
            <a:off x="3170745" y="2250190"/>
            <a:ext cx="465192" cy="276999"/>
          </a:xfrm>
          <a:prstGeom prst="rect">
            <a:avLst/>
          </a:prstGeom>
          <a:noFill/>
        </p:spPr>
        <p:txBody>
          <a:bodyPr wrap="none" rtlCol="0">
            <a:spAutoFit/>
          </a:bodyPr>
          <a:lstStyle/>
          <a:p>
            <a:r>
              <a:rPr lang="en-US" sz="1200" dirty="0"/>
              <a:t>DRF</a:t>
            </a:r>
          </a:p>
        </p:txBody>
      </p:sp>
      <p:sp>
        <p:nvSpPr>
          <p:cNvPr id="33" name="Oval 32">
            <a:extLst>
              <a:ext uri="{FF2B5EF4-FFF2-40B4-BE49-F238E27FC236}">
                <a16:creationId xmlns:a16="http://schemas.microsoft.com/office/drawing/2014/main" id="{975EE013-12A7-26FD-0816-C6C160CC3A66}"/>
              </a:ext>
            </a:extLst>
          </p:cNvPr>
          <p:cNvSpPr/>
          <p:nvPr/>
        </p:nvSpPr>
        <p:spPr bwMode="auto">
          <a:xfrm>
            <a:off x="2795777" y="1757675"/>
            <a:ext cx="152400" cy="152400"/>
          </a:xfrm>
          <a:prstGeom prst="ellipse">
            <a:avLst/>
          </a:prstGeom>
          <a:solidFill>
            <a:schemeClr val="accent5">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4" name="Oval 33">
            <a:extLst>
              <a:ext uri="{FF2B5EF4-FFF2-40B4-BE49-F238E27FC236}">
                <a16:creationId xmlns:a16="http://schemas.microsoft.com/office/drawing/2014/main" id="{759AAAD2-F817-E136-ED4E-52C00987385B}"/>
              </a:ext>
            </a:extLst>
          </p:cNvPr>
          <p:cNvSpPr/>
          <p:nvPr/>
        </p:nvSpPr>
        <p:spPr bwMode="auto">
          <a:xfrm>
            <a:off x="4746454" y="2279242"/>
            <a:ext cx="152400" cy="152400"/>
          </a:xfrm>
          <a:prstGeom prst="ellipse">
            <a:avLst/>
          </a:prstGeom>
          <a:solidFill>
            <a:schemeClr val="accent5">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5" name="Oval 34">
            <a:extLst>
              <a:ext uri="{FF2B5EF4-FFF2-40B4-BE49-F238E27FC236}">
                <a16:creationId xmlns:a16="http://schemas.microsoft.com/office/drawing/2014/main" id="{EFBF2122-E6F3-F368-8E73-5316839CDA0D}"/>
              </a:ext>
            </a:extLst>
          </p:cNvPr>
          <p:cNvSpPr/>
          <p:nvPr/>
        </p:nvSpPr>
        <p:spPr bwMode="auto">
          <a:xfrm>
            <a:off x="4860139" y="1992876"/>
            <a:ext cx="152400" cy="152400"/>
          </a:xfrm>
          <a:prstGeom prst="ellipse">
            <a:avLst/>
          </a:prstGeom>
          <a:solidFill>
            <a:schemeClr val="accent5">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6" name="TextBox 35">
            <a:extLst>
              <a:ext uri="{FF2B5EF4-FFF2-40B4-BE49-F238E27FC236}">
                <a16:creationId xmlns:a16="http://schemas.microsoft.com/office/drawing/2014/main" id="{37F5E033-F9F6-857D-02B0-15DE4A3FE17B}"/>
              </a:ext>
            </a:extLst>
          </p:cNvPr>
          <p:cNvSpPr txBox="1"/>
          <p:nvPr/>
        </p:nvSpPr>
        <p:spPr>
          <a:xfrm>
            <a:off x="4329660" y="2314140"/>
            <a:ext cx="564578" cy="276999"/>
          </a:xfrm>
          <a:prstGeom prst="rect">
            <a:avLst/>
          </a:prstGeom>
          <a:noFill/>
        </p:spPr>
        <p:txBody>
          <a:bodyPr wrap="none" rtlCol="0">
            <a:spAutoFit/>
          </a:bodyPr>
          <a:lstStyle/>
          <a:p>
            <a:r>
              <a:rPr lang="en-US" sz="1200" dirty="0"/>
              <a:t>mode</a:t>
            </a:r>
          </a:p>
        </p:txBody>
      </p:sp>
      <p:sp>
        <p:nvSpPr>
          <p:cNvPr id="37" name="TextBox 36">
            <a:extLst>
              <a:ext uri="{FF2B5EF4-FFF2-40B4-BE49-F238E27FC236}">
                <a16:creationId xmlns:a16="http://schemas.microsoft.com/office/drawing/2014/main" id="{B985D728-9647-94AC-C28D-290AAF54FE93}"/>
              </a:ext>
            </a:extLst>
          </p:cNvPr>
          <p:cNvSpPr txBox="1"/>
          <p:nvPr/>
        </p:nvSpPr>
        <p:spPr>
          <a:xfrm>
            <a:off x="4732345" y="1743411"/>
            <a:ext cx="564578" cy="276999"/>
          </a:xfrm>
          <a:prstGeom prst="rect">
            <a:avLst/>
          </a:prstGeom>
          <a:noFill/>
        </p:spPr>
        <p:txBody>
          <a:bodyPr wrap="none" rtlCol="0">
            <a:spAutoFit/>
          </a:bodyPr>
          <a:lstStyle/>
          <a:p>
            <a:r>
              <a:rPr lang="en-US" sz="1200" dirty="0"/>
              <a:t>mode</a:t>
            </a:r>
          </a:p>
        </p:txBody>
      </p:sp>
      <p:sp>
        <p:nvSpPr>
          <p:cNvPr id="38" name="TextBox 37">
            <a:extLst>
              <a:ext uri="{FF2B5EF4-FFF2-40B4-BE49-F238E27FC236}">
                <a16:creationId xmlns:a16="http://schemas.microsoft.com/office/drawing/2014/main" id="{B0359A34-F9C7-EA3F-CD67-B1042235D3E6}"/>
              </a:ext>
            </a:extLst>
          </p:cNvPr>
          <p:cNvSpPr txBox="1"/>
          <p:nvPr/>
        </p:nvSpPr>
        <p:spPr>
          <a:xfrm>
            <a:off x="2399313" y="1841480"/>
            <a:ext cx="564578" cy="276999"/>
          </a:xfrm>
          <a:prstGeom prst="rect">
            <a:avLst/>
          </a:prstGeom>
          <a:noFill/>
        </p:spPr>
        <p:txBody>
          <a:bodyPr wrap="none" rtlCol="0">
            <a:spAutoFit/>
          </a:bodyPr>
          <a:lstStyle/>
          <a:p>
            <a:r>
              <a:rPr lang="en-US" sz="1200" dirty="0"/>
              <a:t>mode</a:t>
            </a:r>
          </a:p>
        </p:txBody>
      </p:sp>
      <p:sp>
        <p:nvSpPr>
          <p:cNvPr id="39" name="Oval 38">
            <a:extLst>
              <a:ext uri="{FF2B5EF4-FFF2-40B4-BE49-F238E27FC236}">
                <a16:creationId xmlns:a16="http://schemas.microsoft.com/office/drawing/2014/main" id="{D4E075F9-ADB6-DBCD-8E51-A0B04D184594}"/>
              </a:ext>
            </a:extLst>
          </p:cNvPr>
          <p:cNvSpPr/>
          <p:nvPr/>
        </p:nvSpPr>
        <p:spPr bwMode="auto">
          <a:xfrm>
            <a:off x="2934449" y="2083981"/>
            <a:ext cx="152400" cy="152400"/>
          </a:xfrm>
          <a:prstGeom prst="ellipse">
            <a:avLst/>
          </a:prstGeom>
          <a:solidFill>
            <a:schemeClr val="accent5">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40" name="Oval 39">
            <a:extLst>
              <a:ext uri="{FF2B5EF4-FFF2-40B4-BE49-F238E27FC236}">
                <a16:creationId xmlns:a16="http://schemas.microsoft.com/office/drawing/2014/main" id="{31C87E94-0765-3435-2C8A-F5D20607F2F2}"/>
              </a:ext>
            </a:extLst>
          </p:cNvPr>
          <p:cNvSpPr/>
          <p:nvPr/>
        </p:nvSpPr>
        <p:spPr bwMode="auto">
          <a:xfrm>
            <a:off x="3651033" y="1689080"/>
            <a:ext cx="152400" cy="152400"/>
          </a:xfrm>
          <a:prstGeom prst="ellipse">
            <a:avLst/>
          </a:prstGeom>
          <a:solidFill>
            <a:schemeClr val="accent5">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41" name="TextBox 40">
            <a:extLst>
              <a:ext uri="{FF2B5EF4-FFF2-40B4-BE49-F238E27FC236}">
                <a16:creationId xmlns:a16="http://schemas.microsoft.com/office/drawing/2014/main" id="{4D5234FB-5F4B-2522-63D4-F575B2727FB9}"/>
              </a:ext>
            </a:extLst>
          </p:cNvPr>
          <p:cNvSpPr txBox="1"/>
          <p:nvPr/>
        </p:nvSpPr>
        <p:spPr>
          <a:xfrm>
            <a:off x="3741332" y="1436940"/>
            <a:ext cx="1081322" cy="276999"/>
          </a:xfrm>
          <a:prstGeom prst="rect">
            <a:avLst/>
          </a:prstGeom>
          <a:noFill/>
        </p:spPr>
        <p:txBody>
          <a:bodyPr wrap="none" rtlCol="0">
            <a:spAutoFit/>
          </a:bodyPr>
          <a:lstStyle/>
          <a:p>
            <a:r>
              <a:rPr lang="en-US" sz="1200" dirty="0" err="1"/>
              <a:t>display_temp</a:t>
            </a:r>
            <a:endParaRPr lang="en-US" sz="1200" dirty="0"/>
          </a:p>
        </p:txBody>
      </p:sp>
      <p:cxnSp>
        <p:nvCxnSpPr>
          <p:cNvPr id="43" name="Straight Arrow Connector 42">
            <a:extLst>
              <a:ext uri="{FF2B5EF4-FFF2-40B4-BE49-F238E27FC236}">
                <a16:creationId xmlns:a16="http://schemas.microsoft.com/office/drawing/2014/main" id="{30206F71-BD5A-38C5-5C89-88D51F81BE99}"/>
              </a:ext>
            </a:extLst>
          </p:cNvPr>
          <p:cNvCxnSpPr>
            <a:cxnSpLocks/>
            <a:endCxn id="39" idx="3"/>
          </p:cNvCxnSpPr>
          <p:nvPr/>
        </p:nvCxnSpPr>
        <p:spPr bwMode="auto">
          <a:xfrm flipV="1">
            <a:off x="2533606" y="2214063"/>
            <a:ext cx="423161" cy="85693"/>
          </a:xfrm>
          <a:prstGeom prst="straightConnector1">
            <a:avLst/>
          </a:prstGeom>
          <a:solidFill>
            <a:schemeClr val="accent1"/>
          </a:solidFill>
          <a:ln w="19050" cap="flat" cmpd="sng" algn="ctr">
            <a:solidFill>
              <a:srgbClr val="00B050"/>
            </a:solidFill>
            <a:prstDash val="dash"/>
            <a:miter lim="800000"/>
            <a:headEnd type="none" w="med" len="med"/>
            <a:tailEnd type="triangle"/>
          </a:ln>
          <a:effectLst/>
        </p:spPr>
      </p:cxnSp>
      <p:cxnSp>
        <p:nvCxnSpPr>
          <p:cNvPr id="46" name="Straight Arrow Connector 45">
            <a:extLst>
              <a:ext uri="{FF2B5EF4-FFF2-40B4-BE49-F238E27FC236}">
                <a16:creationId xmlns:a16="http://schemas.microsoft.com/office/drawing/2014/main" id="{50CB9D68-E052-8EB2-CE3D-5679A5FF0174}"/>
              </a:ext>
            </a:extLst>
          </p:cNvPr>
          <p:cNvCxnSpPr>
            <a:cxnSpLocks/>
            <a:endCxn id="29" idx="2"/>
          </p:cNvCxnSpPr>
          <p:nvPr/>
        </p:nvCxnSpPr>
        <p:spPr bwMode="auto">
          <a:xfrm flipV="1">
            <a:off x="3828535" y="1590404"/>
            <a:ext cx="2753700" cy="174876"/>
          </a:xfrm>
          <a:prstGeom prst="straightConnector1">
            <a:avLst/>
          </a:prstGeom>
          <a:solidFill>
            <a:schemeClr val="accent1"/>
          </a:solidFill>
          <a:ln w="19050" cap="flat" cmpd="sng" algn="ctr">
            <a:solidFill>
              <a:srgbClr val="00B050"/>
            </a:solidFill>
            <a:prstDash val="dash"/>
            <a:miter lim="800000"/>
            <a:headEnd type="none" w="med" len="med"/>
            <a:tailEnd type="triangle"/>
          </a:ln>
          <a:effectLst/>
        </p:spPr>
      </p:cxnSp>
      <p:cxnSp>
        <p:nvCxnSpPr>
          <p:cNvPr id="23" name="Straight Arrow Connector 22">
            <a:extLst>
              <a:ext uri="{FF2B5EF4-FFF2-40B4-BE49-F238E27FC236}">
                <a16:creationId xmlns:a16="http://schemas.microsoft.com/office/drawing/2014/main" id="{F38248F3-1D37-8308-D47D-AF5525280A6F}"/>
              </a:ext>
            </a:extLst>
          </p:cNvPr>
          <p:cNvCxnSpPr>
            <a:cxnSpLocks/>
            <a:stCxn id="33" idx="6"/>
            <a:endCxn id="40" idx="2"/>
          </p:cNvCxnSpPr>
          <p:nvPr/>
        </p:nvCxnSpPr>
        <p:spPr bwMode="auto">
          <a:xfrm flipV="1">
            <a:off x="2948177" y="1765280"/>
            <a:ext cx="702856" cy="68595"/>
          </a:xfrm>
          <a:prstGeom prst="straightConnector1">
            <a:avLst/>
          </a:prstGeom>
          <a:solidFill>
            <a:schemeClr val="accent1"/>
          </a:solidFill>
          <a:ln w="38100" cap="flat" cmpd="sng" algn="ctr">
            <a:solidFill>
              <a:srgbClr val="0070C0"/>
            </a:solidFill>
            <a:prstDash val="solid"/>
            <a:miter lim="800000"/>
            <a:headEnd type="none" w="med" len="med"/>
            <a:tailEnd type="triangle"/>
          </a:ln>
          <a:effectLst/>
        </p:spPr>
      </p:cxnSp>
      <p:cxnSp>
        <p:nvCxnSpPr>
          <p:cNvPr id="44" name="Straight Arrow Connector 43">
            <a:extLst>
              <a:ext uri="{FF2B5EF4-FFF2-40B4-BE49-F238E27FC236}">
                <a16:creationId xmlns:a16="http://schemas.microsoft.com/office/drawing/2014/main" id="{DFE4F3F4-9558-2DCB-2E6F-DAF5B413C7CC}"/>
              </a:ext>
            </a:extLst>
          </p:cNvPr>
          <p:cNvCxnSpPr>
            <a:cxnSpLocks/>
            <a:endCxn id="40" idx="3"/>
          </p:cNvCxnSpPr>
          <p:nvPr/>
        </p:nvCxnSpPr>
        <p:spPr bwMode="auto">
          <a:xfrm flipV="1">
            <a:off x="3083075" y="1819162"/>
            <a:ext cx="590276" cy="304037"/>
          </a:xfrm>
          <a:prstGeom prst="straightConnector1">
            <a:avLst/>
          </a:prstGeom>
          <a:solidFill>
            <a:schemeClr val="accent1"/>
          </a:solidFill>
          <a:ln w="38100" cap="flat" cmpd="sng" algn="ctr">
            <a:solidFill>
              <a:srgbClr val="0070C0"/>
            </a:solidFill>
            <a:prstDash val="solid"/>
            <a:miter lim="800000"/>
            <a:headEnd type="none" w="med" len="med"/>
            <a:tailEnd type="triangle"/>
          </a:ln>
          <a:effectLst/>
        </p:spPr>
      </p:cxnSp>
      <p:grpSp>
        <p:nvGrpSpPr>
          <p:cNvPr id="56" name="Group 55">
            <a:extLst>
              <a:ext uri="{FF2B5EF4-FFF2-40B4-BE49-F238E27FC236}">
                <a16:creationId xmlns:a16="http://schemas.microsoft.com/office/drawing/2014/main" id="{0346F773-2144-D7AC-C182-4FD5C3071266}"/>
              </a:ext>
            </a:extLst>
          </p:cNvPr>
          <p:cNvGrpSpPr/>
          <p:nvPr/>
        </p:nvGrpSpPr>
        <p:grpSpPr>
          <a:xfrm>
            <a:off x="2662052" y="1387509"/>
            <a:ext cx="2313002" cy="551707"/>
            <a:chOff x="2411398" y="4658868"/>
            <a:chExt cx="2313002" cy="551707"/>
          </a:xfrm>
        </p:grpSpPr>
        <p:cxnSp>
          <p:nvCxnSpPr>
            <p:cNvPr id="58" name="Straight Connector 57">
              <a:extLst>
                <a:ext uri="{FF2B5EF4-FFF2-40B4-BE49-F238E27FC236}">
                  <a16:creationId xmlns:a16="http://schemas.microsoft.com/office/drawing/2014/main" id="{EBEF251E-17B6-CFA7-C5D0-AEFEACD7F878}"/>
                </a:ext>
              </a:extLst>
            </p:cNvPr>
            <p:cNvCxnSpPr>
              <a:cxnSpLocks/>
            </p:cNvCxnSpPr>
            <p:nvPr/>
          </p:nvCxnSpPr>
          <p:spPr bwMode="auto">
            <a:xfrm>
              <a:off x="2422871" y="4665237"/>
              <a:ext cx="8077" cy="447602"/>
            </a:xfrm>
            <a:prstGeom prst="line">
              <a:avLst/>
            </a:prstGeom>
            <a:solidFill>
              <a:schemeClr val="accent1"/>
            </a:solidFill>
            <a:ln w="19050" cap="flat" cmpd="sng" algn="ctr">
              <a:solidFill>
                <a:srgbClr val="00B050"/>
              </a:solidFill>
              <a:prstDash val="solid"/>
              <a:miter lim="800000"/>
              <a:headEnd type="none" w="med" len="med"/>
              <a:tailEnd type="none" w="med" len="med"/>
            </a:ln>
            <a:effectLst/>
          </p:spPr>
        </p:cxnSp>
        <p:grpSp>
          <p:nvGrpSpPr>
            <p:cNvPr id="60" name="Group 59">
              <a:extLst>
                <a:ext uri="{FF2B5EF4-FFF2-40B4-BE49-F238E27FC236}">
                  <a16:creationId xmlns:a16="http://schemas.microsoft.com/office/drawing/2014/main" id="{88B7E7FF-E8DF-FCC7-0ABA-2EB6F4F355DA}"/>
                </a:ext>
              </a:extLst>
            </p:cNvPr>
            <p:cNvGrpSpPr/>
            <p:nvPr/>
          </p:nvGrpSpPr>
          <p:grpSpPr>
            <a:xfrm>
              <a:off x="2411398" y="4658868"/>
              <a:ext cx="2313002" cy="551707"/>
              <a:chOff x="2411398" y="4658868"/>
              <a:chExt cx="2313002" cy="551707"/>
            </a:xfrm>
          </p:grpSpPr>
          <p:cxnSp>
            <p:nvCxnSpPr>
              <p:cNvPr id="62" name="Straight Connector 61">
                <a:extLst>
                  <a:ext uri="{FF2B5EF4-FFF2-40B4-BE49-F238E27FC236}">
                    <a16:creationId xmlns:a16="http://schemas.microsoft.com/office/drawing/2014/main" id="{4031C7BC-8BFF-3F0A-E8B0-553023155906}"/>
                  </a:ext>
                </a:extLst>
              </p:cNvPr>
              <p:cNvCxnSpPr/>
              <p:nvPr/>
            </p:nvCxnSpPr>
            <p:spPr bwMode="auto">
              <a:xfrm flipV="1">
                <a:off x="4724400" y="4677913"/>
                <a:ext cx="0" cy="532662"/>
              </a:xfrm>
              <a:prstGeom prst="line">
                <a:avLst/>
              </a:prstGeom>
              <a:solidFill>
                <a:schemeClr val="accent1"/>
              </a:solidFill>
              <a:ln w="19050" cap="flat" cmpd="sng" algn="ctr">
                <a:solidFill>
                  <a:srgbClr val="00B050"/>
                </a:solidFill>
                <a:prstDash val="solid"/>
                <a:miter lim="800000"/>
                <a:headEnd type="none" w="med" len="med"/>
                <a:tailEnd type="none" w="med" len="med"/>
              </a:ln>
              <a:effectLst/>
            </p:spPr>
          </p:cxnSp>
          <p:cxnSp>
            <p:nvCxnSpPr>
              <p:cNvPr id="63" name="Straight Connector 62">
                <a:extLst>
                  <a:ext uri="{FF2B5EF4-FFF2-40B4-BE49-F238E27FC236}">
                    <a16:creationId xmlns:a16="http://schemas.microsoft.com/office/drawing/2014/main" id="{EC06099F-43C7-1961-3E4B-1C8012D1A9E3}"/>
                  </a:ext>
                </a:extLst>
              </p:cNvPr>
              <p:cNvCxnSpPr>
                <a:cxnSpLocks/>
              </p:cNvCxnSpPr>
              <p:nvPr/>
            </p:nvCxnSpPr>
            <p:spPr bwMode="auto">
              <a:xfrm flipH="1" flipV="1">
                <a:off x="2411398" y="4658868"/>
                <a:ext cx="2313002" cy="11817"/>
              </a:xfrm>
              <a:prstGeom prst="line">
                <a:avLst/>
              </a:prstGeom>
              <a:solidFill>
                <a:schemeClr val="accent1"/>
              </a:solidFill>
              <a:ln w="19050" cap="flat" cmpd="sng" algn="ctr">
                <a:solidFill>
                  <a:srgbClr val="00B050"/>
                </a:solidFill>
                <a:prstDash val="solid"/>
                <a:miter lim="800000"/>
                <a:headEnd type="none" w="med" len="med"/>
                <a:tailEnd type="none" w="med" len="med"/>
              </a:ln>
              <a:effectLst/>
            </p:spPr>
          </p:cxnSp>
          <p:cxnSp>
            <p:nvCxnSpPr>
              <p:cNvPr id="64" name="Straight Connector 63">
                <a:extLst>
                  <a:ext uri="{FF2B5EF4-FFF2-40B4-BE49-F238E27FC236}">
                    <a16:creationId xmlns:a16="http://schemas.microsoft.com/office/drawing/2014/main" id="{CF022CD3-44B2-7AA2-D2A7-ADF8E62A155C}"/>
                  </a:ext>
                </a:extLst>
              </p:cNvPr>
              <p:cNvCxnSpPr>
                <a:cxnSpLocks/>
              </p:cNvCxnSpPr>
              <p:nvPr/>
            </p:nvCxnSpPr>
            <p:spPr bwMode="auto">
              <a:xfrm>
                <a:off x="2430948" y="5122701"/>
                <a:ext cx="190375" cy="0"/>
              </a:xfrm>
              <a:prstGeom prst="line">
                <a:avLst/>
              </a:prstGeom>
              <a:solidFill>
                <a:schemeClr val="accent1"/>
              </a:solidFill>
              <a:ln w="19050" cap="flat" cmpd="sng" algn="ctr">
                <a:solidFill>
                  <a:srgbClr val="00B050"/>
                </a:solidFill>
                <a:prstDash val="solid"/>
                <a:miter lim="800000"/>
                <a:headEnd type="none" w="med" len="med"/>
                <a:tailEnd type="triangle" w="med" len="med"/>
              </a:ln>
              <a:effectLst/>
            </p:spPr>
          </p:cxnSp>
        </p:grpSp>
      </p:grpSp>
      <p:sp>
        <p:nvSpPr>
          <p:cNvPr id="24" name="TextBox 23">
            <a:extLst>
              <a:ext uri="{FF2B5EF4-FFF2-40B4-BE49-F238E27FC236}">
                <a16:creationId xmlns:a16="http://schemas.microsoft.com/office/drawing/2014/main" id="{58D7D40E-79E5-9D42-B139-7E14212BA24A}"/>
              </a:ext>
            </a:extLst>
          </p:cNvPr>
          <p:cNvSpPr txBox="1"/>
          <p:nvPr/>
        </p:nvSpPr>
        <p:spPr>
          <a:xfrm>
            <a:off x="15023" y="4801587"/>
            <a:ext cx="901657" cy="276999"/>
          </a:xfrm>
          <a:prstGeom prst="rect">
            <a:avLst/>
          </a:prstGeom>
          <a:noFill/>
        </p:spPr>
        <p:txBody>
          <a:bodyPr wrap="none" rtlCol="0">
            <a:spAutoFit/>
          </a:bodyPr>
          <a:lstStyle/>
          <a:p>
            <a:r>
              <a:rPr lang="en-US" sz="1200" dirty="0" err="1"/>
              <a:t>Reg_begin</a:t>
            </a:r>
            <a:endParaRPr lang="en-US" sz="1200" dirty="0"/>
          </a:p>
        </p:txBody>
      </p:sp>
      <p:sp>
        <p:nvSpPr>
          <p:cNvPr id="25" name="TextBox 24">
            <a:extLst>
              <a:ext uri="{FF2B5EF4-FFF2-40B4-BE49-F238E27FC236}">
                <a16:creationId xmlns:a16="http://schemas.microsoft.com/office/drawing/2014/main" id="{14A07D46-4F5B-382B-A9E0-079127641378}"/>
              </a:ext>
            </a:extLst>
          </p:cNvPr>
          <p:cNvSpPr txBox="1"/>
          <p:nvPr/>
        </p:nvSpPr>
        <p:spPr>
          <a:xfrm>
            <a:off x="2363547" y="4300332"/>
            <a:ext cx="744114" cy="461665"/>
          </a:xfrm>
          <a:prstGeom prst="rect">
            <a:avLst/>
          </a:prstGeom>
          <a:noFill/>
        </p:spPr>
        <p:txBody>
          <a:bodyPr wrap="none" rtlCol="0">
            <a:spAutoFit/>
          </a:bodyPr>
          <a:lstStyle/>
          <a:p>
            <a:r>
              <a:rPr lang="en-US" dirty="0"/>
              <a:t>DRF</a:t>
            </a:r>
          </a:p>
        </p:txBody>
      </p:sp>
      <p:sp>
        <p:nvSpPr>
          <p:cNvPr id="42" name="TextBox 41">
            <a:extLst>
              <a:ext uri="{FF2B5EF4-FFF2-40B4-BE49-F238E27FC236}">
                <a16:creationId xmlns:a16="http://schemas.microsoft.com/office/drawing/2014/main" id="{04CABAC7-91EC-CBA0-100A-C9050E044F90}"/>
              </a:ext>
            </a:extLst>
          </p:cNvPr>
          <p:cNvSpPr txBox="1"/>
          <p:nvPr/>
        </p:nvSpPr>
        <p:spPr>
          <a:xfrm>
            <a:off x="770185" y="3505200"/>
            <a:ext cx="7154615" cy="261610"/>
          </a:xfrm>
          <a:prstGeom prst="rect">
            <a:avLst/>
          </a:prstGeom>
          <a:noFill/>
        </p:spPr>
        <p:txBody>
          <a:bodyPr wrap="square" rtlCol="0">
            <a:spAutoFit/>
          </a:bodyPr>
          <a:lstStyle/>
          <a:p>
            <a:r>
              <a:rPr lang="en-US" sz="1100" b="1" dirty="0">
                <a:solidFill>
                  <a:srgbClr val="FF0000"/>
                </a:solidFill>
              </a:rPr>
              <a:t>Warning</a:t>
            </a:r>
            <a:r>
              <a:rPr lang="en-US" sz="1100" dirty="0">
                <a:solidFill>
                  <a:srgbClr val="FF0000"/>
                </a:solidFill>
              </a:rPr>
              <a:t>: This is only intuition, I can’t figure out the exact semantics for the temporal precedence relation</a:t>
            </a:r>
          </a:p>
        </p:txBody>
      </p:sp>
      <p:cxnSp>
        <p:nvCxnSpPr>
          <p:cNvPr id="47" name="Straight Connector 46">
            <a:extLst>
              <a:ext uri="{FF2B5EF4-FFF2-40B4-BE49-F238E27FC236}">
                <a16:creationId xmlns:a16="http://schemas.microsoft.com/office/drawing/2014/main" id="{A3363C84-FF31-4A3C-22C5-C2E8F9AA654C}"/>
              </a:ext>
            </a:extLst>
          </p:cNvPr>
          <p:cNvCxnSpPr>
            <a:cxnSpLocks/>
            <a:endCxn id="25" idx="1"/>
          </p:cNvCxnSpPr>
          <p:nvPr/>
        </p:nvCxnSpPr>
        <p:spPr bwMode="auto">
          <a:xfrm flipV="1">
            <a:off x="1999314" y="4531165"/>
            <a:ext cx="364233" cy="354778"/>
          </a:xfrm>
          <a:prstGeom prst="line">
            <a:avLst/>
          </a:prstGeom>
          <a:solidFill>
            <a:schemeClr val="accent1"/>
          </a:solidFill>
          <a:ln w="9525" cap="flat" cmpd="sng" algn="ctr">
            <a:solidFill>
              <a:srgbClr val="00B050"/>
            </a:solidFill>
            <a:prstDash val="dash"/>
            <a:miter lim="800000"/>
            <a:headEnd type="none" w="med" len="med"/>
            <a:tailEnd type="none" w="med" len="med"/>
          </a:ln>
          <a:effectLst/>
        </p:spPr>
      </p:cxnSp>
      <p:sp>
        <p:nvSpPr>
          <p:cNvPr id="49" name="TextBox 48">
            <a:extLst>
              <a:ext uri="{FF2B5EF4-FFF2-40B4-BE49-F238E27FC236}">
                <a16:creationId xmlns:a16="http://schemas.microsoft.com/office/drawing/2014/main" id="{C3645A7A-FEAB-F04F-FAB7-AF64129F6408}"/>
              </a:ext>
            </a:extLst>
          </p:cNvPr>
          <p:cNvSpPr txBox="1"/>
          <p:nvPr/>
        </p:nvSpPr>
        <p:spPr>
          <a:xfrm>
            <a:off x="2336438" y="5195724"/>
            <a:ext cx="728084" cy="461665"/>
          </a:xfrm>
          <a:prstGeom prst="rect">
            <a:avLst/>
          </a:prstGeom>
          <a:noFill/>
        </p:spPr>
        <p:txBody>
          <a:bodyPr wrap="none" rtlCol="0">
            <a:spAutoFit/>
          </a:bodyPr>
          <a:lstStyle/>
          <a:p>
            <a:r>
              <a:rPr lang="en-US" dirty="0"/>
              <a:t>MRI</a:t>
            </a:r>
          </a:p>
        </p:txBody>
      </p:sp>
      <p:sp>
        <p:nvSpPr>
          <p:cNvPr id="50" name="TextBox 49">
            <a:extLst>
              <a:ext uri="{FF2B5EF4-FFF2-40B4-BE49-F238E27FC236}">
                <a16:creationId xmlns:a16="http://schemas.microsoft.com/office/drawing/2014/main" id="{5A59DF78-2A18-4955-73F6-995CC3EE7E69}"/>
              </a:ext>
            </a:extLst>
          </p:cNvPr>
          <p:cNvSpPr txBox="1"/>
          <p:nvPr/>
        </p:nvSpPr>
        <p:spPr>
          <a:xfrm>
            <a:off x="2433985" y="2297459"/>
            <a:ext cx="971741" cy="261610"/>
          </a:xfrm>
          <a:prstGeom prst="rect">
            <a:avLst/>
          </a:prstGeom>
          <a:noFill/>
        </p:spPr>
        <p:txBody>
          <a:bodyPr wrap="none" rtlCol="0">
            <a:spAutoFit/>
          </a:bodyPr>
          <a:lstStyle/>
          <a:p>
            <a:r>
              <a:rPr lang="en-US" sz="1100" dirty="0"/>
              <a:t>@</a:t>
            </a:r>
            <a:r>
              <a:rPr lang="en-US" sz="1100" dirty="0" err="1"/>
              <a:t>Reg_begin</a:t>
            </a:r>
            <a:endParaRPr lang="en-US" sz="1100" dirty="0"/>
          </a:p>
        </p:txBody>
      </p:sp>
      <p:sp>
        <p:nvSpPr>
          <p:cNvPr id="51" name="TextBox 50">
            <a:extLst>
              <a:ext uri="{FF2B5EF4-FFF2-40B4-BE49-F238E27FC236}">
                <a16:creationId xmlns:a16="http://schemas.microsoft.com/office/drawing/2014/main" id="{0C39B4D8-E604-5F1E-E89D-A95B796BCDFE}"/>
              </a:ext>
            </a:extLst>
          </p:cNvPr>
          <p:cNvSpPr txBox="1"/>
          <p:nvPr/>
        </p:nvSpPr>
        <p:spPr>
          <a:xfrm>
            <a:off x="5630999" y="1342604"/>
            <a:ext cx="861133" cy="261610"/>
          </a:xfrm>
          <a:prstGeom prst="rect">
            <a:avLst/>
          </a:prstGeom>
          <a:noFill/>
        </p:spPr>
        <p:txBody>
          <a:bodyPr wrap="none" rtlCol="0">
            <a:spAutoFit/>
          </a:bodyPr>
          <a:lstStyle/>
          <a:p>
            <a:r>
              <a:rPr lang="en-US" sz="1100" dirty="0"/>
              <a:t>@</a:t>
            </a:r>
            <a:r>
              <a:rPr lang="en-US" sz="1100" dirty="0" err="1"/>
              <a:t>Reg_end</a:t>
            </a:r>
            <a:endParaRPr lang="en-US" sz="1100" dirty="0"/>
          </a:p>
        </p:txBody>
      </p:sp>
      <p:sp>
        <p:nvSpPr>
          <p:cNvPr id="52" name="TextBox 51">
            <a:extLst>
              <a:ext uri="{FF2B5EF4-FFF2-40B4-BE49-F238E27FC236}">
                <a16:creationId xmlns:a16="http://schemas.microsoft.com/office/drawing/2014/main" id="{7BD50E4B-790D-F0D2-C4BA-A887FCF6EC16}"/>
              </a:ext>
            </a:extLst>
          </p:cNvPr>
          <p:cNvSpPr txBox="1"/>
          <p:nvPr/>
        </p:nvSpPr>
        <p:spPr>
          <a:xfrm>
            <a:off x="1775330" y="1507252"/>
            <a:ext cx="971741" cy="261610"/>
          </a:xfrm>
          <a:prstGeom prst="rect">
            <a:avLst/>
          </a:prstGeom>
          <a:noFill/>
        </p:spPr>
        <p:txBody>
          <a:bodyPr wrap="none" rtlCol="0">
            <a:spAutoFit/>
          </a:bodyPr>
          <a:lstStyle/>
          <a:p>
            <a:r>
              <a:rPr lang="en-US" sz="1100" dirty="0"/>
              <a:t>@</a:t>
            </a:r>
            <a:r>
              <a:rPr lang="en-US" sz="1100" dirty="0" err="1"/>
              <a:t>Reg_begin</a:t>
            </a:r>
            <a:endParaRPr lang="en-US" sz="1100" dirty="0"/>
          </a:p>
        </p:txBody>
      </p:sp>
      <p:sp>
        <p:nvSpPr>
          <p:cNvPr id="53" name="TextBox 52">
            <a:extLst>
              <a:ext uri="{FF2B5EF4-FFF2-40B4-BE49-F238E27FC236}">
                <a16:creationId xmlns:a16="http://schemas.microsoft.com/office/drawing/2014/main" id="{118BD9D4-6B7A-43EB-F665-716451881C12}"/>
              </a:ext>
            </a:extLst>
          </p:cNvPr>
          <p:cNvSpPr txBox="1"/>
          <p:nvPr/>
        </p:nvSpPr>
        <p:spPr>
          <a:xfrm>
            <a:off x="6700827" y="1851158"/>
            <a:ext cx="2301003" cy="1061829"/>
          </a:xfrm>
          <a:prstGeom prst="rect">
            <a:avLst/>
          </a:prstGeom>
          <a:noFill/>
        </p:spPr>
        <p:txBody>
          <a:bodyPr wrap="square" rtlCol="0">
            <a:spAutoFit/>
          </a:bodyPr>
          <a:lstStyle/>
          <a:p>
            <a:r>
              <a:rPr lang="en-US" sz="1050" b="1" dirty="0"/>
              <a:t>Note</a:t>
            </a:r>
            <a:r>
              <a:rPr lang="en-US" sz="1050" dirty="0"/>
              <a:t>: Refinement also requires a </a:t>
            </a:r>
            <a:r>
              <a:rPr lang="en-US" sz="1050" b="1" i="1" dirty="0"/>
              <a:t>temporal refinement </a:t>
            </a:r>
            <a:r>
              <a:rPr lang="en-US" sz="1050" i="1" dirty="0"/>
              <a:t>– an association of the refined state to a refined temporal point associated with temporal points in the refinement subsystem</a:t>
            </a:r>
            <a:endParaRPr lang="en-US" sz="1050" dirty="0"/>
          </a:p>
        </p:txBody>
      </p:sp>
      <p:cxnSp>
        <p:nvCxnSpPr>
          <p:cNvPr id="54" name="Straight Connector 53">
            <a:extLst>
              <a:ext uri="{FF2B5EF4-FFF2-40B4-BE49-F238E27FC236}">
                <a16:creationId xmlns:a16="http://schemas.microsoft.com/office/drawing/2014/main" id="{B00BDD08-4569-F01C-DA23-F1ED48C33883}"/>
              </a:ext>
            </a:extLst>
          </p:cNvPr>
          <p:cNvCxnSpPr>
            <a:cxnSpLocks/>
            <a:endCxn id="49" idx="1"/>
          </p:cNvCxnSpPr>
          <p:nvPr/>
        </p:nvCxnSpPr>
        <p:spPr bwMode="auto">
          <a:xfrm>
            <a:off x="2007391" y="4978860"/>
            <a:ext cx="329047" cy="447697"/>
          </a:xfrm>
          <a:prstGeom prst="line">
            <a:avLst/>
          </a:prstGeom>
          <a:solidFill>
            <a:schemeClr val="accent1"/>
          </a:solidFill>
          <a:ln w="9525" cap="flat" cmpd="sng" algn="ctr">
            <a:solidFill>
              <a:srgbClr val="00B050"/>
            </a:solidFill>
            <a:prstDash val="dash"/>
            <a:miter lim="800000"/>
            <a:headEnd type="none" w="med" len="med"/>
            <a:tailEnd type="none" w="med" len="med"/>
          </a:ln>
          <a:effectLst/>
        </p:spPr>
      </p:cxnSp>
      <p:sp>
        <p:nvSpPr>
          <p:cNvPr id="57" name="TextBox 56">
            <a:extLst>
              <a:ext uri="{FF2B5EF4-FFF2-40B4-BE49-F238E27FC236}">
                <a16:creationId xmlns:a16="http://schemas.microsoft.com/office/drawing/2014/main" id="{C7F2F3F2-8736-D7C9-8620-7C9B21AC2336}"/>
              </a:ext>
            </a:extLst>
          </p:cNvPr>
          <p:cNvSpPr txBox="1"/>
          <p:nvPr/>
        </p:nvSpPr>
        <p:spPr>
          <a:xfrm>
            <a:off x="3455864" y="4655111"/>
            <a:ext cx="849913" cy="461665"/>
          </a:xfrm>
          <a:prstGeom prst="rect">
            <a:avLst/>
          </a:prstGeom>
          <a:noFill/>
        </p:spPr>
        <p:txBody>
          <a:bodyPr wrap="none" rtlCol="0">
            <a:spAutoFit/>
          </a:bodyPr>
          <a:lstStyle/>
          <a:p>
            <a:r>
              <a:rPr lang="en-US" dirty="0"/>
              <a:t>MRM</a:t>
            </a:r>
          </a:p>
        </p:txBody>
      </p:sp>
      <p:sp>
        <p:nvSpPr>
          <p:cNvPr id="59" name="TextBox 58">
            <a:extLst>
              <a:ext uri="{FF2B5EF4-FFF2-40B4-BE49-F238E27FC236}">
                <a16:creationId xmlns:a16="http://schemas.microsoft.com/office/drawing/2014/main" id="{B87E6076-DC2E-423A-FB67-7615D6276E99}"/>
              </a:ext>
            </a:extLst>
          </p:cNvPr>
          <p:cNvSpPr txBox="1"/>
          <p:nvPr/>
        </p:nvSpPr>
        <p:spPr>
          <a:xfrm>
            <a:off x="4778053" y="4655110"/>
            <a:ext cx="801823" cy="461665"/>
          </a:xfrm>
          <a:prstGeom prst="rect">
            <a:avLst/>
          </a:prstGeom>
          <a:noFill/>
        </p:spPr>
        <p:txBody>
          <a:bodyPr wrap="none" rtlCol="0">
            <a:spAutoFit/>
          </a:bodyPr>
          <a:lstStyle/>
          <a:p>
            <a:r>
              <a:rPr lang="en-US" dirty="0"/>
              <a:t>MHS</a:t>
            </a:r>
          </a:p>
        </p:txBody>
      </p:sp>
      <p:sp>
        <p:nvSpPr>
          <p:cNvPr id="61" name="TextBox 60">
            <a:extLst>
              <a:ext uri="{FF2B5EF4-FFF2-40B4-BE49-F238E27FC236}">
                <a16:creationId xmlns:a16="http://schemas.microsoft.com/office/drawing/2014/main" id="{3D96606F-A582-C0E3-E91A-303D8396D679}"/>
              </a:ext>
            </a:extLst>
          </p:cNvPr>
          <p:cNvSpPr txBox="1"/>
          <p:nvPr/>
        </p:nvSpPr>
        <p:spPr>
          <a:xfrm>
            <a:off x="7331352" y="4690531"/>
            <a:ext cx="1373325" cy="461665"/>
          </a:xfrm>
          <a:prstGeom prst="rect">
            <a:avLst/>
          </a:prstGeom>
          <a:noFill/>
        </p:spPr>
        <p:txBody>
          <a:bodyPr wrap="none" rtlCol="0">
            <a:spAutoFit/>
          </a:bodyPr>
          <a:lstStyle/>
          <a:p>
            <a:r>
              <a:rPr lang="en-US" dirty="0" err="1"/>
              <a:t>Reg_end</a:t>
            </a:r>
            <a:endParaRPr lang="en-US" dirty="0"/>
          </a:p>
        </p:txBody>
      </p:sp>
      <p:cxnSp>
        <p:nvCxnSpPr>
          <p:cNvPr id="67" name="Straight Connector 66">
            <a:extLst>
              <a:ext uri="{FF2B5EF4-FFF2-40B4-BE49-F238E27FC236}">
                <a16:creationId xmlns:a16="http://schemas.microsoft.com/office/drawing/2014/main" id="{EB9CFE8D-B3DC-EBC4-70D3-8D896C16C099}"/>
              </a:ext>
            </a:extLst>
          </p:cNvPr>
          <p:cNvCxnSpPr>
            <a:cxnSpLocks/>
            <a:endCxn id="57" idx="1"/>
          </p:cNvCxnSpPr>
          <p:nvPr/>
        </p:nvCxnSpPr>
        <p:spPr bwMode="auto">
          <a:xfrm>
            <a:off x="3042234" y="4538148"/>
            <a:ext cx="413630" cy="347796"/>
          </a:xfrm>
          <a:prstGeom prst="line">
            <a:avLst/>
          </a:prstGeom>
          <a:solidFill>
            <a:schemeClr val="accent1"/>
          </a:solidFill>
          <a:ln w="9525" cap="flat" cmpd="sng" algn="ctr">
            <a:solidFill>
              <a:srgbClr val="00B050"/>
            </a:solidFill>
            <a:prstDash val="dash"/>
            <a:miter lim="800000"/>
            <a:headEnd type="none" w="med" len="med"/>
            <a:tailEnd type="none" w="med" len="med"/>
          </a:ln>
          <a:effectLst/>
        </p:spPr>
      </p:cxnSp>
      <p:cxnSp>
        <p:nvCxnSpPr>
          <p:cNvPr id="72" name="Straight Connector 71">
            <a:extLst>
              <a:ext uri="{FF2B5EF4-FFF2-40B4-BE49-F238E27FC236}">
                <a16:creationId xmlns:a16="http://schemas.microsoft.com/office/drawing/2014/main" id="{732CF3D7-73B8-7C3D-4A7E-D5A4A68F22E8}"/>
              </a:ext>
            </a:extLst>
          </p:cNvPr>
          <p:cNvCxnSpPr>
            <a:cxnSpLocks/>
          </p:cNvCxnSpPr>
          <p:nvPr/>
        </p:nvCxnSpPr>
        <p:spPr bwMode="auto">
          <a:xfrm flipV="1">
            <a:off x="3041847" y="4999813"/>
            <a:ext cx="451871" cy="421247"/>
          </a:xfrm>
          <a:prstGeom prst="line">
            <a:avLst/>
          </a:prstGeom>
          <a:solidFill>
            <a:schemeClr val="accent1"/>
          </a:solidFill>
          <a:ln w="9525" cap="flat" cmpd="sng" algn="ctr">
            <a:solidFill>
              <a:srgbClr val="00B050"/>
            </a:solidFill>
            <a:prstDash val="dash"/>
            <a:miter lim="800000"/>
            <a:headEnd type="none" w="med" len="med"/>
            <a:tailEnd type="none" w="med" len="med"/>
          </a:ln>
          <a:effectLst/>
        </p:spPr>
      </p:cxnSp>
      <p:cxnSp>
        <p:nvCxnSpPr>
          <p:cNvPr id="74" name="Straight Connector 73">
            <a:extLst>
              <a:ext uri="{FF2B5EF4-FFF2-40B4-BE49-F238E27FC236}">
                <a16:creationId xmlns:a16="http://schemas.microsoft.com/office/drawing/2014/main" id="{C9DD0376-1D71-B7EF-280C-9F8FDFA86B03}"/>
              </a:ext>
            </a:extLst>
          </p:cNvPr>
          <p:cNvCxnSpPr>
            <a:cxnSpLocks/>
            <a:endCxn id="59" idx="1"/>
          </p:cNvCxnSpPr>
          <p:nvPr/>
        </p:nvCxnSpPr>
        <p:spPr bwMode="auto">
          <a:xfrm flipV="1">
            <a:off x="4262128" y="4885943"/>
            <a:ext cx="515925" cy="33234"/>
          </a:xfrm>
          <a:prstGeom prst="line">
            <a:avLst/>
          </a:prstGeom>
          <a:solidFill>
            <a:schemeClr val="accent1"/>
          </a:solidFill>
          <a:ln w="9525" cap="flat" cmpd="sng" algn="ctr">
            <a:solidFill>
              <a:srgbClr val="00B050"/>
            </a:solidFill>
            <a:prstDash val="dash"/>
            <a:miter lim="800000"/>
            <a:headEnd type="none" w="med" len="med"/>
            <a:tailEnd type="none" w="med" len="med"/>
          </a:ln>
          <a:effectLst/>
        </p:spPr>
      </p:cxnSp>
      <p:cxnSp>
        <p:nvCxnSpPr>
          <p:cNvPr id="76" name="Straight Connector 75">
            <a:extLst>
              <a:ext uri="{FF2B5EF4-FFF2-40B4-BE49-F238E27FC236}">
                <a16:creationId xmlns:a16="http://schemas.microsoft.com/office/drawing/2014/main" id="{3A53F62E-386D-4FAB-9AF0-169F814A3DDF}"/>
              </a:ext>
            </a:extLst>
          </p:cNvPr>
          <p:cNvCxnSpPr>
            <a:cxnSpLocks/>
            <a:endCxn id="61" idx="1"/>
          </p:cNvCxnSpPr>
          <p:nvPr/>
        </p:nvCxnSpPr>
        <p:spPr bwMode="auto">
          <a:xfrm>
            <a:off x="6615342" y="4919177"/>
            <a:ext cx="716010" cy="2187"/>
          </a:xfrm>
          <a:prstGeom prst="line">
            <a:avLst/>
          </a:prstGeom>
          <a:solidFill>
            <a:schemeClr val="accent1"/>
          </a:solidFill>
          <a:ln w="9525" cap="flat" cmpd="sng" algn="ctr">
            <a:solidFill>
              <a:srgbClr val="00B050"/>
            </a:solidFill>
            <a:prstDash val="dash"/>
            <a:miter lim="800000"/>
            <a:headEnd type="none" w="med" len="med"/>
            <a:tailEnd type="none" w="med" len="med"/>
          </a:ln>
          <a:effectLst/>
        </p:spPr>
      </p:cxnSp>
      <p:cxnSp>
        <p:nvCxnSpPr>
          <p:cNvPr id="79" name="Straight Connector 78">
            <a:extLst>
              <a:ext uri="{FF2B5EF4-FFF2-40B4-BE49-F238E27FC236}">
                <a16:creationId xmlns:a16="http://schemas.microsoft.com/office/drawing/2014/main" id="{33E6EA1A-AAD6-FD6F-7BBA-F68083DB49B4}"/>
              </a:ext>
            </a:extLst>
          </p:cNvPr>
          <p:cNvCxnSpPr>
            <a:cxnSpLocks/>
          </p:cNvCxnSpPr>
          <p:nvPr/>
        </p:nvCxnSpPr>
        <p:spPr bwMode="auto">
          <a:xfrm>
            <a:off x="381000" y="4457118"/>
            <a:ext cx="0" cy="1085389"/>
          </a:xfrm>
          <a:prstGeom prst="line">
            <a:avLst/>
          </a:prstGeom>
          <a:solidFill>
            <a:schemeClr val="accent1"/>
          </a:solidFill>
          <a:ln w="38100" cap="flat" cmpd="sng" algn="ctr">
            <a:solidFill>
              <a:srgbClr val="C00000"/>
            </a:solidFill>
            <a:prstDash val="solid"/>
            <a:miter lim="800000"/>
            <a:headEnd type="none" w="med" len="med"/>
            <a:tailEnd type="none" w="med" len="med"/>
          </a:ln>
          <a:effectLst/>
        </p:spPr>
      </p:cxnSp>
      <p:cxnSp>
        <p:nvCxnSpPr>
          <p:cNvPr id="84" name="Straight Connector 83">
            <a:extLst>
              <a:ext uri="{FF2B5EF4-FFF2-40B4-BE49-F238E27FC236}">
                <a16:creationId xmlns:a16="http://schemas.microsoft.com/office/drawing/2014/main" id="{6FA1B146-ED2E-FAE8-EB17-126F285AB545}"/>
              </a:ext>
            </a:extLst>
          </p:cNvPr>
          <p:cNvCxnSpPr>
            <a:cxnSpLocks/>
          </p:cNvCxnSpPr>
          <p:nvPr/>
        </p:nvCxnSpPr>
        <p:spPr bwMode="auto">
          <a:xfrm>
            <a:off x="3249049" y="4348336"/>
            <a:ext cx="0" cy="570841"/>
          </a:xfrm>
          <a:prstGeom prst="line">
            <a:avLst/>
          </a:prstGeom>
          <a:solidFill>
            <a:schemeClr val="accent1"/>
          </a:solidFill>
          <a:ln w="38100" cap="flat" cmpd="sng" algn="ctr">
            <a:solidFill>
              <a:srgbClr val="C00000"/>
            </a:solidFill>
            <a:prstDash val="solid"/>
            <a:miter lim="800000"/>
            <a:headEnd type="none" w="med" len="med"/>
            <a:tailEnd type="none" w="med" len="med"/>
          </a:ln>
          <a:effectLst/>
        </p:spPr>
      </p:cxnSp>
      <p:cxnSp>
        <p:nvCxnSpPr>
          <p:cNvPr id="85" name="Straight Connector 84">
            <a:extLst>
              <a:ext uri="{FF2B5EF4-FFF2-40B4-BE49-F238E27FC236}">
                <a16:creationId xmlns:a16="http://schemas.microsoft.com/office/drawing/2014/main" id="{55BB1CD5-2385-7030-373C-5403E287188F}"/>
              </a:ext>
            </a:extLst>
          </p:cNvPr>
          <p:cNvCxnSpPr>
            <a:cxnSpLocks/>
          </p:cNvCxnSpPr>
          <p:nvPr/>
        </p:nvCxnSpPr>
        <p:spPr bwMode="auto">
          <a:xfrm>
            <a:off x="4520090" y="4628460"/>
            <a:ext cx="0" cy="537605"/>
          </a:xfrm>
          <a:prstGeom prst="line">
            <a:avLst/>
          </a:prstGeom>
          <a:solidFill>
            <a:schemeClr val="accent1"/>
          </a:solidFill>
          <a:ln w="38100" cap="flat" cmpd="sng" algn="ctr">
            <a:solidFill>
              <a:srgbClr val="C00000"/>
            </a:solidFill>
            <a:prstDash val="solid"/>
            <a:miter lim="800000"/>
            <a:headEnd type="none" w="med" len="med"/>
            <a:tailEnd type="none" w="med" len="med"/>
          </a:ln>
          <a:effectLst/>
        </p:spPr>
      </p:cxnSp>
      <p:cxnSp>
        <p:nvCxnSpPr>
          <p:cNvPr id="86" name="Straight Connector 85">
            <a:extLst>
              <a:ext uri="{FF2B5EF4-FFF2-40B4-BE49-F238E27FC236}">
                <a16:creationId xmlns:a16="http://schemas.microsoft.com/office/drawing/2014/main" id="{00CF0C7F-15A7-51E6-7921-3666D20B4B6F}"/>
              </a:ext>
            </a:extLst>
          </p:cNvPr>
          <p:cNvCxnSpPr>
            <a:cxnSpLocks/>
          </p:cNvCxnSpPr>
          <p:nvPr/>
        </p:nvCxnSpPr>
        <p:spPr bwMode="auto">
          <a:xfrm>
            <a:off x="5722308" y="4617138"/>
            <a:ext cx="0" cy="537605"/>
          </a:xfrm>
          <a:prstGeom prst="line">
            <a:avLst/>
          </a:prstGeom>
          <a:solidFill>
            <a:schemeClr val="accent1"/>
          </a:solidFill>
          <a:ln w="38100" cap="flat" cmpd="sng" algn="ctr">
            <a:solidFill>
              <a:srgbClr val="C00000"/>
            </a:solidFill>
            <a:prstDash val="solid"/>
            <a:miter lim="800000"/>
            <a:headEnd type="none" w="med" len="med"/>
            <a:tailEnd type="none" w="med" len="med"/>
          </a:ln>
          <a:effectLst/>
        </p:spPr>
      </p:cxnSp>
      <p:cxnSp>
        <p:nvCxnSpPr>
          <p:cNvPr id="87" name="Straight Connector 86">
            <a:extLst>
              <a:ext uri="{FF2B5EF4-FFF2-40B4-BE49-F238E27FC236}">
                <a16:creationId xmlns:a16="http://schemas.microsoft.com/office/drawing/2014/main" id="{B18D6CFD-A04B-6194-A9A4-B44F6EC34606}"/>
              </a:ext>
            </a:extLst>
          </p:cNvPr>
          <p:cNvCxnSpPr>
            <a:cxnSpLocks/>
          </p:cNvCxnSpPr>
          <p:nvPr/>
        </p:nvCxnSpPr>
        <p:spPr bwMode="auto">
          <a:xfrm>
            <a:off x="6557528" y="4406920"/>
            <a:ext cx="0" cy="904425"/>
          </a:xfrm>
          <a:prstGeom prst="line">
            <a:avLst/>
          </a:prstGeom>
          <a:solidFill>
            <a:schemeClr val="accent1"/>
          </a:solidFill>
          <a:ln w="38100" cap="flat" cmpd="sng" algn="ctr">
            <a:solidFill>
              <a:srgbClr val="C00000"/>
            </a:solidFill>
            <a:prstDash val="solid"/>
            <a:miter lim="800000"/>
            <a:headEnd type="none" w="med" len="med"/>
            <a:tailEnd type="none" w="med" len="med"/>
          </a:ln>
          <a:effectLst/>
        </p:spPr>
      </p:cxnSp>
      <p:cxnSp>
        <p:nvCxnSpPr>
          <p:cNvPr id="88" name="Straight Connector 87">
            <a:extLst>
              <a:ext uri="{FF2B5EF4-FFF2-40B4-BE49-F238E27FC236}">
                <a16:creationId xmlns:a16="http://schemas.microsoft.com/office/drawing/2014/main" id="{A4D9EC14-8808-22B0-9A26-0A4D7BB81DC7}"/>
              </a:ext>
            </a:extLst>
          </p:cNvPr>
          <p:cNvCxnSpPr/>
          <p:nvPr/>
        </p:nvCxnSpPr>
        <p:spPr bwMode="auto">
          <a:xfrm>
            <a:off x="8008376" y="4152744"/>
            <a:ext cx="0" cy="1466389"/>
          </a:xfrm>
          <a:prstGeom prst="line">
            <a:avLst/>
          </a:prstGeom>
          <a:solidFill>
            <a:schemeClr val="accent1"/>
          </a:solidFill>
          <a:ln w="38100" cap="flat" cmpd="sng" algn="ctr">
            <a:solidFill>
              <a:srgbClr val="C00000"/>
            </a:solidFill>
            <a:prstDash val="solid"/>
            <a:miter lim="800000"/>
            <a:headEnd type="none" w="med" len="med"/>
            <a:tailEnd type="none" w="med" len="med"/>
          </a:ln>
          <a:effectLst/>
        </p:spPr>
      </p:cxnSp>
      <p:sp>
        <p:nvSpPr>
          <p:cNvPr id="90" name="TextBox 89">
            <a:extLst>
              <a:ext uri="{FF2B5EF4-FFF2-40B4-BE49-F238E27FC236}">
                <a16:creationId xmlns:a16="http://schemas.microsoft.com/office/drawing/2014/main" id="{14D956A6-7C8D-F4EC-555F-2536602404A5}"/>
              </a:ext>
            </a:extLst>
          </p:cNvPr>
          <p:cNvSpPr txBox="1"/>
          <p:nvPr/>
        </p:nvSpPr>
        <p:spPr>
          <a:xfrm>
            <a:off x="228375" y="3839640"/>
            <a:ext cx="2516811" cy="415498"/>
          </a:xfrm>
          <a:prstGeom prst="rect">
            <a:avLst/>
          </a:prstGeom>
          <a:noFill/>
        </p:spPr>
        <p:txBody>
          <a:bodyPr wrap="square" rtlCol="0">
            <a:spAutoFit/>
          </a:bodyPr>
          <a:lstStyle/>
          <a:p>
            <a:r>
              <a:rPr lang="en-US" sz="700" dirty="0"/>
              <a:t>There are no frame preconditions relevant for the DISPLAY TEMP function .. BUT MRI and MHS have pre-conditions on lower/upper desired that must be established</a:t>
            </a:r>
          </a:p>
        </p:txBody>
      </p:sp>
      <p:sp>
        <p:nvSpPr>
          <p:cNvPr id="94" name="TextBox 93">
            <a:extLst>
              <a:ext uri="{FF2B5EF4-FFF2-40B4-BE49-F238E27FC236}">
                <a16:creationId xmlns:a16="http://schemas.microsoft.com/office/drawing/2014/main" id="{F8E64A27-3907-ED0A-40F5-49F0EEF51E04}"/>
              </a:ext>
            </a:extLst>
          </p:cNvPr>
          <p:cNvSpPr txBox="1"/>
          <p:nvPr/>
        </p:nvSpPr>
        <p:spPr>
          <a:xfrm>
            <a:off x="15023" y="5538964"/>
            <a:ext cx="918841" cy="230832"/>
          </a:xfrm>
          <a:prstGeom prst="rect">
            <a:avLst/>
          </a:prstGeom>
          <a:noFill/>
        </p:spPr>
        <p:txBody>
          <a:bodyPr wrap="none" rtlCol="0">
            <a:spAutoFit/>
          </a:bodyPr>
          <a:lstStyle/>
          <a:p>
            <a:r>
              <a:rPr lang="en-US" sz="900" dirty="0" err="1">
                <a:solidFill>
                  <a:srgbClr val="C00000"/>
                </a:solidFill>
              </a:rPr>
              <a:t>Reg_begin_SA</a:t>
            </a:r>
            <a:endParaRPr lang="en-US" sz="900" dirty="0">
              <a:solidFill>
                <a:srgbClr val="C00000"/>
              </a:solidFill>
            </a:endParaRPr>
          </a:p>
        </p:txBody>
      </p:sp>
      <p:sp>
        <p:nvSpPr>
          <p:cNvPr id="95" name="TextBox 94">
            <a:extLst>
              <a:ext uri="{FF2B5EF4-FFF2-40B4-BE49-F238E27FC236}">
                <a16:creationId xmlns:a16="http://schemas.microsoft.com/office/drawing/2014/main" id="{83C2D046-DF6D-5888-540B-CB3F20741D12}"/>
              </a:ext>
            </a:extLst>
          </p:cNvPr>
          <p:cNvSpPr txBox="1"/>
          <p:nvPr/>
        </p:nvSpPr>
        <p:spPr>
          <a:xfrm>
            <a:off x="3219116" y="5423548"/>
            <a:ext cx="1337226" cy="230832"/>
          </a:xfrm>
          <a:prstGeom prst="rect">
            <a:avLst/>
          </a:prstGeom>
          <a:noFill/>
        </p:spPr>
        <p:txBody>
          <a:bodyPr wrap="none" rtlCol="0">
            <a:spAutoFit/>
          </a:bodyPr>
          <a:lstStyle/>
          <a:p>
            <a:r>
              <a:rPr lang="en-US" sz="900" dirty="0">
                <a:solidFill>
                  <a:srgbClr val="C00000"/>
                </a:solidFill>
              </a:rPr>
              <a:t>..&amp; </a:t>
            </a:r>
            <a:r>
              <a:rPr lang="en-US" sz="900" dirty="0" err="1">
                <a:solidFill>
                  <a:srgbClr val="C00000"/>
                </a:solidFill>
              </a:rPr>
              <a:t>Display_Temp_Fun</a:t>
            </a:r>
            <a:endParaRPr lang="en-US" sz="900" dirty="0">
              <a:solidFill>
                <a:srgbClr val="C00000"/>
              </a:solidFill>
            </a:endParaRPr>
          </a:p>
        </p:txBody>
      </p:sp>
      <p:cxnSp>
        <p:nvCxnSpPr>
          <p:cNvPr id="96" name="Straight Connector 95">
            <a:extLst>
              <a:ext uri="{FF2B5EF4-FFF2-40B4-BE49-F238E27FC236}">
                <a16:creationId xmlns:a16="http://schemas.microsoft.com/office/drawing/2014/main" id="{C3AC8A6E-F1DB-62A5-1BF4-1CBA31DC3306}"/>
              </a:ext>
            </a:extLst>
          </p:cNvPr>
          <p:cNvCxnSpPr>
            <a:cxnSpLocks/>
          </p:cNvCxnSpPr>
          <p:nvPr/>
        </p:nvCxnSpPr>
        <p:spPr bwMode="auto">
          <a:xfrm>
            <a:off x="2399313" y="5217597"/>
            <a:ext cx="0" cy="397104"/>
          </a:xfrm>
          <a:prstGeom prst="line">
            <a:avLst/>
          </a:prstGeom>
          <a:solidFill>
            <a:schemeClr val="accent1"/>
          </a:solidFill>
          <a:ln w="38100" cap="flat" cmpd="sng" algn="ctr">
            <a:solidFill>
              <a:srgbClr val="FFC000"/>
            </a:solidFill>
            <a:prstDash val="solid"/>
            <a:miter lim="800000"/>
            <a:headEnd type="none" w="med" len="med"/>
            <a:tailEnd type="none" w="med" len="med"/>
          </a:ln>
          <a:effectLst/>
        </p:spPr>
      </p:cxnSp>
      <p:cxnSp>
        <p:nvCxnSpPr>
          <p:cNvPr id="98" name="Straight Connector 97">
            <a:extLst>
              <a:ext uri="{FF2B5EF4-FFF2-40B4-BE49-F238E27FC236}">
                <a16:creationId xmlns:a16="http://schemas.microsoft.com/office/drawing/2014/main" id="{5C4980AF-F3BD-FE6C-303A-2872CBA65045}"/>
              </a:ext>
            </a:extLst>
          </p:cNvPr>
          <p:cNvCxnSpPr>
            <a:cxnSpLocks/>
          </p:cNvCxnSpPr>
          <p:nvPr/>
        </p:nvCxnSpPr>
        <p:spPr bwMode="auto">
          <a:xfrm>
            <a:off x="3010649" y="5223693"/>
            <a:ext cx="0" cy="397104"/>
          </a:xfrm>
          <a:prstGeom prst="line">
            <a:avLst/>
          </a:prstGeom>
          <a:solidFill>
            <a:schemeClr val="accent1"/>
          </a:solidFill>
          <a:ln w="38100" cap="flat" cmpd="sng" algn="ctr">
            <a:solidFill>
              <a:schemeClr val="accent2">
                <a:lumMod val="75000"/>
              </a:schemeClr>
            </a:solidFill>
            <a:prstDash val="solid"/>
            <a:miter lim="800000"/>
            <a:headEnd type="none" w="med" len="med"/>
            <a:tailEnd type="none" w="med" len="med"/>
          </a:ln>
          <a:effectLst/>
        </p:spPr>
      </p:cxnSp>
      <p:sp>
        <p:nvSpPr>
          <p:cNvPr id="99" name="TextBox 98">
            <a:extLst>
              <a:ext uri="{FF2B5EF4-FFF2-40B4-BE49-F238E27FC236}">
                <a16:creationId xmlns:a16="http://schemas.microsoft.com/office/drawing/2014/main" id="{A0063E81-9422-7E5A-3F33-151EB6C7D7F5}"/>
              </a:ext>
            </a:extLst>
          </p:cNvPr>
          <p:cNvSpPr txBox="1"/>
          <p:nvPr/>
        </p:nvSpPr>
        <p:spPr>
          <a:xfrm>
            <a:off x="1798202" y="5578125"/>
            <a:ext cx="776633" cy="261610"/>
          </a:xfrm>
          <a:prstGeom prst="rect">
            <a:avLst/>
          </a:prstGeom>
          <a:noFill/>
        </p:spPr>
        <p:txBody>
          <a:bodyPr wrap="square" rtlCol="0">
            <a:spAutoFit/>
          </a:bodyPr>
          <a:lstStyle/>
          <a:p>
            <a:r>
              <a:rPr lang="en-US" sz="1100" dirty="0" err="1"/>
              <a:t>MRI_Pre</a:t>
            </a:r>
            <a:endParaRPr lang="en-US" sz="1100" dirty="0"/>
          </a:p>
        </p:txBody>
      </p:sp>
      <p:sp>
        <p:nvSpPr>
          <p:cNvPr id="100" name="TextBox 99">
            <a:extLst>
              <a:ext uri="{FF2B5EF4-FFF2-40B4-BE49-F238E27FC236}">
                <a16:creationId xmlns:a16="http://schemas.microsoft.com/office/drawing/2014/main" id="{DBD1831F-47FE-5EE0-28CF-B51E1A6AB7EA}"/>
              </a:ext>
            </a:extLst>
          </p:cNvPr>
          <p:cNvSpPr txBox="1"/>
          <p:nvPr/>
        </p:nvSpPr>
        <p:spPr>
          <a:xfrm>
            <a:off x="2584765" y="5588681"/>
            <a:ext cx="918841" cy="261610"/>
          </a:xfrm>
          <a:prstGeom prst="rect">
            <a:avLst/>
          </a:prstGeom>
          <a:noFill/>
        </p:spPr>
        <p:txBody>
          <a:bodyPr wrap="square" rtlCol="0">
            <a:spAutoFit/>
          </a:bodyPr>
          <a:lstStyle/>
          <a:p>
            <a:r>
              <a:rPr lang="en-US" sz="1100" dirty="0" err="1"/>
              <a:t>MRI_Post</a:t>
            </a:r>
            <a:endParaRPr lang="en-US" sz="1100" dirty="0"/>
          </a:p>
        </p:txBody>
      </p:sp>
      <p:sp>
        <p:nvSpPr>
          <p:cNvPr id="102" name="TextBox 101">
            <a:extLst>
              <a:ext uri="{FF2B5EF4-FFF2-40B4-BE49-F238E27FC236}">
                <a16:creationId xmlns:a16="http://schemas.microsoft.com/office/drawing/2014/main" id="{20E8A9D8-B977-D1FF-415A-C02767F68FB1}"/>
              </a:ext>
            </a:extLst>
          </p:cNvPr>
          <p:cNvSpPr txBox="1"/>
          <p:nvPr/>
        </p:nvSpPr>
        <p:spPr>
          <a:xfrm>
            <a:off x="3304217" y="3806756"/>
            <a:ext cx="3506793" cy="600164"/>
          </a:xfrm>
          <a:prstGeom prst="rect">
            <a:avLst/>
          </a:prstGeom>
          <a:noFill/>
        </p:spPr>
        <p:txBody>
          <a:bodyPr wrap="square" rtlCol="0">
            <a:spAutoFit/>
          </a:bodyPr>
          <a:lstStyle/>
          <a:p>
            <a:r>
              <a:rPr lang="en-US" sz="1100" b="1" dirty="0"/>
              <a:t>Frame</a:t>
            </a:r>
            <a:r>
              <a:rPr lang="en-US" sz="1100" dirty="0"/>
              <a:t>: Display Temp not modified; </a:t>
            </a:r>
            <a:r>
              <a:rPr lang="en-US" sz="1100" b="1" dirty="0">
                <a:solidFill>
                  <a:srgbClr val="FF0000"/>
                </a:solidFill>
              </a:rPr>
              <a:t>mode is modified</a:t>
            </a:r>
            <a:r>
              <a:rPr lang="en-US" sz="1100" dirty="0"/>
              <a:t> (but our requirement references logged mode at beginning of cycle.</a:t>
            </a:r>
          </a:p>
        </p:txBody>
      </p:sp>
      <p:cxnSp>
        <p:nvCxnSpPr>
          <p:cNvPr id="103" name="Straight Connector 102">
            <a:extLst>
              <a:ext uri="{FF2B5EF4-FFF2-40B4-BE49-F238E27FC236}">
                <a16:creationId xmlns:a16="http://schemas.microsoft.com/office/drawing/2014/main" id="{52E7EA89-CCD5-758B-803D-922C3016AB01}"/>
              </a:ext>
            </a:extLst>
          </p:cNvPr>
          <p:cNvCxnSpPr>
            <a:cxnSpLocks/>
          </p:cNvCxnSpPr>
          <p:nvPr/>
        </p:nvCxnSpPr>
        <p:spPr bwMode="auto">
          <a:xfrm>
            <a:off x="2399313" y="4312017"/>
            <a:ext cx="0" cy="397104"/>
          </a:xfrm>
          <a:prstGeom prst="line">
            <a:avLst/>
          </a:prstGeom>
          <a:solidFill>
            <a:schemeClr val="accent1"/>
          </a:solidFill>
          <a:ln w="38100" cap="flat" cmpd="sng" algn="ctr">
            <a:solidFill>
              <a:srgbClr val="FFC000"/>
            </a:solidFill>
            <a:prstDash val="solid"/>
            <a:miter lim="800000"/>
            <a:headEnd type="none" w="med" len="med"/>
            <a:tailEnd type="none" w="med" len="med"/>
          </a:ln>
          <a:effectLst/>
        </p:spPr>
      </p:cxnSp>
      <p:cxnSp>
        <p:nvCxnSpPr>
          <p:cNvPr id="104" name="Straight Connector 103">
            <a:extLst>
              <a:ext uri="{FF2B5EF4-FFF2-40B4-BE49-F238E27FC236}">
                <a16:creationId xmlns:a16="http://schemas.microsoft.com/office/drawing/2014/main" id="{C989B13E-5461-E9AB-9AFE-8FEDEF5C8842}"/>
              </a:ext>
            </a:extLst>
          </p:cNvPr>
          <p:cNvCxnSpPr>
            <a:cxnSpLocks/>
          </p:cNvCxnSpPr>
          <p:nvPr/>
        </p:nvCxnSpPr>
        <p:spPr bwMode="auto">
          <a:xfrm>
            <a:off x="3010649" y="4318113"/>
            <a:ext cx="0" cy="397104"/>
          </a:xfrm>
          <a:prstGeom prst="line">
            <a:avLst/>
          </a:prstGeom>
          <a:solidFill>
            <a:schemeClr val="accent1"/>
          </a:solidFill>
          <a:ln w="38100" cap="flat" cmpd="sng" algn="ctr">
            <a:solidFill>
              <a:schemeClr val="accent2">
                <a:lumMod val="75000"/>
              </a:schemeClr>
            </a:solidFill>
            <a:prstDash val="solid"/>
            <a:miter lim="800000"/>
            <a:headEnd type="none" w="med" len="med"/>
            <a:tailEnd type="none" w="med" len="med"/>
          </a:ln>
          <a:effectLst/>
        </p:spPr>
      </p:cxnSp>
      <p:cxnSp>
        <p:nvCxnSpPr>
          <p:cNvPr id="105" name="Straight Connector 104">
            <a:extLst>
              <a:ext uri="{FF2B5EF4-FFF2-40B4-BE49-F238E27FC236}">
                <a16:creationId xmlns:a16="http://schemas.microsoft.com/office/drawing/2014/main" id="{42C324DC-F4DF-DC99-3A5C-E5A21FB3F320}"/>
              </a:ext>
            </a:extLst>
          </p:cNvPr>
          <p:cNvCxnSpPr>
            <a:cxnSpLocks/>
          </p:cNvCxnSpPr>
          <p:nvPr/>
        </p:nvCxnSpPr>
        <p:spPr bwMode="auto">
          <a:xfrm>
            <a:off x="3556593" y="4681290"/>
            <a:ext cx="0" cy="397104"/>
          </a:xfrm>
          <a:prstGeom prst="line">
            <a:avLst/>
          </a:prstGeom>
          <a:solidFill>
            <a:schemeClr val="accent1"/>
          </a:solidFill>
          <a:ln w="38100" cap="flat" cmpd="sng" algn="ctr">
            <a:solidFill>
              <a:srgbClr val="FFC000"/>
            </a:solidFill>
            <a:prstDash val="solid"/>
            <a:miter lim="800000"/>
            <a:headEnd type="none" w="med" len="med"/>
            <a:tailEnd type="none" w="med" len="med"/>
          </a:ln>
          <a:effectLst/>
        </p:spPr>
      </p:cxnSp>
      <p:cxnSp>
        <p:nvCxnSpPr>
          <p:cNvPr id="106" name="Straight Connector 105">
            <a:extLst>
              <a:ext uri="{FF2B5EF4-FFF2-40B4-BE49-F238E27FC236}">
                <a16:creationId xmlns:a16="http://schemas.microsoft.com/office/drawing/2014/main" id="{D343AD03-DAA1-CC18-6A29-25B393CEDD9A}"/>
              </a:ext>
            </a:extLst>
          </p:cNvPr>
          <p:cNvCxnSpPr>
            <a:cxnSpLocks/>
          </p:cNvCxnSpPr>
          <p:nvPr/>
        </p:nvCxnSpPr>
        <p:spPr bwMode="auto">
          <a:xfrm>
            <a:off x="4167929" y="4687386"/>
            <a:ext cx="0" cy="397104"/>
          </a:xfrm>
          <a:prstGeom prst="line">
            <a:avLst/>
          </a:prstGeom>
          <a:solidFill>
            <a:schemeClr val="accent1"/>
          </a:solidFill>
          <a:ln w="38100" cap="flat" cmpd="sng" algn="ctr">
            <a:solidFill>
              <a:schemeClr val="accent2">
                <a:lumMod val="75000"/>
              </a:schemeClr>
            </a:solidFill>
            <a:prstDash val="solid"/>
            <a:miter lim="800000"/>
            <a:headEnd type="none" w="med" len="med"/>
            <a:tailEnd type="none" w="med" len="med"/>
          </a:ln>
          <a:effectLst/>
        </p:spPr>
      </p:cxnSp>
      <p:cxnSp>
        <p:nvCxnSpPr>
          <p:cNvPr id="107" name="Straight Connector 106">
            <a:extLst>
              <a:ext uri="{FF2B5EF4-FFF2-40B4-BE49-F238E27FC236}">
                <a16:creationId xmlns:a16="http://schemas.microsoft.com/office/drawing/2014/main" id="{E0E61DF5-3FCF-0293-40A9-ACFB16F834EE}"/>
              </a:ext>
            </a:extLst>
          </p:cNvPr>
          <p:cNvCxnSpPr>
            <a:cxnSpLocks/>
          </p:cNvCxnSpPr>
          <p:nvPr/>
        </p:nvCxnSpPr>
        <p:spPr bwMode="auto">
          <a:xfrm>
            <a:off x="4864268" y="4697912"/>
            <a:ext cx="0" cy="397104"/>
          </a:xfrm>
          <a:prstGeom prst="line">
            <a:avLst/>
          </a:prstGeom>
          <a:solidFill>
            <a:schemeClr val="accent1"/>
          </a:solidFill>
          <a:ln w="38100" cap="flat" cmpd="sng" algn="ctr">
            <a:solidFill>
              <a:srgbClr val="FFC000"/>
            </a:solidFill>
            <a:prstDash val="solid"/>
            <a:miter lim="800000"/>
            <a:headEnd type="none" w="med" len="med"/>
            <a:tailEnd type="none" w="med" len="med"/>
          </a:ln>
          <a:effectLst/>
        </p:spPr>
      </p:cxnSp>
      <p:cxnSp>
        <p:nvCxnSpPr>
          <p:cNvPr id="108" name="Straight Connector 107">
            <a:extLst>
              <a:ext uri="{FF2B5EF4-FFF2-40B4-BE49-F238E27FC236}">
                <a16:creationId xmlns:a16="http://schemas.microsoft.com/office/drawing/2014/main" id="{7B4DDB92-9592-4A87-FFDB-0073C75877B4}"/>
              </a:ext>
            </a:extLst>
          </p:cNvPr>
          <p:cNvCxnSpPr>
            <a:cxnSpLocks/>
          </p:cNvCxnSpPr>
          <p:nvPr/>
        </p:nvCxnSpPr>
        <p:spPr bwMode="auto">
          <a:xfrm>
            <a:off x="5475604" y="4704008"/>
            <a:ext cx="0" cy="397104"/>
          </a:xfrm>
          <a:prstGeom prst="line">
            <a:avLst/>
          </a:prstGeom>
          <a:solidFill>
            <a:schemeClr val="accent1"/>
          </a:solidFill>
          <a:ln w="38100" cap="flat" cmpd="sng" algn="ctr">
            <a:solidFill>
              <a:schemeClr val="accent2">
                <a:lumMod val="75000"/>
              </a:schemeClr>
            </a:solidFill>
            <a:prstDash val="solid"/>
            <a:miter lim="800000"/>
            <a:headEnd type="none" w="med" len="med"/>
            <a:tailEnd type="none" w="med" len="med"/>
          </a:ln>
          <a:effectLst/>
        </p:spPr>
      </p:cxnSp>
      <p:sp>
        <p:nvSpPr>
          <p:cNvPr id="109" name="TextBox 108">
            <a:extLst>
              <a:ext uri="{FF2B5EF4-FFF2-40B4-BE49-F238E27FC236}">
                <a16:creationId xmlns:a16="http://schemas.microsoft.com/office/drawing/2014/main" id="{C998A02D-C7F1-F43F-2F87-850544A34440}"/>
              </a:ext>
            </a:extLst>
          </p:cNvPr>
          <p:cNvSpPr txBox="1"/>
          <p:nvPr/>
        </p:nvSpPr>
        <p:spPr>
          <a:xfrm>
            <a:off x="4296792" y="5144271"/>
            <a:ext cx="880369" cy="230832"/>
          </a:xfrm>
          <a:prstGeom prst="rect">
            <a:avLst/>
          </a:prstGeom>
          <a:noFill/>
        </p:spPr>
        <p:txBody>
          <a:bodyPr wrap="none" rtlCol="0">
            <a:spAutoFit/>
          </a:bodyPr>
          <a:lstStyle/>
          <a:p>
            <a:r>
              <a:rPr lang="en-US" sz="900" dirty="0" err="1">
                <a:solidFill>
                  <a:srgbClr val="C00000"/>
                </a:solidFill>
              </a:rPr>
              <a:t>MRM_end_SA</a:t>
            </a:r>
            <a:endParaRPr lang="en-US" sz="900" dirty="0">
              <a:solidFill>
                <a:srgbClr val="C00000"/>
              </a:solidFill>
            </a:endParaRPr>
          </a:p>
        </p:txBody>
      </p:sp>
      <p:sp>
        <p:nvSpPr>
          <p:cNvPr id="110" name="TextBox 109">
            <a:extLst>
              <a:ext uri="{FF2B5EF4-FFF2-40B4-BE49-F238E27FC236}">
                <a16:creationId xmlns:a16="http://schemas.microsoft.com/office/drawing/2014/main" id="{D31FB3EE-9A49-3FC2-927E-4E477E020097}"/>
              </a:ext>
            </a:extLst>
          </p:cNvPr>
          <p:cNvSpPr txBox="1"/>
          <p:nvPr/>
        </p:nvSpPr>
        <p:spPr>
          <a:xfrm>
            <a:off x="5464969" y="5152180"/>
            <a:ext cx="862737" cy="230832"/>
          </a:xfrm>
          <a:prstGeom prst="rect">
            <a:avLst/>
          </a:prstGeom>
          <a:noFill/>
        </p:spPr>
        <p:txBody>
          <a:bodyPr wrap="none" rtlCol="0">
            <a:spAutoFit/>
          </a:bodyPr>
          <a:lstStyle/>
          <a:p>
            <a:r>
              <a:rPr lang="en-US" sz="900" dirty="0" err="1">
                <a:solidFill>
                  <a:srgbClr val="C00000"/>
                </a:solidFill>
              </a:rPr>
              <a:t>MHS_end_SA</a:t>
            </a:r>
            <a:endParaRPr lang="en-US" sz="900" dirty="0">
              <a:solidFill>
                <a:srgbClr val="C00000"/>
              </a:solidFill>
            </a:endParaRPr>
          </a:p>
        </p:txBody>
      </p:sp>
      <p:sp>
        <p:nvSpPr>
          <p:cNvPr id="111" name="TextBox 110">
            <a:extLst>
              <a:ext uri="{FF2B5EF4-FFF2-40B4-BE49-F238E27FC236}">
                <a16:creationId xmlns:a16="http://schemas.microsoft.com/office/drawing/2014/main" id="{EC2D2CD0-A376-A8D5-5441-4984DAD5DCDF}"/>
              </a:ext>
            </a:extLst>
          </p:cNvPr>
          <p:cNvSpPr txBox="1"/>
          <p:nvPr/>
        </p:nvSpPr>
        <p:spPr>
          <a:xfrm>
            <a:off x="7658006" y="5588681"/>
            <a:ext cx="829073" cy="230832"/>
          </a:xfrm>
          <a:prstGeom prst="rect">
            <a:avLst/>
          </a:prstGeom>
          <a:noFill/>
        </p:spPr>
        <p:txBody>
          <a:bodyPr wrap="none" rtlCol="0">
            <a:spAutoFit/>
          </a:bodyPr>
          <a:lstStyle/>
          <a:p>
            <a:r>
              <a:rPr lang="en-US" sz="900" dirty="0" err="1">
                <a:solidFill>
                  <a:srgbClr val="C00000"/>
                </a:solidFill>
              </a:rPr>
              <a:t>Reg_end_SA</a:t>
            </a:r>
            <a:endParaRPr lang="en-US" sz="900" dirty="0">
              <a:solidFill>
                <a:srgbClr val="C00000"/>
              </a:solidFill>
            </a:endParaRPr>
          </a:p>
        </p:txBody>
      </p:sp>
      <p:sp>
        <p:nvSpPr>
          <p:cNvPr id="113" name="TextBox 112">
            <a:extLst>
              <a:ext uri="{FF2B5EF4-FFF2-40B4-BE49-F238E27FC236}">
                <a16:creationId xmlns:a16="http://schemas.microsoft.com/office/drawing/2014/main" id="{7F539EB3-63F7-DB13-4F26-5AE3574E1386}"/>
              </a:ext>
            </a:extLst>
          </p:cNvPr>
          <p:cNvSpPr txBox="1"/>
          <p:nvPr/>
        </p:nvSpPr>
        <p:spPr>
          <a:xfrm>
            <a:off x="6594215" y="4139722"/>
            <a:ext cx="837089" cy="230832"/>
          </a:xfrm>
          <a:prstGeom prst="rect">
            <a:avLst/>
          </a:prstGeom>
          <a:noFill/>
        </p:spPr>
        <p:txBody>
          <a:bodyPr wrap="none" rtlCol="0">
            <a:spAutoFit/>
          </a:bodyPr>
          <a:lstStyle/>
          <a:p>
            <a:r>
              <a:rPr lang="en-US" sz="900" dirty="0" err="1">
                <a:solidFill>
                  <a:srgbClr val="C00000"/>
                </a:solidFill>
              </a:rPr>
              <a:t>DisplayTemp</a:t>
            </a:r>
            <a:endParaRPr lang="en-US" sz="900" dirty="0">
              <a:solidFill>
                <a:srgbClr val="C00000"/>
              </a:solidFill>
            </a:endParaRPr>
          </a:p>
        </p:txBody>
      </p:sp>
      <p:sp>
        <p:nvSpPr>
          <p:cNvPr id="114" name="TextBox 113">
            <a:extLst>
              <a:ext uri="{FF2B5EF4-FFF2-40B4-BE49-F238E27FC236}">
                <a16:creationId xmlns:a16="http://schemas.microsoft.com/office/drawing/2014/main" id="{CA9A750A-0FDD-9D01-EA35-708435BA316D}"/>
              </a:ext>
            </a:extLst>
          </p:cNvPr>
          <p:cNvSpPr txBox="1"/>
          <p:nvPr/>
        </p:nvSpPr>
        <p:spPr>
          <a:xfrm>
            <a:off x="4164832" y="5267596"/>
            <a:ext cx="1337226" cy="230832"/>
          </a:xfrm>
          <a:prstGeom prst="rect">
            <a:avLst/>
          </a:prstGeom>
          <a:noFill/>
        </p:spPr>
        <p:txBody>
          <a:bodyPr wrap="none" rtlCol="0">
            <a:spAutoFit/>
          </a:bodyPr>
          <a:lstStyle/>
          <a:p>
            <a:r>
              <a:rPr lang="en-US" sz="900" dirty="0">
                <a:solidFill>
                  <a:srgbClr val="C00000"/>
                </a:solidFill>
              </a:rPr>
              <a:t>..&amp; </a:t>
            </a:r>
            <a:r>
              <a:rPr lang="en-US" sz="900" dirty="0" err="1">
                <a:solidFill>
                  <a:srgbClr val="C00000"/>
                </a:solidFill>
              </a:rPr>
              <a:t>Display_Temp_Fun</a:t>
            </a:r>
            <a:endParaRPr lang="en-US" sz="900" dirty="0">
              <a:solidFill>
                <a:srgbClr val="C00000"/>
              </a:solidFill>
            </a:endParaRPr>
          </a:p>
        </p:txBody>
      </p:sp>
      <p:sp>
        <p:nvSpPr>
          <p:cNvPr id="115" name="TextBox 114">
            <a:extLst>
              <a:ext uri="{FF2B5EF4-FFF2-40B4-BE49-F238E27FC236}">
                <a16:creationId xmlns:a16="http://schemas.microsoft.com/office/drawing/2014/main" id="{C1EA3149-483D-E3AA-0D70-381E0FE87C54}"/>
              </a:ext>
            </a:extLst>
          </p:cNvPr>
          <p:cNvSpPr txBox="1"/>
          <p:nvPr/>
        </p:nvSpPr>
        <p:spPr>
          <a:xfrm>
            <a:off x="5440910" y="5311345"/>
            <a:ext cx="1337226" cy="230832"/>
          </a:xfrm>
          <a:prstGeom prst="rect">
            <a:avLst/>
          </a:prstGeom>
          <a:noFill/>
        </p:spPr>
        <p:txBody>
          <a:bodyPr wrap="none" rtlCol="0">
            <a:spAutoFit/>
          </a:bodyPr>
          <a:lstStyle/>
          <a:p>
            <a:r>
              <a:rPr lang="en-US" sz="900" dirty="0">
                <a:solidFill>
                  <a:srgbClr val="C00000"/>
                </a:solidFill>
              </a:rPr>
              <a:t>..&amp; </a:t>
            </a:r>
            <a:r>
              <a:rPr lang="en-US" sz="900" dirty="0" err="1">
                <a:solidFill>
                  <a:srgbClr val="C00000"/>
                </a:solidFill>
              </a:rPr>
              <a:t>Display_Temp_Fun</a:t>
            </a:r>
            <a:endParaRPr lang="en-US" sz="900" dirty="0">
              <a:solidFill>
                <a:srgbClr val="C00000"/>
              </a:solidFill>
            </a:endParaRPr>
          </a:p>
        </p:txBody>
      </p:sp>
      <p:sp>
        <p:nvSpPr>
          <p:cNvPr id="116" name="TextBox 115">
            <a:extLst>
              <a:ext uri="{FF2B5EF4-FFF2-40B4-BE49-F238E27FC236}">
                <a16:creationId xmlns:a16="http://schemas.microsoft.com/office/drawing/2014/main" id="{89BE7753-0557-5026-9D1D-1F7D96649937}"/>
              </a:ext>
            </a:extLst>
          </p:cNvPr>
          <p:cNvSpPr txBox="1"/>
          <p:nvPr/>
        </p:nvSpPr>
        <p:spPr>
          <a:xfrm>
            <a:off x="1175700" y="6112518"/>
            <a:ext cx="2356090" cy="600164"/>
          </a:xfrm>
          <a:prstGeom prst="rect">
            <a:avLst/>
          </a:prstGeom>
          <a:noFill/>
        </p:spPr>
        <p:txBody>
          <a:bodyPr wrap="square" rtlCol="0">
            <a:spAutoFit/>
          </a:bodyPr>
          <a:lstStyle/>
          <a:p>
            <a:r>
              <a:rPr lang="en-US" sz="1100" i="1" dirty="0" err="1"/>
              <a:t>Display_Temp_Fun</a:t>
            </a:r>
            <a:r>
              <a:rPr lang="en-US" sz="1100" i="1" dirty="0"/>
              <a:t> property is established from MRI contract here…</a:t>
            </a:r>
          </a:p>
        </p:txBody>
      </p:sp>
      <p:cxnSp>
        <p:nvCxnSpPr>
          <p:cNvPr id="117" name="Straight Connector 116">
            <a:extLst>
              <a:ext uri="{FF2B5EF4-FFF2-40B4-BE49-F238E27FC236}">
                <a16:creationId xmlns:a16="http://schemas.microsoft.com/office/drawing/2014/main" id="{F6CAD330-6F7A-7B3A-D59A-F7DEB76A1AE7}"/>
              </a:ext>
            </a:extLst>
          </p:cNvPr>
          <p:cNvCxnSpPr>
            <a:cxnSpLocks/>
          </p:cNvCxnSpPr>
          <p:nvPr/>
        </p:nvCxnSpPr>
        <p:spPr bwMode="auto">
          <a:xfrm flipV="1">
            <a:off x="3000937" y="5682349"/>
            <a:ext cx="308404" cy="421629"/>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sp>
        <p:nvSpPr>
          <p:cNvPr id="120" name="TextBox 119">
            <a:extLst>
              <a:ext uri="{FF2B5EF4-FFF2-40B4-BE49-F238E27FC236}">
                <a16:creationId xmlns:a16="http://schemas.microsoft.com/office/drawing/2014/main" id="{0AD5E49B-B4BA-A2A4-C550-9D8D69C0C3D7}"/>
              </a:ext>
            </a:extLst>
          </p:cNvPr>
          <p:cNvSpPr txBox="1"/>
          <p:nvPr/>
        </p:nvSpPr>
        <p:spPr>
          <a:xfrm>
            <a:off x="4114102" y="6100718"/>
            <a:ext cx="1995421" cy="600164"/>
          </a:xfrm>
          <a:prstGeom prst="rect">
            <a:avLst/>
          </a:prstGeom>
          <a:noFill/>
        </p:spPr>
        <p:txBody>
          <a:bodyPr wrap="square" rtlCol="0">
            <a:spAutoFit/>
          </a:bodyPr>
          <a:lstStyle/>
          <a:p>
            <a:r>
              <a:rPr lang="en-US" sz="1100" i="1" dirty="0" err="1"/>
              <a:t>Display_Temp_Fun</a:t>
            </a:r>
            <a:r>
              <a:rPr lang="en-US" sz="1100" i="1" dirty="0"/>
              <a:t> property is preserved via component frame conditions here…</a:t>
            </a:r>
          </a:p>
        </p:txBody>
      </p:sp>
      <p:cxnSp>
        <p:nvCxnSpPr>
          <p:cNvPr id="121" name="Straight Connector 120">
            <a:extLst>
              <a:ext uri="{FF2B5EF4-FFF2-40B4-BE49-F238E27FC236}">
                <a16:creationId xmlns:a16="http://schemas.microsoft.com/office/drawing/2014/main" id="{044BF567-AAB1-ED81-0344-1F29D7341197}"/>
              </a:ext>
            </a:extLst>
          </p:cNvPr>
          <p:cNvCxnSpPr>
            <a:cxnSpLocks/>
          </p:cNvCxnSpPr>
          <p:nvPr/>
        </p:nvCxnSpPr>
        <p:spPr bwMode="auto">
          <a:xfrm flipH="1" flipV="1">
            <a:off x="4586275" y="5517628"/>
            <a:ext cx="368178" cy="578372"/>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cxnSp>
        <p:nvCxnSpPr>
          <p:cNvPr id="123" name="Straight Connector 122">
            <a:extLst>
              <a:ext uri="{FF2B5EF4-FFF2-40B4-BE49-F238E27FC236}">
                <a16:creationId xmlns:a16="http://schemas.microsoft.com/office/drawing/2014/main" id="{F8D10CCA-1170-CB7A-00D0-93645B23106D}"/>
              </a:ext>
            </a:extLst>
          </p:cNvPr>
          <p:cNvCxnSpPr>
            <a:cxnSpLocks/>
          </p:cNvCxnSpPr>
          <p:nvPr/>
        </p:nvCxnSpPr>
        <p:spPr bwMode="auto">
          <a:xfrm flipV="1">
            <a:off x="5579876" y="5530327"/>
            <a:ext cx="218132" cy="565673"/>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sp>
        <p:nvSpPr>
          <p:cNvPr id="126" name="TextBox 125">
            <a:extLst>
              <a:ext uri="{FF2B5EF4-FFF2-40B4-BE49-F238E27FC236}">
                <a16:creationId xmlns:a16="http://schemas.microsoft.com/office/drawing/2014/main" id="{4ED70DAC-E61A-AA4E-BE7F-3BD023ADD119}"/>
              </a:ext>
            </a:extLst>
          </p:cNvPr>
          <p:cNvSpPr txBox="1"/>
          <p:nvPr/>
        </p:nvSpPr>
        <p:spPr>
          <a:xfrm>
            <a:off x="6268163" y="6101680"/>
            <a:ext cx="1656637" cy="600164"/>
          </a:xfrm>
          <a:prstGeom prst="rect">
            <a:avLst/>
          </a:prstGeom>
          <a:noFill/>
        </p:spPr>
        <p:txBody>
          <a:bodyPr wrap="square" rtlCol="0">
            <a:spAutoFit/>
          </a:bodyPr>
          <a:lstStyle/>
          <a:p>
            <a:r>
              <a:rPr lang="en-US" sz="1100" i="1" dirty="0" err="1"/>
              <a:t>Display_Temp_Fun</a:t>
            </a:r>
            <a:r>
              <a:rPr lang="en-US" sz="1100" i="1" dirty="0"/>
              <a:t> property holds at the end of the cycle</a:t>
            </a:r>
          </a:p>
        </p:txBody>
      </p:sp>
      <p:cxnSp>
        <p:nvCxnSpPr>
          <p:cNvPr id="127" name="Straight Connector 126">
            <a:extLst>
              <a:ext uri="{FF2B5EF4-FFF2-40B4-BE49-F238E27FC236}">
                <a16:creationId xmlns:a16="http://schemas.microsoft.com/office/drawing/2014/main" id="{4E42140B-9B43-39D8-E15F-C9791153BE5E}"/>
              </a:ext>
            </a:extLst>
          </p:cNvPr>
          <p:cNvCxnSpPr>
            <a:cxnSpLocks/>
          </p:cNvCxnSpPr>
          <p:nvPr/>
        </p:nvCxnSpPr>
        <p:spPr bwMode="auto">
          <a:xfrm flipH="1" flipV="1">
            <a:off x="6734635" y="5828425"/>
            <a:ext cx="199565" cy="282837"/>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cxnSp>
        <p:nvCxnSpPr>
          <p:cNvPr id="131" name="Straight Connector 130">
            <a:extLst>
              <a:ext uri="{FF2B5EF4-FFF2-40B4-BE49-F238E27FC236}">
                <a16:creationId xmlns:a16="http://schemas.microsoft.com/office/drawing/2014/main" id="{BD444EDD-EB33-7234-9D68-4418D7E0CE65}"/>
              </a:ext>
            </a:extLst>
          </p:cNvPr>
          <p:cNvCxnSpPr>
            <a:cxnSpLocks/>
          </p:cNvCxnSpPr>
          <p:nvPr/>
        </p:nvCxnSpPr>
        <p:spPr bwMode="auto">
          <a:xfrm>
            <a:off x="3249049" y="5089682"/>
            <a:ext cx="0" cy="570841"/>
          </a:xfrm>
          <a:prstGeom prst="line">
            <a:avLst/>
          </a:prstGeom>
          <a:solidFill>
            <a:schemeClr val="accent1"/>
          </a:solidFill>
          <a:ln w="38100" cap="flat" cmpd="sng" algn="ctr">
            <a:solidFill>
              <a:srgbClr val="C00000"/>
            </a:solidFill>
            <a:prstDash val="solid"/>
            <a:miter lim="800000"/>
            <a:headEnd type="none" w="med" len="med"/>
            <a:tailEnd type="none" w="med" len="med"/>
          </a:ln>
          <a:effectLst/>
        </p:spPr>
      </p:cxnSp>
      <p:sp>
        <p:nvSpPr>
          <p:cNvPr id="132" name="TextBox 131">
            <a:extLst>
              <a:ext uri="{FF2B5EF4-FFF2-40B4-BE49-F238E27FC236}">
                <a16:creationId xmlns:a16="http://schemas.microsoft.com/office/drawing/2014/main" id="{9F95FD96-4479-865E-6E4A-8560A38E2837}"/>
              </a:ext>
            </a:extLst>
          </p:cNvPr>
          <p:cNvSpPr txBox="1"/>
          <p:nvPr/>
        </p:nvSpPr>
        <p:spPr>
          <a:xfrm>
            <a:off x="2518430" y="4715217"/>
            <a:ext cx="330540" cy="461665"/>
          </a:xfrm>
          <a:prstGeom prst="rect">
            <a:avLst/>
          </a:prstGeom>
          <a:noFill/>
        </p:spPr>
        <p:txBody>
          <a:bodyPr wrap="none" rtlCol="0">
            <a:spAutoFit/>
          </a:bodyPr>
          <a:lstStyle/>
          <a:p>
            <a:r>
              <a:rPr lang="en-US" dirty="0">
                <a:solidFill>
                  <a:schemeClr val="tx2">
                    <a:lumMod val="60000"/>
                    <a:lumOff val="40000"/>
                  </a:schemeClr>
                </a:solidFill>
              </a:rPr>
              <a:t>?</a:t>
            </a:r>
          </a:p>
        </p:txBody>
      </p:sp>
      <p:sp>
        <p:nvSpPr>
          <p:cNvPr id="133" name="TextBox 132">
            <a:extLst>
              <a:ext uri="{FF2B5EF4-FFF2-40B4-BE49-F238E27FC236}">
                <a16:creationId xmlns:a16="http://schemas.microsoft.com/office/drawing/2014/main" id="{CB111D86-EBBC-500E-F76B-FB36E1E46476}"/>
              </a:ext>
            </a:extLst>
          </p:cNvPr>
          <p:cNvSpPr txBox="1"/>
          <p:nvPr/>
        </p:nvSpPr>
        <p:spPr>
          <a:xfrm>
            <a:off x="812957" y="4792413"/>
            <a:ext cx="1345368" cy="276999"/>
          </a:xfrm>
          <a:prstGeom prst="rect">
            <a:avLst/>
          </a:prstGeom>
          <a:noFill/>
        </p:spPr>
        <p:txBody>
          <a:bodyPr wrap="none" rtlCol="0">
            <a:spAutoFit/>
          </a:bodyPr>
          <a:lstStyle/>
          <a:p>
            <a:r>
              <a:rPr lang="en-US" sz="1200" dirty="0" err="1"/>
              <a:t>DisplayTemp_pre</a:t>
            </a:r>
            <a:endParaRPr lang="en-US" sz="1200" dirty="0"/>
          </a:p>
        </p:txBody>
      </p:sp>
      <p:cxnSp>
        <p:nvCxnSpPr>
          <p:cNvPr id="134" name="Straight Connector 133">
            <a:extLst>
              <a:ext uri="{FF2B5EF4-FFF2-40B4-BE49-F238E27FC236}">
                <a16:creationId xmlns:a16="http://schemas.microsoft.com/office/drawing/2014/main" id="{C6A1D736-FC79-5887-C3C7-0D325ECD2761}"/>
              </a:ext>
            </a:extLst>
          </p:cNvPr>
          <p:cNvCxnSpPr>
            <a:cxnSpLocks/>
          </p:cNvCxnSpPr>
          <p:nvPr/>
        </p:nvCxnSpPr>
        <p:spPr bwMode="auto">
          <a:xfrm>
            <a:off x="1495640" y="4413039"/>
            <a:ext cx="0" cy="1085389"/>
          </a:xfrm>
          <a:prstGeom prst="line">
            <a:avLst/>
          </a:prstGeom>
          <a:solidFill>
            <a:schemeClr val="accent1"/>
          </a:solidFill>
          <a:ln w="38100" cap="flat" cmpd="sng" algn="ctr">
            <a:solidFill>
              <a:srgbClr val="C00000"/>
            </a:solidFill>
            <a:prstDash val="solid"/>
            <a:miter lim="800000"/>
            <a:headEnd type="none" w="med" len="med"/>
            <a:tailEnd type="none" w="med" len="med"/>
          </a:ln>
          <a:effectLst/>
        </p:spPr>
      </p:cxnSp>
      <p:sp>
        <p:nvSpPr>
          <p:cNvPr id="135" name="TextBox 134">
            <a:extLst>
              <a:ext uri="{FF2B5EF4-FFF2-40B4-BE49-F238E27FC236}">
                <a16:creationId xmlns:a16="http://schemas.microsoft.com/office/drawing/2014/main" id="{674466CA-0367-9322-AD4D-7F95FC0E2CC6}"/>
              </a:ext>
            </a:extLst>
          </p:cNvPr>
          <p:cNvSpPr txBox="1"/>
          <p:nvPr/>
        </p:nvSpPr>
        <p:spPr>
          <a:xfrm>
            <a:off x="650547" y="5066270"/>
            <a:ext cx="1376102" cy="369332"/>
          </a:xfrm>
          <a:prstGeom prst="rect">
            <a:avLst/>
          </a:prstGeom>
          <a:noFill/>
        </p:spPr>
        <p:txBody>
          <a:bodyPr wrap="square" rtlCol="0">
            <a:spAutoFit/>
          </a:bodyPr>
          <a:lstStyle/>
          <a:p>
            <a:r>
              <a:rPr lang="en-US" sz="600" dirty="0"/>
              <a:t>Log pre-state values </a:t>
            </a:r>
            <a:r>
              <a:rPr lang="en-US" sz="600" dirty="0" err="1"/>
              <a:t>current_tempWstatus</a:t>
            </a:r>
            <a:r>
              <a:rPr lang="en-US" sz="600" dirty="0"/>
              <a:t> and </a:t>
            </a:r>
            <a:r>
              <a:rPr lang="en-US" sz="600" dirty="0" err="1"/>
              <a:t>last_regulator_mode</a:t>
            </a:r>
            <a:endParaRPr lang="en-US" sz="600" dirty="0"/>
          </a:p>
        </p:txBody>
      </p:sp>
      <p:cxnSp>
        <p:nvCxnSpPr>
          <p:cNvPr id="136" name="Straight Connector 135">
            <a:extLst>
              <a:ext uri="{FF2B5EF4-FFF2-40B4-BE49-F238E27FC236}">
                <a16:creationId xmlns:a16="http://schemas.microsoft.com/office/drawing/2014/main" id="{FF3ACAF0-BE17-8525-A583-24C4100CCDD6}"/>
              </a:ext>
            </a:extLst>
          </p:cNvPr>
          <p:cNvCxnSpPr>
            <a:cxnSpLocks/>
          </p:cNvCxnSpPr>
          <p:nvPr/>
        </p:nvCxnSpPr>
        <p:spPr bwMode="auto">
          <a:xfrm flipV="1">
            <a:off x="461692" y="4708554"/>
            <a:ext cx="861576" cy="6663"/>
          </a:xfrm>
          <a:prstGeom prst="line">
            <a:avLst/>
          </a:prstGeom>
          <a:solidFill>
            <a:schemeClr val="accent1"/>
          </a:solidFill>
          <a:ln w="9525" cap="flat" cmpd="sng" algn="ctr">
            <a:solidFill>
              <a:srgbClr val="00B050"/>
            </a:solidFill>
            <a:prstDash val="dash"/>
            <a:miter lim="800000"/>
            <a:headEnd type="none" w="med" len="med"/>
            <a:tailEnd type="none" w="med" len="med"/>
          </a:ln>
          <a:effectLst/>
        </p:spPr>
      </p:cxnSp>
      <p:sp>
        <p:nvSpPr>
          <p:cNvPr id="139" name="TextBox 138">
            <a:extLst>
              <a:ext uri="{FF2B5EF4-FFF2-40B4-BE49-F238E27FC236}">
                <a16:creationId xmlns:a16="http://schemas.microsoft.com/office/drawing/2014/main" id="{0EC59490-6421-55B8-F97B-835485638B7B}"/>
              </a:ext>
            </a:extLst>
          </p:cNvPr>
          <p:cNvSpPr txBox="1"/>
          <p:nvPr/>
        </p:nvSpPr>
        <p:spPr>
          <a:xfrm>
            <a:off x="6036103" y="4774939"/>
            <a:ext cx="655177" cy="369332"/>
          </a:xfrm>
          <a:prstGeom prst="rect">
            <a:avLst/>
          </a:prstGeom>
          <a:noFill/>
        </p:spPr>
        <p:txBody>
          <a:bodyPr wrap="square" rtlCol="0">
            <a:spAutoFit/>
          </a:bodyPr>
          <a:lstStyle/>
          <a:p>
            <a:r>
              <a:rPr lang="en-US" sz="600" dirty="0"/>
              <a:t>Log post-state values </a:t>
            </a:r>
            <a:r>
              <a:rPr lang="en-US" sz="600" dirty="0" err="1"/>
              <a:t>displayTemp</a:t>
            </a:r>
            <a:endParaRPr lang="en-US" sz="600" dirty="0"/>
          </a:p>
        </p:txBody>
      </p:sp>
      <p:cxnSp>
        <p:nvCxnSpPr>
          <p:cNvPr id="144" name="Straight Connector 143">
            <a:extLst>
              <a:ext uri="{FF2B5EF4-FFF2-40B4-BE49-F238E27FC236}">
                <a16:creationId xmlns:a16="http://schemas.microsoft.com/office/drawing/2014/main" id="{4608712F-F6AC-E266-576F-C7E04C77B881}"/>
              </a:ext>
            </a:extLst>
          </p:cNvPr>
          <p:cNvCxnSpPr>
            <a:cxnSpLocks/>
          </p:cNvCxnSpPr>
          <p:nvPr/>
        </p:nvCxnSpPr>
        <p:spPr bwMode="auto">
          <a:xfrm>
            <a:off x="5751682" y="4916990"/>
            <a:ext cx="716010" cy="2187"/>
          </a:xfrm>
          <a:prstGeom prst="line">
            <a:avLst/>
          </a:prstGeom>
          <a:solidFill>
            <a:schemeClr val="accent1"/>
          </a:solidFill>
          <a:ln w="9525" cap="flat" cmpd="sng" algn="ctr">
            <a:solidFill>
              <a:srgbClr val="00B050"/>
            </a:solidFill>
            <a:prstDash val="dash"/>
            <a:miter lim="800000"/>
            <a:headEnd type="none" w="med" len="med"/>
            <a:tailEnd type="none" w="med" len="med"/>
          </a:ln>
          <a:effectLst/>
        </p:spPr>
      </p:cxnSp>
      <p:sp>
        <p:nvSpPr>
          <p:cNvPr id="145" name="TextBox 144">
            <a:extLst>
              <a:ext uri="{FF2B5EF4-FFF2-40B4-BE49-F238E27FC236}">
                <a16:creationId xmlns:a16="http://schemas.microsoft.com/office/drawing/2014/main" id="{E901524D-0569-FFE7-95CA-FBC13AD2F2E9}"/>
              </a:ext>
            </a:extLst>
          </p:cNvPr>
          <p:cNvSpPr txBox="1"/>
          <p:nvPr/>
        </p:nvSpPr>
        <p:spPr>
          <a:xfrm>
            <a:off x="5967040" y="4550565"/>
            <a:ext cx="1411861" cy="276999"/>
          </a:xfrm>
          <a:prstGeom prst="rect">
            <a:avLst/>
          </a:prstGeom>
          <a:noFill/>
        </p:spPr>
        <p:txBody>
          <a:bodyPr wrap="none" rtlCol="0">
            <a:spAutoFit/>
          </a:bodyPr>
          <a:lstStyle/>
          <a:p>
            <a:r>
              <a:rPr lang="en-US" sz="1200" dirty="0" err="1"/>
              <a:t>DisplayTemp_post</a:t>
            </a:r>
            <a:endParaRPr lang="en-US" sz="1200" dirty="0"/>
          </a:p>
        </p:txBody>
      </p:sp>
      <p:sp>
        <p:nvSpPr>
          <p:cNvPr id="147" name="Oval 146">
            <a:extLst>
              <a:ext uri="{FF2B5EF4-FFF2-40B4-BE49-F238E27FC236}">
                <a16:creationId xmlns:a16="http://schemas.microsoft.com/office/drawing/2014/main" id="{C22FBEA8-E160-1197-2020-520D35497B20}"/>
              </a:ext>
            </a:extLst>
          </p:cNvPr>
          <p:cNvSpPr/>
          <p:nvPr/>
        </p:nvSpPr>
        <p:spPr bwMode="auto">
          <a:xfrm>
            <a:off x="2278624" y="5192636"/>
            <a:ext cx="138051" cy="127033"/>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48" name="Oval 147">
            <a:extLst>
              <a:ext uri="{FF2B5EF4-FFF2-40B4-BE49-F238E27FC236}">
                <a16:creationId xmlns:a16="http://schemas.microsoft.com/office/drawing/2014/main" id="{52F298C2-3A29-A1A5-7C6C-F8AD5C998417}"/>
              </a:ext>
            </a:extLst>
          </p:cNvPr>
          <p:cNvSpPr/>
          <p:nvPr/>
        </p:nvSpPr>
        <p:spPr bwMode="auto">
          <a:xfrm>
            <a:off x="4707531" y="4651700"/>
            <a:ext cx="138051" cy="127033"/>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Tree>
    <p:extLst>
      <p:ext uri="{BB962C8B-B14F-4D97-AF65-F5344CB8AC3E}">
        <p14:creationId xmlns:p14="http://schemas.microsoft.com/office/powerpoint/2010/main" val="13975081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CC21B-0847-85AC-C91F-CFD16053530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A1F6356-86DA-C21C-EB65-2B4F1F48906A}"/>
              </a:ext>
            </a:extLst>
          </p:cNvPr>
          <p:cNvSpPr>
            <a:spLocks noGrp="1"/>
          </p:cNvSpPr>
          <p:nvPr>
            <p:ph type="title"/>
          </p:nvPr>
        </p:nvSpPr>
        <p:spPr/>
        <p:txBody>
          <a:bodyPr/>
          <a:lstStyle/>
          <a:p>
            <a:r>
              <a:rPr lang="en-US" sz="2800" dirty="0"/>
              <a:t>Example: (Regulate) Display Temp Function</a:t>
            </a:r>
          </a:p>
        </p:txBody>
      </p:sp>
      <p:sp>
        <p:nvSpPr>
          <p:cNvPr id="4" name="Slide Number Placeholder 3">
            <a:extLst>
              <a:ext uri="{FF2B5EF4-FFF2-40B4-BE49-F238E27FC236}">
                <a16:creationId xmlns:a16="http://schemas.microsoft.com/office/drawing/2014/main" id="{DE7C7A55-D8E6-2E2F-F2B6-B5A925818879}"/>
              </a:ext>
            </a:extLst>
          </p:cNvPr>
          <p:cNvSpPr>
            <a:spLocks noGrp="1"/>
          </p:cNvSpPr>
          <p:nvPr>
            <p:ph type="sldNum" sz="quarter" idx="11"/>
          </p:nvPr>
        </p:nvSpPr>
        <p:spPr/>
        <p:txBody>
          <a:bodyPr/>
          <a:lstStyle/>
          <a:p>
            <a:pPr>
              <a:defRPr/>
            </a:pPr>
            <a:fld id="{C22399C2-1ADD-1549-9753-CEA7C1EED1B8}" type="slidenum">
              <a:rPr lang="en-US" smtClean="0"/>
              <a:pPr>
                <a:defRPr/>
              </a:pPr>
              <a:t>36</a:t>
            </a:fld>
            <a:endParaRPr lang="en-US"/>
          </a:p>
        </p:txBody>
      </p:sp>
      <p:pic>
        <p:nvPicPr>
          <p:cNvPr id="3" name="Picture 2">
            <a:extLst>
              <a:ext uri="{FF2B5EF4-FFF2-40B4-BE49-F238E27FC236}">
                <a16:creationId xmlns:a16="http://schemas.microsoft.com/office/drawing/2014/main" id="{D4D17A8E-612B-F19E-A43B-FADC35C965A6}"/>
              </a:ext>
            </a:extLst>
          </p:cNvPr>
          <p:cNvPicPr>
            <a:picLocks noChangeAspect="1"/>
          </p:cNvPicPr>
          <p:nvPr/>
        </p:nvPicPr>
        <p:blipFill>
          <a:blip r:embed="rId2"/>
          <a:stretch>
            <a:fillRect/>
          </a:stretch>
        </p:blipFill>
        <p:spPr>
          <a:xfrm>
            <a:off x="762000" y="1600200"/>
            <a:ext cx="4800600" cy="1512794"/>
          </a:xfrm>
          <a:prstGeom prst="rect">
            <a:avLst/>
          </a:prstGeom>
        </p:spPr>
      </p:pic>
      <p:pic>
        <p:nvPicPr>
          <p:cNvPr id="6" name="Picture 5">
            <a:extLst>
              <a:ext uri="{FF2B5EF4-FFF2-40B4-BE49-F238E27FC236}">
                <a16:creationId xmlns:a16="http://schemas.microsoft.com/office/drawing/2014/main" id="{8FB1F557-8029-CACC-82D2-E0776AE0DFD0}"/>
              </a:ext>
            </a:extLst>
          </p:cNvPr>
          <p:cNvPicPr>
            <a:picLocks noChangeAspect="1"/>
          </p:cNvPicPr>
          <p:nvPr/>
        </p:nvPicPr>
        <p:blipFill>
          <a:blip r:embed="rId3"/>
          <a:stretch>
            <a:fillRect/>
          </a:stretch>
        </p:blipFill>
        <p:spPr>
          <a:xfrm>
            <a:off x="762000" y="3193808"/>
            <a:ext cx="4823443" cy="1301992"/>
          </a:xfrm>
          <a:prstGeom prst="rect">
            <a:avLst/>
          </a:prstGeom>
        </p:spPr>
      </p:pic>
      <p:sp>
        <p:nvSpPr>
          <p:cNvPr id="7" name="TextBox 6">
            <a:extLst>
              <a:ext uri="{FF2B5EF4-FFF2-40B4-BE49-F238E27FC236}">
                <a16:creationId xmlns:a16="http://schemas.microsoft.com/office/drawing/2014/main" id="{28B2F673-7BB5-9A5D-2B01-F0EA63EC62AE}"/>
              </a:ext>
            </a:extLst>
          </p:cNvPr>
          <p:cNvSpPr txBox="1"/>
          <p:nvPr/>
        </p:nvSpPr>
        <p:spPr>
          <a:xfrm>
            <a:off x="5769864" y="1600200"/>
            <a:ext cx="2895600" cy="769441"/>
          </a:xfrm>
          <a:prstGeom prst="rect">
            <a:avLst/>
          </a:prstGeom>
          <a:noFill/>
        </p:spPr>
        <p:txBody>
          <a:bodyPr wrap="square" rtlCol="0">
            <a:spAutoFit/>
          </a:bodyPr>
          <a:lstStyle/>
          <a:p>
            <a:r>
              <a:rPr lang="en-US" sz="1100" dirty="0"/>
              <a:t>Req-REG-DisplayTemp-1: If the </a:t>
            </a:r>
            <a:r>
              <a:rPr lang="en-US" sz="1100" b="1" dirty="0"/>
              <a:t>mode</a:t>
            </a:r>
            <a:r>
              <a:rPr lang="en-US" sz="1100" dirty="0"/>
              <a:t> is normal in the subsystem pre-state, then the </a:t>
            </a:r>
            <a:r>
              <a:rPr lang="en-US" sz="1100" b="1" dirty="0"/>
              <a:t>display temp </a:t>
            </a:r>
            <a:r>
              <a:rPr lang="en-US" sz="1100" dirty="0"/>
              <a:t>= </a:t>
            </a:r>
            <a:r>
              <a:rPr lang="en-US" sz="1100" b="1" dirty="0"/>
              <a:t>current temp </a:t>
            </a:r>
            <a:r>
              <a:rPr lang="en-US" sz="1100" dirty="0"/>
              <a:t>value in the subsystem post-state</a:t>
            </a:r>
          </a:p>
        </p:txBody>
      </p:sp>
      <p:sp>
        <p:nvSpPr>
          <p:cNvPr id="10" name="TextBox 9">
            <a:extLst>
              <a:ext uri="{FF2B5EF4-FFF2-40B4-BE49-F238E27FC236}">
                <a16:creationId xmlns:a16="http://schemas.microsoft.com/office/drawing/2014/main" id="{B407D2A4-3E01-6313-8720-967CE928CC60}"/>
              </a:ext>
            </a:extLst>
          </p:cNvPr>
          <p:cNvSpPr txBox="1"/>
          <p:nvPr/>
        </p:nvSpPr>
        <p:spPr>
          <a:xfrm>
            <a:off x="5769864" y="3184664"/>
            <a:ext cx="2895600" cy="938719"/>
          </a:xfrm>
          <a:prstGeom prst="rect">
            <a:avLst/>
          </a:prstGeom>
          <a:noFill/>
        </p:spPr>
        <p:txBody>
          <a:bodyPr wrap="square" rtlCol="0">
            <a:spAutoFit/>
          </a:bodyPr>
          <a:lstStyle/>
          <a:p>
            <a:r>
              <a:rPr lang="en-US" sz="1100" dirty="0"/>
              <a:t>Req-REG-DisplayTemp-2: If the </a:t>
            </a:r>
            <a:r>
              <a:rPr lang="en-US" sz="1100" b="1" dirty="0"/>
              <a:t>mode</a:t>
            </a:r>
            <a:r>
              <a:rPr lang="en-US" sz="1100" dirty="0"/>
              <a:t> is not normal in the subsystem pre-state, then the </a:t>
            </a:r>
            <a:r>
              <a:rPr lang="en-US" sz="1100" b="1" dirty="0"/>
              <a:t>display temp </a:t>
            </a:r>
            <a:r>
              <a:rPr lang="en-US" sz="1100" dirty="0"/>
              <a:t>is unspecified (unconstrained) in the subsystem post-state.</a:t>
            </a:r>
          </a:p>
        </p:txBody>
      </p:sp>
      <p:sp>
        <p:nvSpPr>
          <p:cNvPr id="11" name="Text Box 43">
            <a:extLst>
              <a:ext uri="{FF2B5EF4-FFF2-40B4-BE49-F238E27FC236}">
                <a16:creationId xmlns:a16="http://schemas.microsoft.com/office/drawing/2014/main" id="{6249F57D-0FD9-A94D-F069-BCCB40A935E9}"/>
              </a:ext>
            </a:extLst>
          </p:cNvPr>
          <p:cNvSpPr txBox="1">
            <a:spLocks noChangeArrowheads="1"/>
          </p:cNvSpPr>
          <p:nvPr/>
        </p:nvSpPr>
        <p:spPr bwMode="auto">
          <a:xfrm>
            <a:off x="525631" y="1195000"/>
            <a:ext cx="5296180" cy="276999"/>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200" dirty="0">
                <a:latin typeface="Tahoma" pitchFamily="-84" charset="0"/>
              </a:rPr>
              <a:t>Formalize predicates corresponding to abstract subsystem requirements</a:t>
            </a:r>
          </a:p>
        </p:txBody>
      </p:sp>
      <p:pic>
        <p:nvPicPr>
          <p:cNvPr id="13" name="Picture 12">
            <a:extLst>
              <a:ext uri="{FF2B5EF4-FFF2-40B4-BE49-F238E27FC236}">
                <a16:creationId xmlns:a16="http://schemas.microsoft.com/office/drawing/2014/main" id="{82FEDE78-FA4E-2D6F-AB35-1D9250F850B3}"/>
              </a:ext>
            </a:extLst>
          </p:cNvPr>
          <p:cNvPicPr>
            <a:picLocks noChangeAspect="1"/>
          </p:cNvPicPr>
          <p:nvPr/>
        </p:nvPicPr>
        <p:blipFill>
          <a:blip r:embed="rId4"/>
          <a:stretch>
            <a:fillRect/>
          </a:stretch>
        </p:blipFill>
        <p:spPr>
          <a:xfrm>
            <a:off x="762000" y="4576615"/>
            <a:ext cx="4823443" cy="859411"/>
          </a:xfrm>
          <a:prstGeom prst="rect">
            <a:avLst/>
          </a:prstGeom>
        </p:spPr>
      </p:pic>
      <p:sp>
        <p:nvSpPr>
          <p:cNvPr id="14" name="TextBox 13">
            <a:extLst>
              <a:ext uri="{FF2B5EF4-FFF2-40B4-BE49-F238E27FC236}">
                <a16:creationId xmlns:a16="http://schemas.microsoft.com/office/drawing/2014/main" id="{EFB7E685-FA9D-769D-8E2A-72F4A0877E93}"/>
              </a:ext>
            </a:extLst>
          </p:cNvPr>
          <p:cNvSpPr txBox="1"/>
          <p:nvPr/>
        </p:nvSpPr>
        <p:spPr>
          <a:xfrm>
            <a:off x="5742432" y="4488360"/>
            <a:ext cx="2895600" cy="938719"/>
          </a:xfrm>
          <a:prstGeom prst="rect">
            <a:avLst/>
          </a:prstGeom>
          <a:noFill/>
        </p:spPr>
        <p:txBody>
          <a:bodyPr wrap="square" rtlCol="0">
            <a:spAutoFit/>
          </a:bodyPr>
          <a:lstStyle/>
          <a:p>
            <a:r>
              <a:rPr lang="en-US" sz="1100" dirty="0"/>
              <a:t>Req-REG-</a:t>
            </a:r>
            <a:r>
              <a:rPr lang="en-US" sz="1100" dirty="0" err="1"/>
              <a:t>DisplayTemp</a:t>
            </a:r>
            <a:r>
              <a:rPr lang="en-US" sz="1100" dirty="0"/>
              <a:t>: (Conjunction of the two properties above).  Intuitively, this is the predicate representing the logic of the contract for the abstract </a:t>
            </a:r>
            <a:r>
              <a:rPr lang="en-US" sz="1100" dirty="0" err="1"/>
              <a:t>DisplayTemp</a:t>
            </a:r>
            <a:r>
              <a:rPr lang="en-US" sz="1100" dirty="0"/>
              <a:t> function allocated to the REG subsystem. </a:t>
            </a:r>
          </a:p>
        </p:txBody>
      </p:sp>
      <p:sp>
        <p:nvSpPr>
          <p:cNvPr id="15" name="TextBox 14">
            <a:extLst>
              <a:ext uri="{FF2B5EF4-FFF2-40B4-BE49-F238E27FC236}">
                <a16:creationId xmlns:a16="http://schemas.microsoft.com/office/drawing/2014/main" id="{B89C691F-561B-F215-8961-F0A2D85170CA}"/>
              </a:ext>
            </a:extLst>
          </p:cNvPr>
          <p:cNvSpPr txBox="1"/>
          <p:nvPr/>
        </p:nvSpPr>
        <p:spPr>
          <a:xfrm>
            <a:off x="525631" y="5663000"/>
            <a:ext cx="8001000" cy="830997"/>
          </a:xfrm>
          <a:prstGeom prst="rect">
            <a:avLst/>
          </a:prstGeom>
          <a:noFill/>
        </p:spPr>
        <p:txBody>
          <a:bodyPr wrap="square" rtlCol="0">
            <a:spAutoFit/>
          </a:bodyPr>
          <a:lstStyle/>
          <a:p>
            <a:r>
              <a:rPr lang="en-US" dirty="0"/>
              <a:t>…but we still need to map/refine the function contract logic above to particular temporal points</a:t>
            </a:r>
          </a:p>
        </p:txBody>
      </p:sp>
    </p:spTree>
    <p:extLst>
      <p:ext uri="{BB962C8B-B14F-4D97-AF65-F5344CB8AC3E}">
        <p14:creationId xmlns:p14="http://schemas.microsoft.com/office/powerpoint/2010/main" val="13674638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F1642F-F44B-0A85-F196-1E2920BF4B7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6BF98E7-8D55-137A-BF16-B19C2E7C75C9}"/>
              </a:ext>
            </a:extLst>
          </p:cNvPr>
          <p:cNvSpPr>
            <a:spLocks noGrp="1"/>
          </p:cNvSpPr>
          <p:nvPr>
            <p:ph type="title"/>
          </p:nvPr>
        </p:nvSpPr>
        <p:spPr/>
        <p:txBody>
          <a:bodyPr/>
          <a:lstStyle/>
          <a:p>
            <a:r>
              <a:rPr lang="en-US" sz="2800" dirty="0"/>
              <a:t>Example: (Regulate) Display Temp Function</a:t>
            </a:r>
          </a:p>
        </p:txBody>
      </p:sp>
      <p:sp>
        <p:nvSpPr>
          <p:cNvPr id="4" name="Slide Number Placeholder 3">
            <a:extLst>
              <a:ext uri="{FF2B5EF4-FFF2-40B4-BE49-F238E27FC236}">
                <a16:creationId xmlns:a16="http://schemas.microsoft.com/office/drawing/2014/main" id="{A867E916-E0F8-4119-D8EC-9101D0D7B4C0}"/>
              </a:ext>
            </a:extLst>
          </p:cNvPr>
          <p:cNvSpPr>
            <a:spLocks noGrp="1"/>
          </p:cNvSpPr>
          <p:nvPr>
            <p:ph type="sldNum" sz="quarter" idx="11"/>
          </p:nvPr>
        </p:nvSpPr>
        <p:spPr/>
        <p:txBody>
          <a:bodyPr/>
          <a:lstStyle/>
          <a:p>
            <a:pPr>
              <a:defRPr/>
            </a:pPr>
            <a:fld id="{C22399C2-1ADD-1549-9753-CEA7C1EED1B8}" type="slidenum">
              <a:rPr lang="en-US" smtClean="0"/>
              <a:pPr>
                <a:defRPr/>
              </a:pPr>
              <a:t>37</a:t>
            </a:fld>
            <a:endParaRPr lang="en-US"/>
          </a:p>
        </p:txBody>
      </p:sp>
      <p:sp>
        <p:nvSpPr>
          <p:cNvPr id="6" name="Rectangle 5">
            <a:extLst>
              <a:ext uri="{FF2B5EF4-FFF2-40B4-BE49-F238E27FC236}">
                <a16:creationId xmlns:a16="http://schemas.microsoft.com/office/drawing/2014/main" id="{BA04C366-7894-1D64-0C87-169ACD2011D3}"/>
              </a:ext>
            </a:extLst>
          </p:cNvPr>
          <p:cNvSpPr/>
          <p:nvPr/>
        </p:nvSpPr>
        <p:spPr bwMode="auto">
          <a:xfrm>
            <a:off x="2209800" y="2209800"/>
            <a:ext cx="4191000" cy="1524000"/>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7" name="Oval 6">
            <a:extLst>
              <a:ext uri="{FF2B5EF4-FFF2-40B4-BE49-F238E27FC236}">
                <a16:creationId xmlns:a16="http://schemas.microsoft.com/office/drawing/2014/main" id="{76A16E4B-7D29-BFC6-A700-044452A59A91}"/>
              </a:ext>
            </a:extLst>
          </p:cNvPr>
          <p:cNvSpPr/>
          <p:nvPr/>
        </p:nvSpPr>
        <p:spPr bwMode="auto">
          <a:xfrm>
            <a:off x="6324600" y="2499360"/>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0" name="Oval 9">
            <a:extLst>
              <a:ext uri="{FF2B5EF4-FFF2-40B4-BE49-F238E27FC236}">
                <a16:creationId xmlns:a16="http://schemas.microsoft.com/office/drawing/2014/main" id="{64EBD12B-36CC-9E1A-3C66-C3B1AC556334}"/>
              </a:ext>
            </a:extLst>
          </p:cNvPr>
          <p:cNvSpPr/>
          <p:nvPr/>
        </p:nvSpPr>
        <p:spPr bwMode="auto">
          <a:xfrm>
            <a:off x="2130552" y="3200400"/>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1" name="Oval 10">
            <a:extLst>
              <a:ext uri="{FF2B5EF4-FFF2-40B4-BE49-F238E27FC236}">
                <a16:creationId xmlns:a16="http://schemas.microsoft.com/office/drawing/2014/main" id="{8ED713F8-D7E9-5465-C76D-03191CA496DB}"/>
              </a:ext>
            </a:extLst>
          </p:cNvPr>
          <p:cNvSpPr/>
          <p:nvPr/>
        </p:nvSpPr>
        <p:spPr bwMode="auto">
          <a:xfrm>
            <a:off x="3429000" y="2490216"/>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2" name="Text Box 43">
            <a:extLst>
              <a:ext uri="{FF2B5EF4-FFF2-40B4-BE49-F238E27FC236}">
                <a16:creationId xmlns:a16="http://schemas.microsoft.com/office/drawing/2014/main" id="{BFF3CA25-63D3-5B9B-CC5E-491AD0014CB1}"/>
              </a:ext>
            </a:extLst>
          </p:cNvPr>
          <p:cNvSpPr txBox="1">
            <a:spLocks noChangeArrowheads="1"/>
          </p:cNvSpPr>
          <p:nvPr/>
        </p:nvSpPr>
        <p:spPr bwMode="auto">
          <a:xfrm>
            <a:off x="609600" y="1214735"/>
            <a:ext cx="8077200" cy="461665"/>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200" dirty="0">
                <a:latin typeface="Tahoma" pitchFamily="-84" charset="0"/>
              </a:rPr>
              <a:t>Display Temp is a particularly simple subsystem function that is actually </a:t>
            </a:r>
            <a:r>
              <a:rPr lang="en-US" sz="1200" dirty="0" err="1">
                <a:latin typeface="Tahoma" pitchFamily="-84" charset="0"/>
              </a:rPr>
              <a:t>componented</a:t>
            </a:r>
            <a:r>
              <a:rPr lang="en-US" sz="1200" dirty="0">
                <a:latin typeface="Tahoma" pitchFamily="-84" charset="0"/>
              </a:rPr>
              <a:t> by a single refining component, and that component occurs first in the subsystem schedule</a:t>
            </a:r>
          </a:p>
        </p:txBody>
      </p:sp>
      <p:sp>
        <p:nvSpPr>
          <p:cNvPr id="13" name="TextBox 12">
            <a:extLst>
              <a:ext uri="{FF2B5EF4-FFF2-40B4-BE49-F238E27FC236}">
                <a16:creationId xmlns:a16="http://schemas.microsoft.com/office/drawing/2014/main" id="{53B7614D-D82E-4DEF-5F59-F643413F4AB9}"/>
              </a:ext>
            </a:extLst>
          </p:cNvPr>
          <p:cNvSpPr txBox="1"/>
          <p:nvPr/>
        </p:nvSpPr>
        <p:spPr>
          <a:xfrm>
            <a:off x="2109216" y="1765568"/>
            <a:ext cx="1370119" cy="461665"/>
          </a:xfrm>
          <a:prstGeom prst="rect">
            <a:avLst/>
          </a:prstGeom>
          <a:noFill/>
        </p:spPr>
        <p:txBody>
          <a:bodyPr wrap="none" rtlCol="0">
            <a:spAutoFit/>
          </a:bodyPr>
          <a:lstStyle/>
          <a:p>
            <a:r>
              <a:rPr lang="en-US" dirty="0"/>
              <a:t>Regulate</a:t>
            </a:r>
          </a:p>
        </p:txBody>
      </p:sp>
      <p:sp>
        <p:nvSpPr>
          <p:cNvPr id="14" name="TextBox 13">
            <a:extLst>
              <a:ext uri="{FF2B5EF4-FFF2-40B4-BE49-F238E27FC236}">
                <a16:creationId xmlns:a16="http://schemas.microsoft.com/office/drawing/2014/main" id="{2A233727-5318-E230-B681-CA241CEC878C}"/>
              </a:ext>
            </a:extLst>
          </p:cNvPr>
          <p:cNvSpPr txBox="1"/>
          <p:nvPr/>
        </p:nvSpPr>
        <p:spPr>
          <a:xfrm>
            <a:off x="3572256" y="2427916"/>
            <a:ext cx="1262718" cy="276999"/>
          </a:xfrm>
          <a:prstGeom prst="rect">
            <a:avLst/>
          </a:prstGeom>
          <a:noFill/>
        </p:spPr>
        <p:txBody>
          <a:bodyPr wrap="none" rtlCol="0">
            <a:spAutoFit/>
          </a:bodyPr>
          <a:lstStyle/>
          <a:p>
            <a:r>
              <a:rPr lang="en-US" sz="1200" dirty="0" err="1"/>
              <a:t>regulator_mode</a:t>
            </a:r>
            <a:endParaRPr lang="en-US" sz="1200" dirty="0"/>
          </a:p>
        </p:txBody>
      </p:sp>
      <p:sp>
        <p:nvSpPr>
          <p:cNvPr id="15" name="TextBox 14">
            <a:extLst>
              <a:ext uri="{FF2B5EF4-FFF2-40B4-BE49-F238E27FC236}">
                <a16:creationId xmlns:a16="http://schemas.microsoft.com/office/drawing/2014/main" id="{BF772DFD-1A99-A8A1-C403-90B73B0912A0}"/>
              </a:ext>
            </a:extLst>
          </p:cNvPr>
          <p:cNvSpPr txBox="1"/>
          <p:nvPr/>
        </p:nvSpPr>
        <p:spPr>
          <a:xfrm>
            <a:off x="519531" y="3138100"/>
            <a:ext cx="1650645" cy="276999"/>
          </a:xfrm>
          <a:prstGeom prst="rect">
            <a:avLst/>
          </a:prstGeom>
          <a:noFill/>
        </p:spPr>
        <p:txBody>
          <a:bodyPr wrap="none" rtlCol="0">
            <a:spAutoFit/>
          </a:bodyPr>
          <a:lstStyle/>
          <a:p>
            <a:r>
              <a:rPr lang="en-US" sz="1200" dirty="0" err="1"/>
              <a:t>current_tempWstatus</a:t>
            </a:r>
            <a:endParaRPr lang="en-US" sz="1200" dirty="0"/>
          </a:p>
        </p:txBody>
      </p:sp>
      <p:sp>
        <p:nvSpPr>
          <p:cNvPr id="16" name="TextBox 15">
            <a:extLst>
              <a:ext uri="{FF2B5EF4-FFF2-40B4-BE49-F238E27FC236}">
                <a16:creationId xmlns:a16="http://schemas.microsoft.com/office/drawing/2014/main" id="{33358E4C-EC8D-5B22-173E-EC4686FDAA6E}"/>
              </a:ext>
            </a:extLst>
          </p:cNvPr>
          <p:cNvSpPr txBox="1"/>
          <p:nvPr/>
        </p:nvSpPr>
        <p:spPr>
          <a:xfrm>
            <a:off x="6496659" y="2427916"/>
            <a:ext cx="1081322" cy="276999"/>
          </a:xfrm>
          <a:prstGeom prst="rect">
            <a:avLst/>
          </a:prstGeom>
          <a:noFill/>
        </p:spPr>
        <p:txBody>
          <a:bodyPr wrap="none" rtlCol="0">
            <a:spAutoFit/>
          </a:bodyPr>
          <a:lstStyle/>
          <a:p>
            <a:r>
              <a:rPr lang="en-US" sz="1200" dirty="0" err="1"/>
              <a:t>display_temp</a:t>
            </a:r>
            <a:endParaRPr lang="en-US" sz="1200" dirty="0"/>
          </a:p>
        </p:txBody>
      </p:sp>
      <p:cxnSp>
        <p:nvCxnSpPr>
          <p:cNvPr id="17" name="Straight Arrow Connector 16">
            <a:extLst>
              <a:ext uri="{FF2B5EF4-FFF2-40B4-BE49-F238E27FC236}">
                <a16:creationId xmlns:a16="http://schemas.microsoft.com/office/drawing/2014/main" id="{9F8D5A2B-F9A6-4D21-1952-F0469003C652}"/>
              </a:ext>
            </a:extLst>
          </p:cNvPr>
          <p:cNvCxnSpPr>
            <a:cxnSpLocks/>
          </p:cNvCxnSpPr>
          <p:nvPr/>
        </p:nvCxnSpPr>
        <p:spPr bwMode="auto">
          <a:xfrm flipV="1">
            <a:off x="2356104" y="2671465"/>
            <a:ext cx="3903216" cy="562277"/>
          </a:xfrm>
          <a:prstGeom prst="straightConnector1">
            <a:avLst/>
          </a:prstGeom>
          <a:solidFill>
            <a:schemeClr val="accent1"/>
          </a:solidFill>
          <a:ln w="38100" cap="flat" cmpd="sng" algn="ctr">
            <a:solidFill>
              <a:srgbClr val="00B050"/>
            </a:solidFill>
            <a:prstDash val="solid"/>
            <a:miter lim="800000"/>
            <a:headEnd type="none" w="med" len="med"/>
            <a:tailEnd type="triangle"/>
          </a:ln>
          <a:effectLst/>
        </p:spPr>
      </p:cxnSp>
      <p:cxnSp>
        <p:nvCxnSpPr>
          <p:cNvPr id="20" name="Straight Arrow Connector 19">
            <a:extLst>
              <a:ext uri="{FF2B5EF4-FFF2-40B4-BE49-F238E27FC236}">
                <a16:creationId xmlns:a16="http://schemas.microsoft.com/office/drawing/2014/main" id="{341EFA90-5257-ADD0-592E-4A9DC53D8CB3}"/>
              </a:ext>
            </a:extLst>
          </p:cNvPr>
          <p:cNvCxnSpPr>
            <a:cxnSpLocks/>
          </p:cNvCxnSpPr>
          <p:nvPr/>
        </p:nvCxnSpPr>
        <p:spPr bwMode="auto">
          <a:xfrm>
            <a:off x="4806737" y="2582326"/>
            <a:ext cx="1452583" cy="0"/>
          </a:xfrm>
          <a:prstGeom prst="straightConnector1">
            <a:avLst/>
          </a:prstGeom>
          <a:solidFill>
            <a:schemeClr val="accent1"/>
          </a:solidFill>
          <a:ln w="38100" cap="flat" cmpd="sng" algn="ctr">
            <a:solidFill>
              <a:srgbClr val="00B050"/>
            </a:solidFill>
            <a:prstDash val="solid"/>
            <a:miter lim="800000"/>
            <a:headEnd type="none" w="med" len="med"/>
            <a:tailEnd type="triangle"/>
          </a:ln>
          <a:effectLst/>
        </p:spPr>
      </p:cxnSp>
      <p:sp>
        <p:nvSpPr>
          <p:cNvPr id="24" name="TextBox 23">
            <a:extLst>
              <a:ext uri="{FF2B5EF4-FFF2-40B4-BE49-F238E27FC236}">
                <a16:creationId xmlns:a16="http://schemas.microsoft.com/office/drawing/2014/main" id="{72B4657A-07F4-9CBA-1A2B-18EFF970C949}"/>
              </a:ext>
            </a:extLst>
          </p:cNvPr>
          <p:cNvSpPr txBox="1"/>
          <p:nvPr/>
        </p:nvSpPr>
        <p:spPr>
          <a:xfrm>
            <a:off x="694944" y="4181080"/>
            <a:ext cx="6477000" cy="1938992"/>
          </a:xfrm>
          <a:prstGeom prst="rect">
            <a:avLst/>
          </a:prstGeom>
          <a:noFill/>
        </p:spPr>
        <p:txBody>
          <a:bodyPr wrap="square">
            <a:spAutoFit/>
          </a:bodyPr>
          <a:lstStyle/>
          <a:p>
            <a:r>
              <a:rPr lang="en-US" dirty="0" err="1">
                <a:effectLst/>
                <a:latin typeface="Courier New" panose="02070309020205020404" pitchFamily="49" charset="0"/>
                <a:cs typeface="Courier New" panose="02070309020205020404" pitchFamily="49" charset="0"/>
              </a:rPr>
              <a:t>Req_REG_DisplayTemp</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current_tempWstatus</a:t>
            </a:r>
            <a:r>
              <a:rPr lang="en-US" dirty="0" err="1">
                <a:solidFill>
                  <a:srgbClr val="FF0000"/>
                </a:solidFill>
                <a:latin typeface="Courier New" panose="02070309020205020404" pitchFamily="49" charset="0"/>
                <a:cs typeface="Courier New" panose="02070309020205020404" pitchFamily="49" charset="0"/>
              </a:rPr>
              <a:t>@Reg_begin</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regulator_mode</a:t>
            </a:r>
            <a:r>
              <a:rPr lang="en-US" dirty="0" err="1">
                <a:solidFill>
                  <a:srgbClr val="FF0000"/>
                </a:solidFill>
                <a:latin typeface="Courier New" panose="02070309020205020404" pitchFamily="49" charset="0"/>
                <a:cs typeface="Courier New" panose="02070309020205020404" pitchFamily="49" charset="0"/>
              </a:rPr>
              <a:t>@Reg_begin</a:t>
            </a:r>
            <a:endParaRPr lang="en-US" dirty="0">
              <a:solidFill>
                <a:srgbClr val="FF0000"/>
              </a:solidFill>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display_temp</a:t>
            </a:r>
            <a:r>
              <a:rPr lang="en-US" dirty="0" err="1">
                <a:solidFill>
                  <a:srgbClr val="FF0000"/>
                </a:solidFill>
                <a:latin typeface="Courier New" panose="02070309020205020404" pitchFamily="49" charset="0"/>
                <a:cs typeface="Courier New" panose="02070309020205020404" pitchFamily="49" charset="0"/>
              </a:rPr>
              <a:t>@Reg_end</a:t>
            </a:r>
            <a:endParaRPr lang="en-US" dirty="0">
              <a:solidFill>
                <a:srgbClr val="FF0000"/>
              </a:solidFill>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endParaRPr lang="en-US" dirty="0">
              <a:effectLst/>
              <a:latin typeface="Courier New" panose="02070309020205020404" pitchFamily="49" charset="0"/>
              <a:cs typeface="Courier New" panose="02070309020205020404" pitchFamily="49" charset="0"/>
            </a:endParaRPr>
          </a:p>
        </p:txBody>
      </p:sp>
      <p:sp>
        <p:nvSpPr>
          <p:cNvPr id="25" name="TextBox 24">
            <a:extLst>
              <a:ext uri="{FF2B5EF4-FFF2-40B4-BE49-F238E27FC236}">
                <a16:creationId xmlns:a16="http://schemas.microsoft.com/office/drawing/2014/main" id="{55E0D56D-D52C-B67B-80B0-F995113E623C}"/>
              </a:ext>
            </a:extLst>
          </p:cNvPr>
          <p:cNvSpPr txBox="1"/>
          <p:nvPr/>
        </p:nvSpPr>
        <p:spPr>
          <a:xfrm>
            <a:off x="7010400" y="4264715"/>
            <a:ext cx="1828800" cy="2246769"/>
          </a:xfrm>
          <a:prstGeom prst="rect">
            <a:avLst/>
          </a:prstGeom>
          <a:noFill/>
        </p:spPr>
        <p:txBody>
          <a:bodyPr wrap="square" rtlCol="0">
            <a:spAutoFit/>
          </a:bodyPr>
          <a:lstStyle/>
          <a:p>
            <a:r>
              <a:rPr lang="en-US" sz="1400" i="1" dirty="0"/>
              <a:t>These must be </a:t>
            </a:r>
            <a:r>
              <a:rPr lang="en-US" sz="1400" i="1" dirty="0" err="1"/>
              <a:t>refineable</a:t>
            </a:r>
            <a:r>
              <a:rPr lang="en-US" sz="1400" i="1" dirty="0"/>
              <a:t> to observable/</a:t>
            </a:r>
            <a:r>
              <a:rPr lang="en-US" sz="1400" i="1" dirty="0" err="1"/>
              <a:t>loggable</a:t>
            </a:r>
            <a:r>
              <a:rPr lang="en-US" sz="1400" i="1" dirty="0"/>
              <a:t> aspects of the system state.  Documentation of the refinement (e.g., down to seL4) is key for supporting appropriate audits</a:t>
            </a:r>
          </a:p>
        </p:txBody>
      </p:sp>
      <p:cxnSp>
        <p:nvCxnSpPr>
          <p:cNvPr id="44" name="Straight Connector 43">
            <a:extLst>
              <a:ext uri="{FF2B5EF4-FFF2-40B4-BE49-F238E27FC236}">
                <a16:creationId xmlns:a16="http://schemas.microsoft.com/office/drawing/2014/main" id="{F000CC1D-6C7E-8823-7934-7F0B589006D2}"/>
              </a:ext>
            </a:extLst>
          </p:cNvPr>
          <p:cNvCxnSpPr>
            <a:cxnSpLocks/>
          </p:cNvCxnSpPr>
          <p:nvPr/>
        </p:nvCxnSpPr>
        <p:spPr bwMode="auto">
          <a:xfrm>
            <a:off x="6309360" y="4710595"/>
            <a:ext cx="701040" cy="20161"/>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cxnSp>
        <p:nvCxnSpPr>
          <p:cNvPr id="47" name="Straight Connector 46">
            <a:extLst>
              <a:ext uri="{FF2B5EF4-FFF2-40B4-BE49-F238E27FC236}">
                <a16:creationId xmlns:a16="http://schemas.microsoft.com/office/drawing/2014/main" id="{36A9AFF8-5D81-3FB7-D697-BD345BDFB124}"/>
              </a:ext>
            </a:extLst>
          </p:cNvPr>
          <p:cNvCxnSpPr>
            <a:cxnSpLocks/>
          </p:cNvCxnSpPr>
          <p:nvPr/>
        </p:nvCxnSpPr>
        <p:spPr bwMode="auto">
          <a:xfrm flipV="1">
            <a:off x="5483860" y="4898843"/>
            <a:ext cx="1526540" cy="311122"/>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cxnSp>
        <p:nvCxnSpPr>
          <p:cNvPr id="53" name="Straight Connector 52">
            <a:extLst>
              <a:ext uri="{FF2B5EF4-FFF2-40B4-BE49-F238E27FC236}">
                <a16:creationId xmlns:a16="http://schemas.microsoft.com/office/drawing/2014/main" id="{DEB5372C-6B49-60B1-CB83-F84BC1D8219F}"/>
              </a:ext>
            </a:extLst>
          </p:cNvPr>
          <p:cNvCxnSpPr>
            <a:cxnSpLocks/>
          </p:cNvCxnSpPr>
          <p:nvPr/>
        </p:nvCxnSpPr>
        <p:spPr bwMode="auto">
          <a:xfrm flipV="1">
            <a:off x="4762500" y="5029728"/>
            <a:ext cx="2247900" cy="456672"/>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sp>
        <p:nvSpPr>
          <p:cNvPr id="60" name="TextBox 59">
            <a:extLst>
              <a:ext uri="{FF2B5EF4-FFF2-40B4-BE49-F238E27FC236}">
                <a16:creationId xmlns:a16="http://schemas.microsoft.com/office/drawing/2014/main" id="{690B56E1-ADE1-98EC-A467-A012E5741447}"/>
              </a:ext>
            </a:extLst>
          </p:cNvPr>
          <p:cNvSpPr txBox="1"/>
          <p:nvPr/>
        </p:nvSpPr>
        <p:spPr>
          <a:xfrm>
            <a:off x="1387266" y="5916235"/>
            <a:ext cx="5348460" cy="523220"/>
          </a:xfrm>
          <a:prstGeom prst="rect">
            <a:avLst/>
          </a:prstGeom>
          <a:noFill/>
        </p:spPr>
        <p:txBody>
          <a:bodyPr wrap="square" rtlCol="0">
            <a:spAutoFit/>
          </a:bodyPr>
          <a:lstStyle/>
          <a:p>
            <a:r>
              <a:rPr lang="en-US" sz="1400" dirty="0"/>
              <a:t>Stefan: To provide the “logging” concept or the notion of a state element, they can be mark “dirty”.</a:t>
            </a:r>
          </a:p>
        </p:txBody>
      </p:sp>
    </p:spTree>
    <p:extLst>
      <p:ext uri="{BB962C8B-B14F-4D97-AF65-F5344CB8AC3E}">
        <p14:creationId xmlns:p14="http://schemas.microsoft.com/office/powerpoint/2010/main" val="30443398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05D9-EF7B-E982-A19C-C8579704A5E9}"/>
              </a:ext>
            </a:extLst>
          </p:cNvPr>
          <p:cNvSpPr>
            <a:spLocks noGrp="1"/>
          </p:cNvSpPr>
          <p:nvPr>
            <p:ph type="title"/>
          </p:nvPr>
        </p:nvSpPr>
        <p:spPr/>
        <p:txBody>
          <a:bodyPr/>
          <a:lstStyle/>
          <a:p>
            <a:r>
              <a:rPr lang="en-US" dirty="0"/>
              <a:t>To Do</a:t>
            </a:r>
          </a:p>
        </p:txBody>
      </p:sp>
      <p:sp>
        <p:nvSpPr>
          <p:cNvPr id="3" name="Content Placeholder 2">
            <a:extLst>
              <a:ext uri="{FF2B5EF4-FFF2-40B4-BE49-F238E27FC236}">
                <a16:creationId xmlns:a16="http://schemas.microsoft.com/office/drawing/2014/main" id="{D0E1EBC1-E8F3-114C-F9C0-35C820A96B08}"/>
              </a:ext>
            </a:extLst>
          </p:cNvPr>
          <p:cNvSpPr>
            <a:spLocks noGrp="1"/>
          </p:cNvSpPr>
          <p:nvPr>
            <p:ph idx="1"/>
          </p:nvPr>
        </p:nvSpPr>
        <p:spPr/>
        <p:txBody>
          <a:bodyPr/>
          <a:lstStyle/>
          <a:p>
            <a:r>
              <a:rPr lang="en-US" dirty="0"/>
              <a:t>Define notion of independence (</a:t>
            </a:r>
            <a:r>
              <a:rPr lang="en-US" dirty="0" err="1"/>
              <a:t>commutivity</a:t>
            </a:r>
            <a:r>
              <a:rPr lang="en-US" dirty="0"/>
              <a:t>) for HAMR components</a:t>
            </a:r>
          </a:p>
          <a:p>
            <a:r>
              <a:rPr lang="en-US" dirty="0"/>
              <a:t>What about component pre-conditions not related to the current abstract function that we are trying to reason about</a:t>
            </a:r>
          </a:p>
        </p:txBody>
      </p:sp>
      <p:sp>
        <p:nvSpPr>
          <p:cNvPr id="4" name="Slide Number Placeholder 3">
            <a:extLst>
              <a:ext uri="{FF2B5EF4-FFF2-40B4-BE49-F238E27FC236}">
                <a16:creationId xmlns:a16="http://schemas.microsoft.com/office/drawing/2014/main" id="{EFBD91F5-0182-BB17-AE61-3B33760DE960}"/>
              </a:ext>
            </a:extLst>
          </p:cNvPr>
          <p:cNvSpPr>
            <a:spLocks noGrp="1"/>
          </p:cNvSpPr>
          <p:nvPr>
            <p:ph type="sldNum" sz="quarter" idx="11"/>
          </p:nvPr>
        </p:nvSpPr>
        <p:spPr/>
        <p:txBody>
          <a:bodyPr/>
          <a:lstStyle/>
          <a:p>
            <a:pPr>
              <a:defRPr/>
            </a:pPr>
            <a:fld id="{C22399C2-1ADD-1549-9753-CEA7C1EED1B8}" type="slidenum">
              <a:rPr lang="en-US" smtClean="0"/>
              <a:pPr>
                <a:defRPr/>
              </a:pPr>
              <a:t>38</a:t>
            </a:fld>
            <a:endParaRPr lang="en-US"/>
          </a:p>
        </p:txBody>
      </p:sp>
    </p:spTree>
    <p:extLst>
      <p:ext uri="{BB962C8B-B14F-4D97-AF65-F5344CB8AC3E}">
        <p14:creationId xmlns:p14="http://schemas.microsoft.com/office/powerpoint/2010/main" val="25165916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6EB35-0E57-2B94-27A5-81BDA61F9496}"/>
              </a:ext>
            </a:extLst>
          </p:cNvPr>
          <p:cNvSpPr>
            <a:spLocks noGrp="1"/>
          </p:cNvSpPr>
          <p:nvPr>
            <p:ph type="title"/>
          </p:nvPr>
        </p:nvSpPr>
        <p:spPr/>
        <p:txBody>
          <a:bodyPr/>
          <a:lstStyle/>
          <a:p>
            <a:r>
              <a:rPr lang="en-US" dirty="0"/>
              <a:t>Other properties to be consider</a:t>
            </a:r>
          </a:p>
        </p:txBody>
      </p:sp>
      <p:sp>
        <p:nvSpPr>
          <p:cNvPr id="3" name="Content Placeholder 2">
            <a:extLst>
              <a:ext uri="{FF2B5EF4-FFF2-40B4-BE49-F238E27FC236}">
                <a16:creationId xmlns:a16="http://schemas.microsoft.com/office/drawing/2014/main" id="{441FF34B-478A-7ADE-CA8C-AA1241A193C1}"/>
              </a:ext>
            </a:extLst>
          </p:cNvPr>
          <p:cNvSpPr>
            <a:spLocks noGrp="1"/>
          </p:cNvSpPr>
          <p:nvPr>
            <p:ph idx="1"/>
          </p:nvPr>
        </p:nvSpPr>
        <p:spPr/>
        <p:txBody>
          <a:bodyPr/>
          <a:lstStyle/>
          <a:p>
            <a:r>
              <a:rPr lang="en-US" sz="2400" dirty="0"/>
              <a:t>The last command saved and used by the MHS component, is really the command sent on the previous cycle</a:t>
            </a:r>
          </a:p>
          <a:p>
            <a:pPr lvl="1"/>
            <a:r>
              <a:rPr lang="en-US" sz="2000" dirty="0"/>
              <a:t>A similar property exists for the previous mode</a:t>
            </a:r>
          </a:p>
          <a:p>
            <a:r>
              <a:rPr lang="en-US" sz="2400" dirty="0"/>
              <a:t>Composition of the mode and heat control functions (e.g., if there is a bad value on an input), then the heat will be off</a:t>
            </a:r>
          </a:p>
          <a:p>
            <a:r>
              <a:rPr lang="en-US" sz="2400" dirty="0"/>
              <a:t>Regulator status is reported on operator interface (delayed one frame)</a:t>
            </a:r>
          </a:p>
          <a:p>
            <a:r>
              <a:rPr lang="en-US" sz="2400" dirty="0"/>
              <a:t>Compose temp sensor with thermostat</a:t>
            </a:r>
          </a:p>
        </p:txBody>
      </p:sp>
      <p:sp>
        <p:nvSpPr>
          <p:cNvPr id="4" name="Slide Number Placeholder 3">
            <a:extLst>
              <a:ext uri="{FF2B5EF4-FFF2-40B4-BE49-F238E27FC236}">
                <a16:creationId xmlns:a16="http://schemas.microsoft.com/office/drawing/2014/main" id="{BE1CDA80-47C1-9066-78DE-0B69F96B1106}"/>
              </a:ext>
            </a:extLst>
          </p:cNvPr>
          <p:cNvSpPr>
            <a:spLocks noGrp="1"/>
          </p:cNvSpPr>
          <p:nvPr>
            <p:ph type="sldNum" sz="quarter" idx="11"/>
          </p:nvPr>
        </p:nvSpPr>
        <p:spPr/>
        <p:txBody>
          <a:bodyPr/>
          <a:lstStyle/>
          <a:p>
            <a:pPr>
              <a:defRPr/>
            </a:pPr>
            <a:fld id="{C22399C2-1ADD-1549-9753-CEA7C1EED1B8}" type="slidenum">
              <a:rPr lang="en-US" smtClean="0"/>
              <a:pPr>
                <a:defRPr/>
              </a:pPr>
              <a:t>39</a:t>
            </a:fld>
            <a:endParaRPr lang="en-US"/>
          </a:p>
        </p:txBody>
      </p:sp>
    </p:spTree>
    <p:extLst>
      <p:ext uri="{BB962C8B-B14F-4D97-AF65-F5344CB8AC3E}">
        <p14:creationId xmlns:p14="http://schemas.microsoft.com/office/powerpoint/2010/main" val="2363861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95EF1D-AB5B-B897-7477-BDAB7C41B2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4116F0-D60A-073C-047A-056FAD7B05BF}"/>
              </a:ext>
            </a:extLst>
          </p:cNvPr>
          <p:cNvSpPr>
            <a:spLocks noGrp="1"/>
          </p:cNvSpPr>
          <p:nvPr>
            <p:ph type="title"/>
          </p:nvPr>
        </p:nvSpPr>
        <p:spPr/>
        <p:txBody>
          <a:bodyPr/>
          <a:lstStyle/>
          <a:p>
            <a:r>
              <a:rPr lang="en-US" sz="3200" dirty="0"/>
              <a:t>Architecture Characteristics – </a:t>
            </a:r>
            <a:br>
              <a:rPr lang="en-US" sz="3200" dirty="0"/>
            </a:br>
            <a:r>
              <a:rPr lang="en-US" sz="3200" dirty="0"/>
              <a:t>Boundary Ports </a:t>
            </a:r>
            <a:r>
              <a:rPr lang="en-US" sz="3200" i="1" dirty="0"/>
              <a:t>Are Challenging</a:t>
            </a:r>
            <a:endParaRPr lang="en-US" sz="3200" dirty="0"/>
          </a:p>
        </p:txBody>
      </p:sp>
      <p:sp>
        <p:nvSpPr>
          <p:cNvPr id="18" name="Content Placeholder 17">
            <a:extLst>
              <a:ext uri="{FF2B5EF4-FFF2-40B4-BE49-F238E27FC236}">
                <a16:creationId xmlns:a16="http://schemas.microsoft.com/office/drawing/2014/main" id="{EB3174FF-BECC-7B16-0A27-2E17CD445A53}"/>
              </a:ext>
            </a:extLst>
          </p:cNvPr>
          <p:cNvSpPr>
            <a:spLocks noGrp="1"/>
          </p:cNvSpPr>
          <p:nvPr>
            <p:ph idx="1"/>
          </p:nvPr>
        </p:nvSpPr>
        <p:spPr>
          <a:xfrm>
            <a:off x="685800" y="3733798"/>
            <a:ext cx="8153400" cy="2667001"/>
          </a:xfrm>
        </p:spPr>
        <p:txBody>
          <a:bodyPr/>
          <a:lstStyle/>
          <a:p>
            <a:r>
              <a:rPr lang="en-US" sz="1800" dirty="0"/>
              <a:t>Output ports are also virtual</a:t>
            </a:r>
          </a:p>
          <a:p>
            <a:r>
              <a:rPr lang="en-US" sz="1800" dirty="0"/>
              <a:t>In contrast to input boundary ports, it doesn’t even ”make sense” to have a boundary output port associated with a multiple thread output ports – there would need to be some notion of merging of values</a:t>
            </a:r>
          </a:p>
          <a:p>
            <a:r>
              <a:rPr lang="en-US" sz="1800" dirty="0"/>
              <a:t>Therefore, architecture specification should only allow a single thread output to be associated with a subsystem output (not sure if AADL/HAMR currently enforces this)</a:t>
            </a:r>
          </a:p>
          <a:p>
            <a:r>
              <a:rPr lang="en-US" sz="1800" b="1" dirty="0"/>
              <a:t>Approach</a:t>
            </a:r>
            <a:r>
              <a:rPr lang="en-US" sz="1800" dirty="0"/>
              <a:t>: only allow a single thread output to be associated with a subsystem output</a:t>
            </a:r>
          </a:p>
          <a:p>
            <a:endParaRPr lang="en-US" sz="1400" dirty="0"/>
          </a:p>
        </p:txBody>
      </p:sp>
      <p:sp>
        <p:nvSpPr>
          <p:cNvPr id="3" name="Slide Number Placeholder 2">
            <a:extLst>
              <a:ext uri="{FF2B5EF4-FFF2-40B4-BE49-F238E27FC236}">
                <a16:creationId xmlns:a16="http://schemas.microsoft.com/office/drawing/2014/main" id="{AC15BBA6-5B8D-DE35-0AFD-B09B9443404F}"/>
              </a:ext>
            </a:extLst>
          </p:cNvPr>
          <p:cNvSpPr>
            <a:spLocks noGrp="1"/>
          </p:cNvSpPr>
          <p:nvPr>
            <p:ph type="sldNum" sz="quarter" idx="11"/>
          </p:nvPr>
        </p:nvSpPr>
        <p:spPr/>
        <p:txBody>
          <a:bodyPr/>
          <a:lstStyle/>
          <a:p>
            <a:pPr>
              <a:defRPr/>
            </a:pPr>
            <a:fld id="{6E0AA622-F4CE-604D-A669-CD3D12FC535C}" type="slidenum">
              <a:rPr lang="en-US" smtClean="0"/>
              <a:pPr>
                <a:defRPr/>
              </a:pPr>
              <a:t>4</a:t>
            </a:fld>
            <a:endParaRPr lang="en-US"/>
          </a:p>
        </p:txBody>
      </p:sp>
      <p:pic>
        <p:nvPicPr>
          <p:cNvPr id="4" name="Picture 3">
            <a:extLst>
              <a:ext uri="{FF2B5EF4-FFF2-40B4-BE49-F238E27FC236}">
                <a16:creationId xmlns:a16="http://schemas.microsoft.com/office/drawing/2014/main" id="{B2D9987E-B8DD-3C32-1C39-EEC7E0E10DBA}"/>
              </a:ext>
            </a:extLst>
          </p:cNvPr>
          <p:cNvPicPr>
            <a:picLocks noChangeAspect="1"/>
          </p:cNvPicPr>
          <p:nvPr/>
        </p:nvPicPr>
        <p:blipFill>
          <a:blip r:embed="rId2"/>
          <a:stretch>
            <a:fillRect/>
          </a:stretch>
        </p:blipFill>
        <p:spPr>
          <a:xfrm>
            <a:off x="2375922" y="1295400"/>
            <a:ext cx="4392156" cy="2285999"/>
          </a:xfrm>
          <a:prstGeom prst="rect">
            <a:avLst/>
          </a:prstGeom>
        </p:spPr>
      </p:pic>
      <p:sp>
        <p:nvSpPr>
          <p:cNvPr id="5" name="Oval 4">
            <a:extLst>
              <a:ext uri="{FF2B5EF4-FFF2-40B4-BE49-F238E27FC236}">
                <a16:creationId xmlns:a16="http://schemas.microsoft.com/office/drawing/2014/main" id="{C1EBDCC3-10F8-0DD4-BF64-F0AC023BB67E}"/>
              </a:ext>
            </a:extLst>
          </p:cNvPr>
          <p:cNvSpPr/>
          <p:nvPr/>
        </p:nvSpPr>
        <p:spPr>
          <a:xfrm>
            <a:off x="2305798" y="14478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0F7B32E-9E59-11AF-41BC-43FCE284300F}"/>
              </a:ext>
            </a:extLst>
          </p:cNvPr>
          <p:cNvSpPr/>
          <p:nvPr/>
        </p:nvSpPr>
        <p:spPr>
          <a:xfrm>
            <a:off x="2286000" y="16002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AB7CCBA-136F-D283-B29B-3CC10B1DAA10}"/>
              </a:ext>
            </a:extLst>
          </p:cNvPr>
          <p:cNvSpPr/>
          <p:nvPr/>
        </p:nvSpPr>
        <p:spPr>
          <a:xfrm>
            <a:off x="2286000" y="1747388"/>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393C8F3-6E17-CBE7-7FE6-2E89369D96E9}"/>
              </a:ext>
            </a:extLst>
          </p:cNvPr>
          <p:cNvSpPr/>
          <p:nvPr/>
        </p:nvSpPr>
        <p:spPr>
          <a:xfrm>
            <a:off x="2305798" y="25146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685A884-B493-1618-A53D-5FD9108D9DAD}"/>
              </a:ext>
            </a:extLst>
          </p:cNvPr>
          <p:cNvSpPr/>
          <p:nvPr/>
        </p:nvSpPr>
        <p:spPr>
          <a:xfrm>
            <a:off x="2305798" y="26670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E30DBFA-303B-9973-4BF7-ECA80BD9EEEB}"/>
              </a:ext>
            </a:extLst>
          </p:cNvPr>
          <p:cNvSpPr/>
          <p:nvPr/>
        </p:nvSpPr>
        <p:spPr>
          <a:xfrm>
            <a:off x="6572998" y="14478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E621D4-99AF-0E08-C4C3-A44446C1238F}"/>
              </a:ext>
            </a:extLst>
          </p:cNvPr>
          <p:cNvSpPr/>
          <p:nvPr/>
        </p:nvSpPr>
        <p:spPr>
          <a:xfrm>
            <a:off x="6553200" y="16002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488C5D-A070-09E3-4DB2-B4B263D7D140}"/>
              </a:ext>
            </a:extLst>
          </p:cNvPr>
          <p:cNvSpPr/>
          <p:nvPr/>
        </p:nvSpPr>
        <p:spPr>
          <a:xfrm>
            <a:off x="6553200" y="2128388"/>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78BEC08-F7D2-7A6C-4F62-B10F5DC09BE2}"/>
              </a:ext>
            </a:extLst>
          </p:cNvPr>
          <p:cNvSpPr/>
          <p:nvPr/>
        </p:nvSpPr>
        <p:spPr>
          <a:xfrm>
            <a:off x="6553200" y="26670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EBFE2EC-19B1-B564-6993-52B0EE0BCD6C}"/>
              </a:ext>
            </a:extLst>
          </p:cNvPr>
          <p:cNvSpPr/>
          <p:nvPr/>
        </p:nvSpPr>
        <p:spPr>
          <a:xfrm>
            <a:off x="6553200" y="3195188"/>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Box 4">
            <a:extLst>
              <a:ext uri="{FF2B5EF4-FFF2-40B4-BE49-F238E27FC236}">
                <a16:creationId xmlns:a16="http://schemas.microsoft.com/office/drawing/2014/main" id="{F2F31C70-560A-10CC-5E57-95F2EC0FFF0F}"/>
              </a:ext>
            </a:extLst>
          </p:cNvPr>
          <p:cNvSpPr txBox="1">
            <a:spLocks noChangeArrowheads="1"/>
          </p:cNvSpPr>
          <p:nvPr/>
        </p:nvSpPr>
        <p:spPr bwMode="auto">
          <a:xfrm>
            <a:off x="7074204" y="2373591"/>
            <a:ext cx="1612596" cy="923330"/>
          </a:xfrm>
          <a:prstGeom prst="rect">
            <a:avLst/>
          </a:prstGeom>
          <a:gradFill rotWithShape="0">
            <a:gsLst>
              <a:gs pos="0">
                <a:schemeClr val="accent2"/>
              </a:gs>
              <a:gs pos="100000">
                <a:schemeClr val="bg1"/>
              </a:gs>
            </a:gsLst>
            <a:lin ang="0" scaled="1"/>
          </a:gradFill>
          <a:ln w="9525">
            <a:noFill/>
            <a:miter lim="800000"/>
            <a:headEnd/>
            <a:tailEnd/>
          </a:ln>
          <a:effectLst/>
        </p:spPr>
        <p:txBody>
          <a:bodyPr wrap="square">
            <a:prstTxWarp prst="textNoShape">
              <a:avLst/>
            </a:prstTxWarp>
            <a:spAutoFit/>
          </a:bodyPr>
          <a:lstStyle/>
          <a:p>
            <a:pPr algn="l"/>
            <a:r>
              <a:rPr lang="en-US" sz="1800" dirty="0"/>
              <a:t>Concerning subsystem </a:t>
            </a:r>
            <a:r>
              <a:rPr lang="en-US" sz="1800" b="1" dirty="0"/>
              <a:t>outputs</a:t>
            </a:r>
            <a:r>
              <a:rPr lang="en-US" sz="1800" dirty="0"/>
              <a:t>…</a:t>
            </a:r>
          </a:p>
        </p:txBody>
      </p:sp>
    </p:spTree>
    <p:extLst>
      <p:ext uri="{BB962C8B-B14F-4D97-AF65-F5344CB8AC3E}">
        <p14:creationId xmlns:p14="http://schemas.microsoft.com/office/powerpoint/2010/main" val="12003475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A3BBA-CD5A-99F0-29F2-02EE35AB53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F29DC13-AFA1-4FAC-A52D-2A9A3B3671EB}"/>
              </a:ext>
            </a:extLst>
          </p:cNvPr>
          <p:cNvSpPr>
            <a:spLocks noGrp="1"/>
          </p:cNvSpPr>
          <p:nvPr>
            <p:ph idx="1"/>
          </p:nvPr>
        </p:nvSpPr>
        <p:spPr/>
        <p:txBody>
          <a:bodyPr/>
          <a:lstStyle/>
          <a:p>
            <a:r>
              <a:rPr lang="en-US" dirty="0"/>
              <a:t>Need some type of constraint that gets specified by one component that indicates what needs to </a:t>
            </a:r>
            <a:r>
              <a:rPr lang="en-US" i="1" dirty="0"/>
              <a:t>not </a:t>
            </a:r>
            <a:r>
              <a:rPr lang="en-US" dirty="0"/>
              <a:t>happen in other components for it to be composable with those components and still meet </a:t>
            </a:r>
            <a:r>
              <a:rPr lang="en-US"/>
              <a:t>its specification.  </a:t>
            </a:r>
          </a:p>
        </p:txBody>
      </p:sp>
      <p:sp>
        <p:nvSpPr>
          <p:cNvPr id="4" name="Slide Number Placeholder 3">
            <a:extLst>
              <a:ext uri="{FF2B5EF4-FFF2-40B4-BE49-F238E27FC236}">
                <a16:creationId xmlns:a16="http://schemas.microsoft.com/office/drawing/2014/main" id="{E24EFDFD-BBC8-925C-E6C9-F3A84B3F64E5}"/>
              </a:ext>
            </a:extLst>
          </p:cNvPr>
          <p:cNvSpPr>
            <a:spLocks noGrp="1"/>
          </p:cNvSpPr>
          <p:nvPr>
            <p:ph type="sldNum" sz="quarter" idx="11"/>
          </p:nvPr>
        </p:nvSpPr>
        <p:spPr/>
        <p:txBody>
          <a:bodyPr/>
          <a:lstStyle/>
          <a:p>
            <a:pPr>
              <a:defRPr/>
            </a:pPr>
            <a:fld id="{C22399C2-1ADD-1549-9753-CEA7C1EED1B8}" type="slidenum">
              <a:rPr lang="en-US" smtClean="0"/>
              <a:pPr>
                <a:defRPr/>
              </a:pPr>
              <a:t>40</a:t>
            </a:fld>
            <a:endParaRPr lang="en-US"/>
          </a:p>
        </p:txBody>
      </p:sp>
    </p:spTree>
    <p:extLst>
      <p:ext uri="{BB962C8B-B14F-4D97-AF65-F5344CB8AC3E}">
        <p14:creationId xmlns:p14="http://schemas.microsoft.com/office/powerpoint/2010/main" val="3893340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8D3ABD-560F-3B6A-A24C-7A4DE97141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1D2C70-9E08-DFC7-46DF-4E1E4FD05608}"/>
              </a:ext>
            </a:extLst>
          </p:cNvPr>
          <p:cNvSpPr>
            <a:spLocks noGrp="1"/>
          </p:cNvSpPr>
          <p:nvPr>
            <p:ph type="title"/>
          </p:nvPr>
        </p:nvSpPr>
        <p:spPr/>
        <p:txBody>
          <a:bodyPr/>
          <a:lstStyle/>
          <a:p>
            <a:r>
              <a:rPr lang="en-US" sz="3200" dirty="0"/>
              <a:t>Structure vs Control (Execution)</a:t>
            </a:r>
          </a:p>
        </p:txBody>
      </p:sp>
      <p:sp>
        <p:nvSpPr>
          <p:cNvPr id="18" name="Content Placeholder 17">
            <a:extLst>
              <a:ext uri="{FF2B5EF4-FFF2-40B4-BE49-F238E27FC236}">
                <a16:creationId xmlns:a16="http://schemas.microsoft.com/office/drawing/2014/main" id="{63264065-DE6F-6EEA-F3E3-3E8F14058C49}"/>
              </a:ext>
            </a:extLst>
          </p:cNvPr>
          <p:cNvSpPr>
            <a:spLocks noGrp="1"/>
          </p:cNvSpPr>
          <p:nvPr>
            <p:ph idx="1"/>
          </p:nvPr>
        </p:nvSpPr>
        <p:spPr>
          <a:xfrm>
            <a:off x="685800" y="3733798"/>
            <a:ext cx="8153400" cy="2667001"/>
          </a:xfrm>
        </p:spPr>
        <p:txBody>
          <a:bodyPr/>
          <a:lstStyle/>
          <a:p>
            <a:r>
              <a:rPr lang="en-US" sz="1800" dirty="0"/>
              <a:t>Notions of subsystem structure (decomposition/aggregation, data flow) are distinct from notions of control/execution – though graphical views often mislead developers into identifying them or making unwarranted semantic assumptions about their relationships</a:t>
            </a:r>
          </a:p>
          <a:p>
            <a:r>
              <a:rPr lang="en-US" sz="1800" dirty="0"/>
              <a:t>Architecture structure does not imply ordering – even data flow dependences do not imply ordering (though they might be used to suggest good orderings)</a:t>
            </a:r>
          </a:p>
          <a:p>
            <a:r>
              <a:rPr lang="en-US" sz="1800" b="1" dirty="0"/>
              <a:t>Approach</a:t>
            </a:r>
            <a:r>
              <a:rPr lang="en-US" sz="1800" dirty="0"/>
              <a:t>: We will need a distinct reasoning framework </a:t>
            </a:r>
          </a:p>
          <a:p>
            <a:pPr lvl="1"/>
            <a:r>
              <a:rPr lang="en-US" sz="1400" dirty="0"/>
              <a:t>to reason about ordering of tasks within a subsystem </a:t>
            </a:r>
          </a:p>
          <a:p>
            <a:pPr lvl="1"/>
            <a:r>
              <a:rPr lang="en-US" sz="1400" dirty="0"/>
              <a:t>To reason about the ordering of subsystem tasks with respect to interactions with the environment</a:t>
            </a:r>
          </a:p>
          <a:p>
            <a:endParaRPr lang="en-US" sz="1400" dirty="0"/>
          </a:p>
        </p:txBody>
      </p:sp>
      <p:sp>
        <p:nvSpPr>
          <p:cNvPr id="3" name="Slide Number Placeholder 2">
            <a:extLst>
              <a:ext uri="{FF2B5EF4-FFF2-40B4-BE49-F238E27FC236}">
                <a16:creationId xmlns:a16="http://schemas.microsoft.com/office/drawing/2014/main" id="{84E072BD-2423-D282-4268-137299CE00AB}"/>
              </a:ext>
            </a:extLst>
          </p:cNvPr>
          <p:cNvSpPr>
            <a:spLocks noGrp="1"/>
          </p:cNvSpPr>
          <p:nvPr>
            <p:ph type="sldNum" sz="quarter" idx="11"/>
          </p:nvPr>
        </p:nvSpPr>
        <p:spPr/>
        <p:txBody>
          <a:bodyPr/>
          <a:lstStyle/>
          <a:p>
            <a:pPr>
              <a:defRPr/>
            </a:pPr>
            <a:fld id="{6E0AA622-F4CE-604D-A669-CD3D12FC535C}" type="slidenum">
              <a:rPr lang="en-US" smtClean="0"/>
              <a:pPr>
                <a:defRPr/>
              </a:pPr>
              <a:t>5</a:t>
            </a:fld>
            <a:endParaRPr lang="en-US"/>
          </a:p>
        </p:txBody>
      </p:sp>
      <p:pic>
        <p:nvPicPr>
          <p:cNvPr id="4" name="Picture 3">
            <a:extLst>
              <a:ext uri="{FF2B5EF4-FFF2-40B4-BE49-F238E27FC236}">
                <a16:creationId xmlns:a16="http://schemas.microsoft.com/office/drawing/2014/main" id="{41367581-3E67-EFFA-87BC-06BBD573EE0C}"/>
              </a:ext>
            </a:extLst>
          </p:cNvPr>
          <p:cNvPicPr>
            <a:picLocks noChangeAspect="1"/>
          </p:cNvPicPr>
          <p:nvPr/>
        </p:nvPicPr>
        <p:blipFill>
          <a:blip r:embed="rId2"/>
          <a:stretch>
            <a:fillRect/>
          </a:stretch>
        </p:blipFill>
        <p:spPr>
          <a:xfrm>
            <a:off x="2375922" y="1295400"/>
            <a:ext cx="4392156" cy="2285999"/>
          </a:xfrm>
          <a:prstGeom prst="rect">
            <a:avLst/>
          </a:prstGeom>
        </p:spPr>
      </p:pic>
      <p:sp>
        <p:nvSpPr>
          <p:cNvPr id="5" name="Oval 4">
            <a:extLst>
              <a:ext uri="{FF2B5EF4-FFF2-40B4-BE49-F238E27FC236}">
                <a16:creationId xmlns:a16="http://schemas.microsoft.com/office/drawing/2014/main" id="{0D85A6F2-0E0F-0F5E-5617-06C4D3CA0187}"/>
              </a:ext>
            </a:extLst>
          </p:cNvPr>
          <p:cNvSpPr/>
          <p:nvPr/>
        </p:nvSpPr>
        <p:spPr>
          <a:xfrm>
            <a:off x="2305798" y="14478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EF72625-EA7F-6AB9-3846-4992741D55CA}"/>
              </a:ext>
            </a:extLst>
          </p:cNvPr>
          <p:cNvSpPr/>
          <p:nvPr/>
        </p:nvSpPr>
        <p:spPr>
          <a:xfrm>
            <a:off x="2286000" y="16002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EB07CFA-229D-5DF3-FAA8-96F8EF89DF02}"/>
              </a:ext>
            </a:extLst>
          </p:cNvPr>
          <p:cNvSpPr/>
          <p:nvPr/>
        </p:nvSpPr>
        <p:spPr>
          <a:xfrm>
            <a:off x="2286000" y="1747388"/>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CA59C2D-3A3B-BB69-65A3-6AA3FD74B522}"/>
              </a:ext>
            </a:extLst>
          </p:cNvPr>
          <p:cNvSpPr/>
          <p:nvPr/>
        </p:nvSpPr>
        <p:spPr>
          <a:xfrm>
            <a:off x="2305798" y="25146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91BA7EA-2367-1C5E-16BC-3A34E4D5BD66}"/>
              </a:ext>
            </a:extLst>
          </p:cNvPr>
          <p:cNvSpPr/>
          <p:nvPr/>
        </p:nvSpPr>
        <p:spPr>
          <a:xfrm>
            <a:off x="2305798" y="26670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E5756C2-0E6A-7952-9768-A7B00B04CC06}"/>
              </a:ext>
            </a:extLst>
          </p:cNvPr>
          <p:cNvSpPr/>
          <p:nvPr/>
        </p:nvSpPr>
        <p:spPr>
          <a:xfrm>
            <a:off x="6572998" y="14478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5B32372-F153-6565-4725-FF437BE4A249}"/>
              </a:ext>
            </a:extLst>
          </p:cNvPr>
          <p:cNvSpPr/>
          <p:nvPr/>
        </p:nvSpPr>
        <p:spPr>
          <a:xfrm>
            <a:off x="6553200" y="16002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2F9D9DD-C0F2-F81C-2D33-3ADE30E50351}"/>
              </a:ext>
            </a:extLst>
          </p:cNvPr>
          <p:cNvSpPr/>
          <p:nvPr/>
        </p:nvSpPr>
        <p:spPr>
          <a:xfrm>
            <a:off x="6553200" y="2128388"/>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A1C2AD4-DC07-234D-AC23-0FC34BEBD8CA}"/>
              </a:ext>
            </a:extLst>
          </p:cNvPr>
          <p:cNvSpPr/>
          <p:nvPr/>
        </p:nvSpPr>
        <p:spPr>
          <a:xfrm>
            <a:off x="6553200" y="26670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2293F43-D469-9BF3-E7D8-21AE651AD0C8}"/>
              </a:ext>
            </a:extLst>
          </p:cNvPr>
          <p:cNvSpPr/>
          <p:nvPr/>
        </p:nvSpPr>
        <p:spPr>
          <a:xfrm>
            <a:off x="6553200" y="3195188"/>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7992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51B06C-D542-E409-1C35-86083CDAC6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73EFEC-F5DC-9B96-E13B-D0D3E81032E6}"/>
              </a:ext>
            </a:extLst>
          </p:cNvPr>
          <p:cNvSpPr>
            <a:spLocks noGrp="1"/>
          </p:cNvSpPr>
          <p:nvPr>
            <p:ph type="title"/>
          </p:nvPr>
        </p:nvSpPr>
        <p:spPr/>
        <p:txBody>
          <a:bodyPr/>
          <a:lstStyle/>
          <a:p>
            <a:r>
              <a:rPr lang="en-US" sz="3200" dirty="0"/>
              <a:t>Control </a:t>
            </a:r>
          </a:p>
        </p:txBody>
      </p:sp>
      <p:sp>
        <p:nvSpPr>
          <p:cNvPr id="18" name="Content Placeholder 17">
            <a:extLst>
              <a:ext uri="{FF2B5EF4-FFF2-40B4-BE49-F238E27FC236}">
                <a16:creationId xmlns:a16="http://schemas.microsoft.com/office/drawing/2014/main" id="{3764BAAF-851C-3A6C-BF40-A48A769591CB}"/>
              </a:ext>
            </a:extLst>
          </p:cNvPr>
          <p:cNvSpPr>
            <a:spLocks noGrp="1"/>
          </p:cNvSpPr>
          <p:nvPr>
            <p:ph idx="1"/>
          </p:nvPr>
        </p:nvSpPr>
        <p:spPr>
          <a:xfrm>
            <a:off x="685800" y="3733798"/>
            <a:ext cx="8153400" cy="2667001"/>
          </a:xfrm>
        </p:spPr>
        <p:txBody>
          <a:bodyPr/>
          <a:lstStyle/>
          <a:p>
            <a:r>
              <a:rPr lang="en-US" sz="1800" dirty="0"/>
              <a:t>Control (scheduling of tasks, ordering of task dispatches) in AADL can be driven by timing properties (e.g., periodic threads) or event delivery (e.g., sporadic threads)</a:t>
            </a:r>
          </a:p>
          <a:p>
            <a:r>
              <a:rPr lang="en-US" sz="1800" dirty="0"/>
              <a:t>The more simple form of all of these is time-driven control determined by a </a:t>
            </a:r>
            <a:r>
              <a:rPr lang="en-US" sz="1800" i="1" dirty="0"/>
              <a:t>static schedule</a:t>
            </a:r>
            <a:r>
              <a:rPr lang="en-US" sz="1800" dirty="0"/>
              <a:t> of threads</a:t>
            </a:r>
          </a:p>
          <a:p>
            <a:r>
              <a:rPr lang="en-US" sz="1800" b="1" dirty="0"/>
              <a:t>Approach</a:t>
            </a:r>
            <a:r>
              <a:rPr lang="en-US" sz="1800" dirty="0"/>
              <a:t>: first, design reasoning framework assuming a static schedule of periodic components</a:t>
            </a:r>
          </a:p>
          <a:p>
            <a:pPr lvl="1"/>
            <a:r>
              <a:rPr lang="en-US" sz="1400" dirty="0"/>
              <a:t>We have various well-formedness assumptions on such schedules which we do not enumerate here because they have been sufficiently discussed previously </a:t>
            </a:r>
            <a:endParaRPr lang="en-US" sz="1000" dirty="0"/>
          </a:p>
          <a:p>
            <a:endParaRPr lang="en-US" sz="1400" dirty="0"/>
          </a:p>
        </p:txBody>
      </p:sp>
      <p:sp>
        <p:nvSpPr>
          <p:cNvPr id="3" name="Slide Number Placeholder 2">
            <a:extLst>
              <a:ext uri="{FF2B5EF4-FFF2-40B4-BE49-F238E27FC236}">
                <a16:creationId xmlns:a16="http://schemas.microsoft.com/office/drawing/2014/main" id="{A7714FA2-3887-4D25-8A46-DCD175F5A299}"/>
              </a:ext>
            </a:extLst>
          </p:cNvPr>
          <p:cNvSpPr>
            <a:spLocks noGrp="1"/>
          </p:cNvSpPr>
          <p:nvPr>
            <p:ph type="sldNum" sz="quarter" idx="11"/>
          </p:nvPr>
        </p:nvSpPr>
        <p:spPr/>
        <p:txBody>
          <a:bodyPr/>
          <a:lstStyle/>
          <a:p>
            <a:pPr>
              <a:defRPr/>
            </a:pPr>
            <a:fld id="{6E0AA622-F4CE-604D-A669-CD3D12FC535C}" type="slidenum">
              <a:rPr lang="en-US" smtClean="0"/>
              <a:pPr>
                <a:defRPr/>
              </a:pPr>
              <a:t>6</a:t>
            </a:fld>
            <a:endParaRPr lang="en-US"/>
          </a:p>
        </p:txBody>
      </p:sp>
      <p:pic>
        <p:nvPicPr>
          <p:cNvPr id="4" name="Picture 3">
            <a:extLst>
              <a:ext uri="{FF2B5EF4-FFF2-40B4-BE49-F238E27FC236}">
                <a16:creationId xmlns:a16="http://schemas.microsoft.com/office/drawing/2014/main" id="{37E1E80F-F19E-56FC-5D6F-2AFB970B2ED2}"/>
              </a:ext>
            </a:extLst>
          </p:cNvPr>
          <p:cNvPicPr>
            <a:picLocks noChangeAspect="1"/>
          </p:cNvPicPr>
          <p:nvPr/>
        </p:nvPicPr>
        <p:blipFill>
          <a:blip r:embed="rId2"/>
          <a:stretch>
            <a:fillRect/>
          </a:stretch>
        </p:blipFill>
        <p:spPr>
          <a:xfrm>
            <a:off x="2375922" y="1295400"/>
            <a:ext cx="4392156" cy="2285999"/>
          </a:xfrm>
          <a:prstGeom prst="rect">
            <a:avLst/>
          </a:prstGeom>
        </p:spPr>
      </p:pic>
      <p:sp>
        <p:nvSpPr>
          <p:cNvPr id="5" name="Oval 4">
            <a:extLst>
              <a:ext uri="{FF2B5EF4-FFF2-40B4-BE49-F238E27FC236}">
                <a16:creationId xmlns:a16="http://schemas.microsoft.com/office/drawing/2014/main" id="{88EE340E-28A2-6C0D-0830-9D21B3CD84A3}"/>
              </a:ext>
            </a:extLst>
          </p:cNvPr>
          <p:cNvSpPr/>
          <p:nvPr/>
        </p:nvSpPr>
        <p:spPr>
          <a:xfrm>
            <a:off x="2305798" y="14478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15431B7-0631-4767-2A31-13F6E45071B3}"/>
              </a:ext>
            </a:extLst>
          </p:cNvPr>
          <p:cNvSpPr/>
          <p:nvPr/>
        </p:nvSpPr>
        <p:spPr>
          <a:xfrm>
            <a:off x="2286000" y="16002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4C0CA86-BFEF-C465-4067-8A552627B8F9}"/>
              </a:ext>
            </a:extLst>
          </p:cNvPr>
          <p:cNvSpPr/>
          <p:nvPr/>
        </p:nvSpPr>
        <p:spPr>
          <a:xfrm>
            <a:off x="2286000" y="1747388"/>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CB62F23-49D0-A8F4-2FE6-230A2AB7D988}"/>
              </a:ext>
            </a:extLst>
          </p:cNvPr>
          <p:cNvSpPr/>
          <p:nvPr/>
        </p:nvSpPr>
        <p:spPr>
          <a:xfrm>
            <a:off x="2305798" y="25146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782A49D-0DF1-743B-FDCA-78425FFF33C4}"/>
              </a:ext>
            </a:extLst>
          </p:cNvPr>
          <p:cNvSpPr/>
          <p:nvPr/>
        </p:nvSpPr>
        <p:spPr>
          <a:xfrm>
            <a:off x="2305798" y="26670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5CE6724-EF85-E06C-6E38-848430863692}"/>
              </a:ext>
            </a:extLst>
          </p:cNvPr>
          <p:cNvSpPr/>
          <p:nvPr/>
        </p:nvSpPr>
        <p:spPr>
          <a:xfrm>
            <a:off x="6572998" y="14478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7BF8F8F-AE1C-71CF-3E46-4441EBA2B8BF}"/>
              </a:ext>
            </a:extLst>
          </p:cNvPr>
          <p:cNvSpPr/>
          <p:nvPr/>
        </p:nvSpPr>
        <p:spPr>
          <a:xfrm>
            <a:off x="6553200" y="16002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EFEA456-80C8-6E6E-0917-0498DEFA3076}"/>
              </a:ext>
            </a:extLst>
          </p:cNvPr>
          <p:cNvSpPr/>
          <p:nvPr/>
        </p:nvSpPr>
        <p:spPr>
          <a:xfrm>
            <a:off x="6553200" y="2128388"/>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706922-A13F-ED0F-6D30-9BB5A3E59B30}"/>
              </a:ext>
            </a:extLst>
          </p:cNvPr>
          <p:cNvSpPr/>
          <p:nvPr/>
        </p:nvSpPr>
        <p:spPr>
          <a:xfrm>
            <a:off x="6553200" y="26670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CC6286A-EF20-3476-8640-96F65FB349E6}"/>
              </a:ext>
            </a:extLst>
          </p:cNvPr>
          <p:cNvSpPr/>
          <p:nvPr/>
        </p:nvSpPr>
        <p:spPr>
          <a:xfrm>
            <a:off x="6553200" y="3195188"/>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5001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2C69D-D356-0392-9C5A-ED96B59A9E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259B67-EA47-2397-F001-CC371D824B49}"/>
              </a:ext>
            </a:extLst>
          </p:cNvPr>
          <p:cNvSpPr>
            <a:spLocks noGrp="1"/>
          </p:cNvSpPr>
          <p:nvPr>
            <p:ph type="title"/>
          </p:nvPr>
        </p:nvSpPr>
        <p:spPr/>
        <p:txBody>
          <a:bodyPr/>
          <a:lstStyle/>
          <a:p>
            <a:r>
              <a:rPr lang="en-US" sz="4000" dirty="0"/>
              <a:t>Static Schedule (Intuition)</a:t>
            </a:r>
          </a:p>
        </p:txBody>
      </p:sp>
      <p:sp>
        <p:nvSpPr>
          <p:cNvPr id="5" name="Text Box 4">
            <a:extLst>
              <a:ext uri="{FF2B5EF4-FFF2-40B4-BE49-F238E27FC236}">
                <a16:creationId xmlns:a16="http://schemas.microsoft.com/office/drawing/2014/main" id="{2D3634FA-8A27-7784-644B-65C5CA7C1FD4}"/>
              </a:ext>
            </a:extLst>
          </p:cNvPr>
          <p:cNvSpPr txBox="1">
            <a:spLocks noChangeArrowheads="1"/>
          </p:cNvSpPr>
          <p:nvPr/>
        </p:nvSpPr>
        <p:spPr bwMode="auto">
          <a:xfrm>
            <a:off x="571500" y="1224428"/>
            <a:ext cx="8198641" cy="338554"/>
          </a:xfrm>
          <a:prstGeom prst="rect">
            <a:avLst/>
          </a:prstGeom>
          <a:gradFill rotWithShape="0">
            <a:gsLst>
              <a:gs pos="0">
                <a:schemeClr val="accent2"/>
              </a:gs>
              <a:gs pos="100000">
                <a:schemeClr val="bg1"/>
              </a:gs>
            </a:gsLst>
            <a:lin ang="0" scaled="1"/>
          </a:gradFill>
          <a:ln w="9525">
            <a:noFill/>
            <a:miter lim="800000"/>
            <a:headEnd/>
            <a:tailEnd/>
          </a:ln>
          <a:effectLst/>
        </p:spPr>
        <p:txBody>
          <a:bodyPr wrap="square">
            <a:prstTxWarp prst="textNoShape">
              <a:avLst/>
            </a:prstTxWarp>
            <a:spAutoFit/>
          </a:bodyPr>
          <a:lstStyle/>
          <a:p>
            <a:pPr algn="l"/>
            <a:r>
              <a:rPr lang="en-US" sz="1600" dirty="0"/>
              <a:t>Intuitive representation of static cyclic schedule (from HAMR System Testing paper)</a:t>
            </a:r>
          </a:p>
        </p:txBody>
      </p:sp>
      <p:sp>
        <p:nvSpPr>
          <p:cNvPr id="17" name="Slide Number Placeholder 16">
            <a:extLst>
              <a:ext uri="{FF2B5EF4-FFF2-40B4-BE49-F238E27FC236}">
                <a16:creationId xmlns:a16="http://schemas.microsoft.com/office/drawing/2014/main" id="{6977522F-F5C9-A4A3-7F96-78E0D12E6CC5}"/>
              </a:ext>
            </a:extLst>
          </p:cNvPr>
          <p:cNvSpPr>
            <a:spLocks noGrp="1"/>
          </p:cNvSpPr>
          <p:nvPr>
            <p:ph type="sldNum" sz="quarter" idx="11"/>
          </p:nvPr>
        </p:nvSpPr>
        <p:spPr/>
        <p:txBody>
          <a:bodyPr/>
          <a:lstStyle/>
          <a:p>
            <a:pPr>
              <a:defRPr/>
            </a:pPr>
            <a:fld id="{6E0AA622-F4CE-604D-A669-CD3D12FC535C}" type="slidenum">
              <a:rPr lang="en-US" smtClean="0"/>
              <a:pPr>
                <a:defRPr/>
              </a:pPr>
              <a:t>7</a:t>
            </a:fld>
            <a:endParaRPr lang="en-US"/>
          </a:p>
        </p:txBody>
      </p:sp>
      <p:pic>
        <p:nvPicPr>
          <p:cNvPr id="3" name="Picture 2" descr="A diagram of a computer program&#10;&#10;Description automatically generated">
            <a:extLst>
              <a:ext uri="{FF2B5EF4-FFF2-40B4-BE49-F238E27FC236}">
                <a16:creationId xmlns:a16="http://schemas.microsoft.com/office/drawing/2014/main" id="{BC6B1CAC-59E6-AEDD-157B-1C8C5F7C57CA}"/>
              </a:ext>
            </a:extLst>
          </p:cNvPr>
          <p:cNvPicPr>
            <a:picLocks noChangeAspect="1"/>
          </p:cNvPicPr>
          <p:nvPr/>
        </p:nvPicPr>
        <p:blipFill>
          <a:blip r:embed="rId2"/>
          <a:stretch>
            <a:fillRect/>
          </a:stretch>
        </p:blipFill>
        <p:spPr>
          <a:xfrm>
            <a:off x="2204485" y="3029144"/>
            <a:ext cx="4490729" cy="2299284"/>
          </a:xfrm>
          <a:prstGeom prst="rect">
            <a:avLst/>
          </a:prstGeom>
        </p:spPr>
      </p:pic>
      <p:sp>
        <p:nvSpPr>
          <p:cNvPr id="14" name="Parallelogram 13">
            <a:extLst>
              <a:ext uri="{FF2B5EF4-FFF2-40B4-BE49-F238E27FC236}">
                <a16:creationId xmlns:a16="http://schemas.microsoft.com/office/drawing/2014/main" id="{87D76AF9-DBF7-54CC-40A8-B67D92949F25}"/>
              </a:ext>
            </a:extLst>
          </p:cNvPr>
          <p:cNvSpPr/>
          <p:nvPr/>
        </p:nvSpPr>
        <p:spPr>
          <a:xfrm>
            <a:off x="685800" y="2731416"/>
            <a:ext cx="1238269" cy="840839"/>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A639A5CB-C6D9-6612-800D-3BF12B8B3829}"/>
              </a:ext>
            </a:extLst>
          </p:cNvPr>
          <p:cNvSpPr txBox="1"/>
          <p:nvPr/>
        </p:nvSpPr>
        <p:spPr>
          <a:xfrm>
            <a:off x="807720" y="2838886"/>
            <a:ext cx="1116349" cy="584775"/>
          </a:xfrm>
          <a:prstGeom prst="rect">
            <a:avLst/>
          </a:prstGeom>
          <a:noFill/>
        </p:spPr>
        <p:txBody>
          <a:bodyPr wrap="square" rtlCol="0">
            <a:spAutoFit/>
          </a:bodyPr>
          <a:lstStyle/>
          <a:p>
            <a:r>
              <a:rPr lang="en-US" sz="1600" dirty="0"/>
              <a:t>Operator Interface</a:t>
            </a:r>
          </a:p>
        </p:txBody>
      </p:sp>
      <p:sp>
        <p:nvSpPr>
          <p:cNvPr id="16" name="Parallelogram 15">
            <a:extLst>
              <a:ext uri="{FF2B5EF4-FFF2-40B4-BE49-F238E27FC236}">
                <a16:creationId xmlns:a16="http://schemas.microsoft.com/office/drawing/2014/main" id="{78016C31-A7E6-BC99-7997-F5B13B3E7B86}"/>
              </a:ext>
            </a:extLst>
          </p:cNvPr>
          <p:cNvSpPr/>
          <p:nvPr/>
        </p:nvSpPr>
        <p:spPr>
          <a:xfrm>
            <a:off x="685800" y="4774444"/>
            <a:ext cx="1238269" cy="840839"/>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B65AA95-14F1-2A8D-62D0-86BBCF8E396A}"/>
              </a:ext>
            </a:extLst>
          </p:cNvPr>
          <p:cNvSpPr txBox="1"/>
          <p:nvPr/>
        </p:nvSpPr>
        <p:spPr>
          <a:xfrm>
            <a:off x="807720" y="4881914"/>
            <a:ext cx="1116349" cy="584775"/>
          </a:xfrm>
          <a:prstGeom prst="rect">
            <a:avLst/>
          </a:prstGeom>
          <a:noFill/>
        </p:spPr>
        <p:txBody>
          <a:bodyPr wrap="square" rtlCol="0">
            <a:spAutoFit/>
          </a:bodyPr>
          <a:lstStyle/>
          <a:p>
            <a:r>
              <a:rPr lang="en-US" sz="1600" dirty="0"/>
              <a:t>Temp</a:t>
            </a:r>
          </a:p>
          <a:p>
            <a:r>
              <a:rPr lang="en-US" sz="1600" dirty="0"/>
              <a:t>Sensor</a:t>
            </a:r>
          </a:p>
        </p:txBody>
      </p:sp>
      <p:sp>
        <p:nvSpPr>
          <p:cNvPr id="19" name="Parallelogram 18">
            <a:extLst>
              <a:ext uri="{FF2B5EF4-FFF2-40B4-BE49-F238E27FC236}">
                <a16:creationId xmlns:a16="http://schemas.microsoft.com/office/drawing/2014/main" id="{0783331A-4EDB-FE9C-6761-17B777668530}"/>
              </a:ext>
            </a:extLst>
          </p:cNvPr>
          <p:cNvSpPr/>
          <p:nvPr/>
        </p:nvSpPr>
        <p:spPr>
          <a:xfrm>
            <a:off x="6975630" y="3307417"/>
            <a:ext cx="1360650" cy="840839"/>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1D7672AF-83D3-794A-14C4-ADA3ADAE6E1C}"/>
              </a:ext>
            </a:extLst>
          </p:cNvPr>
          <p:cNvSpPr txBox="1"/>
          <p:nvPr/>
        </p:nvSpPr>
        <p:spPr>
          <a:xfrm>
            <a:off x="7097550" y="3414887"/>
            <a:ext cx="1116349" cy="584775"/>
          </a:xfrm>
          <a:prstGeom prst="rect">
            <a:avLst/>
          </a:prstGeom>
          <a:noFill/>
        </p:spPr>
        <p:txBody>
          <a:bodyPr wrap="square" rtlCol="0">
            <a:spAutoFit/>
          </a:bodyPr>
          <a:lstStyle/>
          <a:p>
            <a:r>
              <a:rPr lang="en-US" sz="1600" dirty="0"/>
              <a:t>Heat </a:t>
            </a:r>
          </a:p>
          <a:p>
            <a:r>
              <a:rPr lang="en-US" sz="1600" dirty="0"/>
              <a:t>Controller</a:t>
            </a:r>
          </a:p>
        </p:txBody>
      </p:sp>
      <p:sp>
        <p:nvSpPr>
          <p:cNvPr id="21" name="Left-Right Arrow 20">
            <a:extLst>
              <a:ext uri="{FF2B5EF4-FFF2-40B4-BE49-F238E27FC236}">
                <a16:creationId xmlns:a16="http://schemas.microsoft.com/office/drawing/2014/main" id="{EB48AC7B-F252-74CA-E1FE-4E9340B4E9F2}"/>
              </a:ext>
            </a:extLst>
          </p:cNvPr>
          <p:cNvSpPr/>
          <p:nvPr/>
        </p:nvSpPr>
        <p:spPr bwMode="auto">
          <a:xfrm>
            <a:off x="1674363" y="3195431"/>
            <a:ext cx="621793" cy="438912"/>
          </a:xfrm>
          <a:prstGeom prst="leftRightArrow">
            <a:avLst/>
          </a:prstGeom>
          <a:solidFill>
            <a:schemeClr val="accent3">
              <a:lumMod val="75000"/>
            </a:schemeClr>
          </a:solidFill>
          <a:ln w="9525" cap="flat" cmpd="sng" algn="ctr">
            <a:solidFill>
              <a:schemeClr val="accent3">
                <a:lumMod val="85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3" name="Up Arrow 22">
            <a:extLst>
              <a:ext uri="{FF2B5EF4-FFF2-40B4-BE49-F238E27FC236}">
                <a16:creationId xmlns:a16="http://schemas.microsoft.com/office/drawing/2014/main" id="{7F867D6C-39AD-F119-0F27-0B05ABC3F6A9}"/>
              </a:ext>
            </a:extLst>
          </p:cNvPr>
          <p:cNvSpPr/>
          <p:nvPr/>
        </p:nvSpPr>
        <p:spPr bwMode="auto">
          <a:xfrm rot="5400000">
            <a:off x="1759477" y="4758629"/>
            <a:ext cx="609600" cy="558982"/>
          </a:xfrm>
          <a:prstGeom prst="upArrow">
            <a:avLst/>
          </a:prstGeom>
          <a:solidFill>
            <a:schemeClr val="accent3">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4" name="Up Arrow 23">
            <a:extLst>
              <a:ext uri="{FF2B5EF4-FFF2-40B4-BE49-F238E27FC236}">
                <a16:creationId xmlns:a16="http://schemas.microsoft.com/office/drawing/2014/main" id="{E907DA27-A042-7CCF-06B1-BD53A4CF9CD9}"/>
              </a:ext>
            </a:extLst>
          </p:cNvPr>
          <p:cNvSpPr/>
          <p:nvPr/>
        </p:nvSpPr>
        <p:spPr bwMode="auto">
          <a:xfrm rot="5400000">
            <a:off x="6512334" y="3448345"/>
            <a:ext cx="609600" cy="558982"/>
          </a:xfrm>
          <a:prstGeom prst="upArrow">
            <a:avLst/>
          </a:prstGeom>
          <a:solidFill>
            <a:schemeClr val="accent3">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9" name="Oval 28">
            <a:extLst>
              <a:ext uri="{FF2B5EF4-FFF2-40B4-BE49-F238E27FC236}">
                <a16:creationId xmlns:a16="http://schemas.microsoft.com/office/drawing/2014/main" id="{83BBDC5A-B411-38FF-5AD1-93F6614CBEDA}"/>
              </a:ext>
            </a:extLst>
          </p:cNvPr>
          <p:cNvSpPr/>
          <p:nvPr/>
        </p:nvSpPr>
        <p:spPr bwMode="auto">
          <a:xfrm>
            <a:off x="8022336" y="2979781"/>
            <a:ext cx="664464" cy="573024"/>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ahoma" charset="0"/>
              </a:rPr>
              <a:t>10</a:t>
            </a:r>
          </a:p>
        </p:txBody>
      </p:sp>
      <p:grpSp>
        <p:nvGrpSpPr>
          <p:cNvPr id="44" name="Group 43">
            <a:extLst>
              <a:ext uri="{FF2B5EF4-FFF2-40B4-BE49-F238E27FC236}">
                <a16:creationId xmlns:a16="http://schemas.microsoft.com/office/drawing/2014/main" id="{D2C19197-C7B0-D263-CDB2-F14C48255B99}"/>
              </a:ext>
            </a:extLst>
          </p:cNvPr>
          <p:cNvGrpSpPr/>
          <p:nvPr/>
        </p:nvGrpSpPr>
        <p:grpSpPr>
          <a:xfrm>
            <a:off x="685800" y="1974011"/>
            <a:ext cx="1114434" cy="2938351"/>
            <a:chOff x="685800" y="1974011"/>
            <a:chExt cx="1114434" cy="2938351"/>
          </a:xfrm>
        </p:grpSpPr>
        <p:grpSp>
          <p:nvGrpSpPr>
            <p:cNvPr id="36" name="Group 35">
              <a:extLst>
                <a:ext uri="{FF2B5EF4-FFF2-40B4-BE49-F238E27FC236}">
                  <a16:creationId xmlns:a16="http://schemas.microsoft.com/office/drawing/2014/main" id="{A28A1CAF-F2A8-7A46-B575-C7958CAD02B5}"/>
                </a:ext>
              </a:extLst>
            </p:cNvPr>
            <p:cNvGrpSpPr/>
            <p:nvPr/>
          </p:nvGrpSpPr>
          <p:grpSpPr>
            <a:xfrm>
              <a:off x="685800" y="2296310"/>
              <a:ext cx="499872" cy="2616052"/>
              <a:chOff x="685800" y="2296310"/>
              <a:chExt cx="499872" cy="2616052"/>
            </a:xfrm>
            <a:solidFill>
              <a:schemeClr val="accent5"/>
            </a:solidFill>
          </p:grpSpPr>
          <p:sp>
            <p:nvSpPr>
              <p:cNvPr id="25" name="Oval 24">
                <a:extLst>
                  <a:ext uri="{FF2B5EF4-FFF2-40B4-BE49-F238E27FC236}">
                    <a16:creationId xmlns:a16="http://schemas.microsoft.com/office/drawing/2014/main" id="{2DE28E3B-3C36-FA0B-0C69-E5D786BE6A95}"/>
                  </a:ext>
                </a:extLst>
              </p:cNvPr>
              <p:cNvSpPr/>
              <p:nvPr/>
            </p:nvSpPr>
            <p:spPr bwMode="auto">
              <a:xfrm>
                <a:off x="758952" y="2296310"/>
                <a:ext cx="426720" cy="573024"/>
              </a:xfrm>
              <a:prstGeom prst="ellipse">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ahoma" charset="0"/>
                  </a:rPr>
                  <a:t>0</a:t>
                </a:r>
              </a:p>
            </p:txBody>
          </p:sp>
          <p:sp>
            <p:nvSpPr>
              <p:cNvPr id="26" name="Oval 25">
                <a:extLst>
                  <a:ext uri="{FF2B5EF4-FFF2-40B4-BE49-F238E27FC236}">
                    <a16:creationId xmlns:a16="http://schemas.microsoft.com/office/drawing/2014/main" id="{909E6EF4-BDA6-F6CD-7B40-786D25E53CD5}"/>
                  </a:ext>
                </a:extLst>
              </p:cNvPr>
              <p:cNvSpPr/>
              <p:nvPr/>
            </p:nvSpPr>
            <p:spPr bwMode="auto">
              <a:xfrm>
                <a:off x="685800" y="4339338"/>
                <a:ext cx="426720" cy="573024"/>
              </a:xfrm>
              <a:prstGeom prst="ellipse">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ahoma" charset="0"/>
                  </a:rPr>
                  <a:t>1</a:t>
                </a:r>
              </a:p>
            </p:txBody>
          </p:sp>
        </p:grpSp>
        <p:sp>
          <p:nvSpPr>
            <p:cNvPr id="39" name="Text Box 12">
              <a:extLst>
                <a:ext uri="{FF2B5EF4-FFF2-40B4-BE49-F238E27FC236}">
                  <a16:creationId xmlns:a16="http://schemas.microsoft.com/office/drawing/2014/main" id="{12FCA231-16E0-1E2C-805C-417684060490}"/>
                </a:ext>
              </a:extLst>
            </p:cNvPr>
            <p:cNvSpPr txBox="1">
              <a:spLocks noChangeArrowheads="1"/>
            </p:cNvSpPr>
            <p:nvPr/>
          </p:nvSpPr>
          <p:spPr bwMode="auto">
            <a:xfrm>
              <a:off x="809634" y="1974011"/>
              <a:ext cx="990600" cy="461665"/>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prstTxWarp prst="textNoShape">
                <a:avLst/>
              </a:prstTxWarp>
              <a:spAutoFit/>
            </a:bodyPr>
            <a:lstStyle/>
            <a:p>
              <a:pPr algn="l"/>
              <a:r>
                <a:rPr lang="en-US" sz="1200" i="1" dirty="0" err="1"/>
                <a:t>Subsytem</a:t>
              </a:r>
              <a:r>
                <a:rPr lang="en-US" sz="1200" i="1" dirty="0"/>
                <a:t> Inputs</a:t>
              </a:r>
            </a:p>
          </p:txBody>
        </p:sp>
      </p:grpSp>
      <p:grpSp>
        <p:nvGrpSpPr>
          <p:cNvPr id="50" name="Group 49">
            <a:extLst>
              <a:ext uri="{FF2B5EF4-FFF2-40B4-BE49-F238E27FC236}">
                <a16:creationId xmlns:a16="http://schemas.microsoft.com/office/drawing/2014/main" id="{83F9BA9F-B0BF-F033-5E17-C0246F678AE4}"/>
              </a:ext>
            </a:extLst>
          </p:cNvPr>
          <p:cNvGrpSpPr/>
          <p:nvPr/>
        </p:nvGrpSpPr>
        <p:grpSpPr>
          <a:xfrm>
            <a:off x="2596335" y="4176456"/>
            <a:ext cx="3173529" cy="1290233"/>
            <a:chOff x="2596335" y="4176456"/>
            <a:chExt cx="3173529" cy="1290233"/>
          </a:xfrm>
        </p:grpSpPr>
        <p:grpSp>
          <p:nvGrpSpPr>
            <p:cNvPr id="38" name="Group 37">
              <a:extLst>
                <a:ext uri="{FF2B5EF4-FFF2-40B4-BE49-F238E27FC236}">
                  <a16:creationId xmlns:a16="http://schemas.microsoft.com/office/drawing/2014/main" id="{35148261-7EF8-DE67-01C3-8A1B0AE8C205}"/>
                </a:ext>
              </a:extLst>
            </p:cNvPr>
            <p:cNvGrpSpPr/>
            <p:nvPr/>
          </p:nvGrpSpPr>
          <p:grpSpPr>
            <a:xfrm>
              <a:off x="2596335" y="4176456"/>
              <a:ext cx="3173529" cy="837280"/>
              <a:chOff x="2596335" y="4176456"/>
              <a:chExt cx="3173529" cy="837280"/>
            </a:xfrm>
            <a:solidFill>
              <a:schemeClr val="accent5"/>
            </a:solidFill>
          </p:grpSpPr>
          <p:sp>
            <p:nvSpPr>
              <p:cNvPr id="31" name="Oval 30">
                <a:extLst>
                  <a:ext uri="{FF2B5EF4-FFF2-40B4-BE49-F238E27FC236}">
                    <a16:creationId xmlns:a16="http://schemas.microsoft.com/office/drawing/2014/main" id="{5646AA8C-AE4C-411A-3EFD-3335F9F516EC}"/>
                  </a:ext>
                </a:extLst>
              </p:cNvPr>
              <p:cNvSpPr/>
              <p:nvPr/>
            </p:nvSpPr>
            <p:spPr bwMode="auto">
              <a:xfrm>
                <a:off x="2596335" y="4600076"/>
                <a:ext cx="368808" cy="413660"/>
              </a:xfrm>
              <a:prstGeom prst="ellipse">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charset="0"/>
                  </a:rPr>
                  <a:t>7</a:t>
                </a:r>
              </a:p>
            </p:txBody>
          </p:sp>
          <p:sp>
            <p:nvSpPr>
              <p:cNvPr id="32" name="Oval 31">
                <a:extLst>
                  <a:ext uri="{FF2B5EF4-FFF2-40B4-BE49-F238E27FC236}">
                    <a16:creationId xmlns:a16="http://schemas.microsoft.com/office/drawing/2014/main" id="{ABDE474A-55E6-58B4-DAB3-036B5D898828}"/>
                  </a:ext>
                </a:extLst>
              </p:cNvPr>
              <p:cNvSpPr/>
              <p:nvPr/>
            </p:nvSpPr>
            <p:spPr bwMode="auto">
              <a:xfrm>
                <a:off x="4017264" y="4176456"/>
                <a:ext cx="368808" cy="413660"/>
              </a:xfrm>
              <a:prstGeom prst="ellipse">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8</a:t>
                </a:r>
                <a:endParaRPr kumimoji="0" lang="en-US" sz="1600" b="0" i="0" u="none" strike="noStrike" cap="none" normalizeH="0" baseline="0" dirty="0">
                  <a:ln>
                    <a:noFill/>
                  </a:ln>
                  <a:solidFill>
                    <a:schemeClr val="tx1"/>
                  </a:solidFill>
                  <a:effectLst/>
                  <a:latin typeface="Tahoma" charset="0"/>
                </a:endParaRPr>
              </a:p>
            </p:txBody>
          </p:sp>
          <p:sp>
            <p:nvSpPr>
              <p:cNvPr id="35" name="Oval 34">
                <a:extLst>
                  <a:ext uri="{FF2B5EF4-FFF2-40B4-BE49-F238E27FC236}">
                    <a16:creationId xmlns:a16="http://schemas.microsoft.com/office/drawing/2014/main" id="{EF99DDF1-6294-9A86-13E5-8E00A7216E4A}"/>
                  </a:ext>
                </a:extLst>
              </p:cNvPr>
              <p:cNvSpPr/>
              <p:nvPr/>
            </p:nvSpPr>
            <p:spPr bwMode="auto">
              <a:xfrm>
                <a:off x="5401056" y="4402008"/>
                <a:ext cx="368808" cy="413660"/>
              </a:xfrm>
              <a:prstGeom prst="ellipse">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9</a:t>
                </a:r>
                <a:endParaRPr kumimoji="0" lang="en-US" sz="1600" b="0" i="0" u="none" strike="noStrike" cap="none" normalizeH="0" baseline="0" dirty="0">
                  <a:ln>
                    <a:noFill/>
                  </a:ln>
                  <a:solidFill>
                    <a:schemeClr val="tx1"/>
                  </a:solidFill>
                  <a:effectLst/>
                  <a:latin typeface="Tahoma" charset="0"/>
                </a:endParaRPr>
              </a:p>
            </p:txBody>
          </p:sp>
        </p:grpSp>
        <p:sp>
          <p:nvSpPr>
            <p:cNvPr id="27" name="Oval 26">
              <a:extLst>
                <a:ext uri="{FF2B5EF4-FFF2-40B4-BE49-F238E27FC236}">
                  <a16:creationId xmlns:a16="http://schemas.microsoft.com/office/drawing/2014/main" id="{CD17D3B8-1C94-6027-7630-BB276D0F0D6B}"/>
                </a:ext>
              </a:extLst>
            </p:cNvPr>
            <p:cNvSpPr/>
            <p:nvPr/>
          </p:nvSpPr>
          <p:spPr bwMode="auto">
            <a:xfrm>
              <a:off x="3368040" y="5053029"/>
              <a:ext cx="368808" cy="413660"/>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6</a:t>
              </a:r>
              <a:endParaRPr kumimoji="0" lang="en-US" sz="1600" b="0" i="0" u="none" strike="noStrike" cap="none" normalizeH="0" baseline="0" dirty="0">
                <a:ln>
                  <a:noFill/>
                </a:ln>
                <a:solidFill>
                  <a:schemeClr val="tx1"/>
                </a:solidFill>
                <a:effectLst/>
                <a:latin typeface="Tahoma" charset="0"/>
              </a:endParaRPr>
            </a:p>
          </p:txBody>
        </p:sp>
      </p:grpSp>
      <p:grpSp>
        <p:nvGrpSpPr>
          <p:cNvPr id="49" name="Group 48">
            <a:extLst>
              <a:ext uri="{FF2B5EF4-FFF2-40B4-BE49-F238E27FC236}">
                <a16:creationId xmlns:a16="http://schemas.microsoft.com/office/drawing/2014/main" id="{ACF77E9B-448B-13E9-9AC1-9449B6B16ACF}"/>
              </a:ext>
            </a:extLst>
          </p:cNvPr>
          <p:cNvGrpSpPr/>
          <p:nvPr/>
        </p:nvGrpSpPr>
        <p:grpSpPr>
          <a:xfrm>
            <a:off x="3368040" y="3634343"/>
            <a:ext cx="1605413" cy="712105"/>
            <a:chOff x="3368040" y="3634343"/>
            <a:chExt cx="1605413" cy="712105"/>
          </a:xfrm>
        </p:grpSpPr>
        <p:sp>
          <p:nvSpPr>
            <p:cNvPr id="28" name="Oval 27">
              <a:extLst>
                <a:ext uri="{FF2B5EF4-FFF2-40B4-BE49-F238E27FC236}">
                  <a16:creationId xmlns:a16="http://schemas.microsoft.com/office/drawing/2014/main" id="{1F0A4857-89B4-0F14-01E0-D9E0465F6669}"/>
                </a:ext>
              </a:extLst>
            </p:cNvPr>
            <p:cNvSpPr/>
            <p:nvPr/>
          </p:nvSpPr>
          <p:spPr bwMode="auto">
            <a:xfrm>
              <a:off x="3368040" y="3932788"/>
              <a:ext cx="368808" cy="413660"/>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charset="0"/>
                </a:rPr>
                <a:t>2</a:t>
              </a:r>
            </a:p>
          </p:txBody>
        </p:sp>
        <p:sp>
          <p:nvSpPr>
            <p:cNvPr id="40" name="Text Box 12">
              <a:extLst>
                <a:ext uri="{FF2B5EF4-FFF2-40B4-BE49-F238E27FC236}">
                  <a16:creationId xmlns:a16="http://schemas.microsoft.com/office/drawing/2014/main" id="{03915E66-4A75-15D4-FD7E-21F417149B5A}"/>
                </a:ext>
              </a:extLst>
            </p:cNvPr>
            <p:cNvSpPr txBox="1">
              <a:spLocks noChangeArrowheads="1"/>
            </p:cNvSpPr>
            <p:nvPr/>
          </p:nvSpPr>
          <p:spPr bwMode="auto">
            <a:xfrm>
              <a:off x="3666604" y="3634343"/>
              <a:ext cx="1306849" cy="461665"/>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prstTxWarp prst="textNoShape">
                <a:avLst/>
              </a:prstTxWarp>
              <a:spAutoFit/>
            </a:bodyPr>
            <a:lstStyle/>
            <a:p>
              <a:pPr algn="l"/>
              <a:r>
                <a:rPr lang="en-US" sz="1200" i="1" dirty="0"/>
                <a:t>Internal Failure Detection</a:t>
              </a:r>
            </a:p>
          </p:txBody>
        </p:sp>
      </p:grpSp>
      <p:grpSp>
        <p:nvGrpSpPr>
          <p:cNvPr id="47" name="Group 46">
            <a:extLst>
              <a:ext uri="{FF2B5EF4-FFF2-40B4-BE49-F238E27FC236}">
                <a16:creationId xmlns:a16="http://schemas.microsoft.com/office/drawing/2014/main" id="{30E4D5D4-A29A-9E30-BD86-7CC8F744DEFA}"/>
              </a:ext>
            </a:extLst>
          </p:cNvPr>
          <p:cNvGrpSpPr/>
          <p:nvPr/>
        </p:nvGrpSpPr>
        <p:grpSpPr>
          <a:xfrm>
            <a:off x="3876825" y="2761941"/>
            <a:ext cx="1695930" cy="676203"/>
            <a:chOff x="3876825" y="2761941"/>
            <a:chExt cx="1695930" cy="676203"/>
          </a:xfrm>
        </p:grpSpPr>
        <p:sp>
          <p:nvSpPr>
            <p:cNvPr id="30" name="Oval 29">
              <a:extLst>
                <a:ext uri="{FF2B5EF4-FFF2-40B4-BE49-F238E27FC236}">
                  <a16:creationId xmlns:a16="http://schemas.microsoft.com/office/drawing/2014/main" id="{E83DB1F0-D649-9AAD-C4AB-96E93227E0F0}"/>
                </a:ext>
              </a:extLst>
            </p:cNvPr>
            <p:cNvSpPr/>
            <p:nvPr/>
          </p:nvSpPr>
          <p:spPr bwMode="auto">
            <a:xfrm>
              <a:off x="3876825" y="3024484"/>
              <a:ext cx="368808" cy="413660"/>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3</a:t>
              </a:r>
              <a:endParaRPr kumimoji="0" lang="en-US" sz="1600" b="0" i="0" u="none" strike="noStrike" cap="none" normalizeH="0" baseline="0" dirty="0">
                <a:ln>
                  <a:noFill/>
                </a:ln>
                <a:solidFill>
                  <a:schemeClr val="tx1"/>
                </a:solidFill>
                <a:effectLst/>
                <a:latin typeface="Tahoma" charset="0"/>
              </a:endParaRPr>
            </a:p>
          </p:txBody>
        </p:sp>
        <p:sp>
          <p:nvSpPr>
            <p:cNvPr id="41" name="Text Box 12">
              <a:extLst>
                <a:ext uri="{FF2B5EF4-FFF2-40B4-BE49-F238E27FC236}">
                  <a16:creationId xmlns:a16="http://schemas.microsoft.com/office/drawing/2014/main" id="{8B2542A9-D094-CA97-C2F5-ED321749D098}"/>
                </a:ext>
              </a:extLst>
            </p:cNvPr>
            <p:cNvSpPr txBox="1">
              <a:spLocks noChangeArrowheads="1"/>
            </p:cNvSpPr>
            <p:nvPr/>
          </p:nvSpPr>
          <p:spPr bwMode="auto">
            <a:xfrm>
              <a:off x="4001792" y="2761941"/>
              <a:ext cx="1570963" cy="276999"/>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prstTxWarp prst="textNoShape">
                <a:avLst/>
              </a:prstTxWarp>
              <a:spAutoFit/>
            </a:bodyPr>
            <a:lstStyle/>
            <a:p>
              <a:pPr algn="l"/>
              <a:r>
                <a:rPr lang="en-US" sz="1200" i="1" dirty="0"/>
                <a:t>Manage Interface</a:t>
              </a:r>
            </a:p>
          </p:txBody>
        </p:sp>
      </p:grpSp>
      <p:grpSp>
        <p:nvGrpSpPr>
          <p:cNvPr id="46" name="Group 45">
            <a:extLst>
              <a:ext uri="{FF2B5EF4-FFF2-40B4-BE49-F238E27FC236}">
                <a16:creationId xmlns:a16="http://schemas.microsoft.com/office/drawing/2014/main" id="{AC24A721-8C80-D9B5-6C9F-D8B1599EA5EC}"/>
              </a:ext>
            </a:extLst>
          </p:cNvPr>
          <p:cNvGrpSpPr/>
          <p:nvPr/>
        </p:nvGrpSpPr>
        <p:grpSpPr>
          <a:xfrm>
            <a:off x="2446301" y="3125307"/>
            <a:ext cx="1176977" cy="684693"/>
            <a:chOff x="2446301" y="3125307"/>
            <a:chExt cx="1176977" cy="684693"/>
          </a:xfrm>
        </p:grpSpPr>
        <p:sp>
          <p:nvSpPr>
            <p:cNvPr id="33" name="Oval 32">
              <a:extLst>
                <a:ext uri="{FF2B5EF4-FFF2-40B4-BE49-F238E27FC236}">
                  <a16:creationId xmlns:a16="http://schemas.microsoft.com/office/drawing/2014/main" id="{E561E15E-62D6-0B7F-0CDB-FDDBC19C912E}"/>
                </a:ext>
              </a:extLst>
            </p:cNvPr>
            <p:cNvSpPr/>
            <p:nvPr/>
          </p:nvSpPr>
          <p:spPr bwMode="auto">
            <a:xfrm>
              <a:off x="2578377" y="3396340"/>
              <a:ext cx="368808" cy="413660"/>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4</a:t>
              </a:r>
              <a:endParaRPr kumimoji="0" lang="en-US" sz="1600" b="0" i="0" u="none" strike="noStrike" cap="none" normalizeH="0" baseline="0" dirty="0">
                <a:ln>
                  <a:noFill/>
                </a:ln>
                <a:solidFill>
                  <a:schemeClr val="tx1"/>
                </a:solidFill>
                <a:effectLst/>
                <a:latin typeface="Tahoma" charset="0"/>
              </a:endParaRPr>
            </a:p>
          </p:txBody>
        </p:sp>
        <p:sp>
          <p:nvSpPr>
            <p:cNvPr id="42" name="Text Box 12">
              <a:extLst>
                <a:ext uri="{FF2B5EF4-FFF2-40B4-BE49-F238E27FC236}">
                  <a16:creationId xmlns:a16="http://schemas.microsoft.com/office/drawing/2014/main" id="{8B1D4720-4FA4-3121-825B-127837623D1A}"/>
                </a:ext>
              </a:extLst>
            </p:cNvPr>
            <p:cNvSpPr txBox="1">
              <a:spLocks noChangeArrowheads="1"/>
            </p:cNvSpPr>
            <p:nvPr/>
          </p:nvSpPr>
          <p:spPr bwMode="auto">
            <a:xfrm>
              <a:off x="2446301" y="3125307"/>
              <a:ext cx="1176977" cy="276999"/>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prstTxWarp prst="textNoShape">
                <a:avLst/>
              </a:prstTxWarp>
              <a:spAutoFit/>
            </a:bodyPr>
            <a:lstStyle/>
            <a:p>
              <a:pPr algn="l"/>
              <a:r>
                <a:rPr lang="en-US" sz="1200" i="1" dirty="0"/>
                <a:t>Manage Mode</a:t>
              </a:r>
            </a:p>
          </p:txBody>
        </p:sp>
      </p:grpSp>
      <p:grpSp>
        <p:nvGrpSpPr>
          <p:cNvPr id="48" name="Group 47">
            <a:extLst>
              <a:ext uri="{FF2B5EF4-FFF2-40B4-BE49-F238E27FC236}">
                <a16:creationId xmlns:a16="http://schemas.microsoft.com/office/drawing/2014/main" id="{0AC94E6B-0BA0-CD8C-E2E3-83A698C8D72D}"/>
              </a:ext>
            </a:extLst>
          </p:cNvPr>
          <p:cNvGrpSpPr/>
          <p:nvPr/>
        </p:nvGrpSpPr>
        <p:grpSpPr>
          <a:xfrm>
            <a:off x="5998233" y="2820434"/>
            <a:ext cx="1012730" cy="1007854"/>
            <a:chOff x="5998233" y="2820434"/>
            <a:chExt cx="1012730" cy="1007854"/>
          </a:xfrm>
        </p:grpSpPr>
        <p:sp>
          <p:nvSpPr>
            <p:cNvPr id="34" name="Oval 33">
              <a:extLst>
                <a:ext uri="{FF2B5EF4-FFF2-40B4-BE49-F238E27FC236}">
                  <a16:creationId xmlns:a16="http://schemas.microsoft.com/office/drawing/2014/main" id="{391E0EF1-E056-EE0A-C818-971C83D49030}"/>
                </a:ext>
              </a:extLst>
            </p:cNvPr>
            <p:cNvSpPr/>
            <p:nvPr/>
          </p:nvSpPr>
          <p:spPr bwMode="auto">
            <a:xfrm>
              <a:off x="5998233" y="3414628"/>
              <a:ext cx="368808" cy="413660"/>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5</a:t>
              </a:r>
              <a:endParaRPr kumimoji="0" lang="en-US" sz="1600" b="0" i="0" u="none" strike="noStrike" cap="none" normalizeH="0" baseline="0" dirty="0">
                <a:ln>
                  <a:noFill/>
                </a:ln>
                <a:solidFill>
                  <a:schemeClr val="tx1"/>
                </a:solidFill>
                <a:effectLst/>
                <a:latin typeface="Tahoma" charset="0"/>
              </a:endParaRPr>
            </a:p>
          </p:txBody>
        </p:sp>
        <p:sp>
          <p:nvSpPr>
            <p:cNvPr id="43" name="Text Box 12">
              <a:extLst>
                <a:ext uri="{FF2B5EF4-FFF2-40B4-BE49-F238E27FC236}">
                  <a16:creationId xmlns:a16="http://schemas.microsoft.com/office/drawing/2014/main" id="{6C30C974-CE20-1524-E01F-88DE0802DA17}"/>
                </a:ext>
              </a:extLst>
            </p:cNvPr>
            <p:cNvSpPr txBox="1">
              <a:spLocks noChangeArrowheads="1"/>
            </p:cNvSpPr>
            <p:nvPr/>
          </p:nvSpPr>
          <p:spPr bwMode="auto">
            <a:xfrm>
              <a:off x="6117667" y="2820434"/>
              <a:ext cx="893296" cy="646331"/>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prstTxWarp prst="textNoShape">
                <a:avLst/>
              </a:prstTxWarp>
              <a:spAutoFit/>
            </a:bodyPr>
            <a:lstStyle/>
            <a:p>
              <a:pPr algn="l"/>
              <a:r>
                <a:rPr lang="en-US" sz="1200" i="1" dirty="0"/>
                <a:t>Manage Heat Source</a:t>
              </a:r>
            </a:p>
          </p:txBody>
        </p:sp>
      </p:grpSp>
      <p:sp>
        <p:nvSpPr>
          <p:cNvPr id="4" name="TextBox 3">
            <a:extLst>
              <a:ext uri="{FF2B5EF4-FFF2-40B4-BE49-F238E27FC236}">
                <a16:creationId xmlns:a16="http://schemas.microsoft.com/office/drawing/2014/main" id="{03A6B7BA-527F-1A6C-DECA-ED4A4955B1B4}"/>
              </a:ext>
            </a:extLst>
          </p:cNvPr>
          <p:cNvSpPr txBox="1"/>
          <p:nvPr/>
        </p:nvSpPr>
        <p:spPr>
          <a:xfrm>
            <a:off x="2439589" y="5473005"/>
            <a:ext cx="6266331" cy="1384995"/>
          </a:xfrm>
          <a:prstGeom prst="rect">
            <a:avLst/>
          </a:prstGeom>
          <a:noFill/>
        </p:spPr>
        <p:txBody>
          <a:bodyPr wrap="square" rtlCol="0">
            <a:spAutoFit/>
          </a:bodyPr>
          <a:lstStyle/>
          <a:p>
            <a:pPr marL="342900" indent="-342900">
              <a:buFont typeface="Arial" panose="020B0604020202020204" pitchFamily="34" charset="0"/>
              <a:buChar char="•"/>
            </a:pPr>
            <a:r>
              <a:rPr lang="en-US" sz="1050" dirty="0"/>
              <a:t>Each thread within a subsystem appears one or more times in a static schedule (open question: what is the relationship between subsystem task set and schedule task set?  These notions are not spelled out in AADL)</a:t>
            </a:r>
          </a:p>
          <a:p>
            <a:pPr marL="342900" indent="-342900">
              <a:buFont typeface="Arial" panose="020B0604020202020204" pitchFamily="34" charset="0"/>
              <a:buChar char="•"/>
            </a:pPr>
            <a:r>
              <a:rPr lang="en-US" sz="1050" dirty="0"/>
              <a:t>There is some notion of relating the schedule of a subsystem with the schedule of its context (e.g., steps 0, 1, 10 above) and I don’t know what this should be yet.</a:t>
            </a:r>
          </a:p>
          <a:p>
            <a:pPr marL="342900" indent="-342900">
              <a:buFont typeface="Arial" panose="020B0604020202020204" pitchFamily="34" charset="0"/>
              <a:buChar char="•"/>
            </a:pPr>
            <a:r>
              <a:rPr lang="en-US" sz="1050" dirty="0"/>
              <a:t>To support reasoning, the subsystem will need to understand the points in time (in the static schedule) in which: input values are acquired from the context, output values are delivered to the context</a:t>
            </a:r>
          </a:p>
        </p:txBody>
      </p:sp>
    </p:spTree>
    <p:extLst>
      <p:ext uri="{BB962C8B-B14F-4D97-AF65-F5344CB8AC3E}">
        <p14:creationId xmlns:p14="http://schemas.microsoft.com/office/powerpoint/2010/main" val="2577851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C00FA-93C3-21AE-45BA-319617E55F24}"/>
              </a:ext>
            </a:extLst>
          </p:cNvPr>
          <p:cNvSpPr>
            <a:spLocks noGrp="1"/>
          </p:cNvSpPr>
          <p:nvPr>
            <p:ph type="title"/>
          </p:nvPr>
        </p:nvSpPr>
        <p:spPr/>
        <p:txBody>
          <a:bodyPr/>
          <a:lstStyle/>
          <a:p>
            <a:r>
              <a:rPr lang="en-US" dirty="0"/>
              <a:t>Static Schedule Declaration</a:t>
            </a:r>
          </a:p>
        </p:txBody>
      </p:sp>
      <p:sp>
        <p:nvSpPr>
          <p:cNvPr id="4" name="Slide Number Placeholder 3">
            <a:extLst>
              <a:ext uri="{FF2B5EF4-FFF2-40B4-BE49-F238E27FC236}">
                <a16:creationId xmlns:a16="http://schemas.microsoft.com/office/drawing/2014/main" id="{2AC8EB86-4FC7-65AE-6EFE-3A40B9200CF4}"/>
              </a:ext>
            </a:extLst>
          </p:cNvPr>
          <p:cNvSpPr>
            <a:spLocks noGrp="1"/>
          </p:cNvSpPr>
          <p:nvPr>
            <p:ph type="sldNum" sz="quarter" idx="11"/>
          </p:nvPr>
        </p:nvSpPr>
        <p:spPr/>
        <p:txBody>
          <a:bodyPr/>
          <a:lstStyle/>
          <a:p>
            <a:pPr>
              <a:defRPr/>
            </a:pPr>
            <a:fld id="{C22399C2-1ADD-1549-9753-CEA7C1EED1B8}" type="slidenum">
              <a:rPr lang="en-US" smtClean="0"/>
              <a:pPr>
                <a:defRPr/>
              </a:pPr>
              <a:t>8</a:t>
            </a:fld>
            <a:endParaRPr lang="en-US"/>
          </a:p>
        </p:txBody>
      </p:sp>
      <p:sp>
        <p:nvSpPr>
          <p:cNvPr id="5" name="Text Box 4">
            <a:extLst>
              <a:ext uri="{FF2B5EF4-FFF2-40B4-BE49-F238E27FC236}">
                <a16:creationId xmlns:a16="http://schemas.microsoft.com/office/drawing/2014/main" id="{BC706FC0-EDBE-7DFB-0A50-B9E0CB2160F6}"/>
              </a:ext>
            </a:extLst>
          </p:cNvPr>
          <p:cNvSpPr txBox="1">
            <a:spLocks noChangeArrowheads="1"/>
          </p:cNvSpPr>
          <p:nvPr/>
        </p:nvSpPr>
        <p:spPr bwMode="auto">
          <a:xfrm>
            <a:off x="609600" y="1181352"/>
            <a:ext cx="7836788" cy="646331"/>
          </a:xfrm>
          <a:prstGeom prst="rect">
            <a:avLst/>
          </a:prstGeom>
          <a:gradFill rotWithShape="0">
            <a:gsLst>
              <a:gs pos="0">
                <a:schemeClr val="accent2"/>
              </a:gs>
              <a:gs pos="100000">
                <a:schemeClr val="bg1"/>
              </a:gs>
            </a:gsLst>
            <a:lin ang="0" scaled="1"/>
          </a:gradFill>
          <a:ln w="9525">
            <a:noFill/>
            <a:miter lim="800000"/>
            <a:headEnd/>
            <a:tailEnd/>
          </a:ln>
          <a:effectLst/>
        </p:spPr>
        <p:txBody>
          <a:bodyPr wrap="square">
            <a:prstTxWarp prst="textNoShape">
              <a:avLst/>
            </a:prstTxWarp>
            <a:spAutoFit/>
          </a:bodyPr>
          <a:lstStyle/>
          <a:p>
            <a:pPr algn="l"/>
            <a:r>
              <a:rPr lang="en-US" sz="1800" dirty="0"/>
              <a:t>Using a scheduling approach that aligns with seL4 </a:t>
            </a:r>
            <a:r>
              <a:rPr lang="en-US" sz="1800" i="1" dirty="0"/>
              <a:t>domain scheduler</a:t>
            </a:r>
            <a:r>
              <a:rPr lang="en-US" sz="1800" dirty="0"/>
              <a:t> and Collins Aerospace strategies – static cyclic scheduling</a:t>
            </a:r>
          </a:p>
        </p:txBody>
      </p:sp>
      <p:pic>
        <p:nvPicPr>
          <p:cNvPr id="6" name="Picture 5">
            <a:extLst>
              <a:ext uri="{FF2B5EF4-FFF2-40B4-BE49-F238E27FC236}">
                <a16:creationId xmlns:a16="http://schemas.microsoft.com/office/drawing/2014/main" id="{210C0AEC-26DE-F7D6-A602-32EF9AFA77B5}"/>
              </a:ext>
            </a:extLst>
          </p:cNvPr>
          <p:cNvPicPr>
            <a:picLocks noChangeAspect="1"/>
          </p:cNvPicPr>
          <p:nvPr/>
        </p:nvPicPr>
        <p:blipFill>
          <a:blip r:embed="rId2"/>
          <a:stretch>
            <a:fillRect/>
          </a:stretch>
        </p:blipFill>
        <p:spPr>
          <a:xfrm>
            <a:off x="228600" y="1981200"/>
            <a:ext cx="8610600" cy="4660657"/>
          </a:xfrm>
          <a:prstGeom prst="rect">
            <a:avLst/>
          </a:prstGeom>
        </p:spPr>
      </p:pic>
      <p:sp>
        <p:nvSpPr>
          <p:cNvPr id="9" name="TextBox 8">
            <a:extLst>
              <a:ext uri="{FF2B5EF4-FFF2-40B4-BE49-F238E27FC236}">
                <a16:creationId xmlns:a16="http://schemas.microsoft.com/office/drawing/2014/main" id="{76877870-E95F-1836-BD28-861462F0C1F2}"/>
              </a:ext>
            </a:extLst>
          </p:cNvPr>
          <p:cNvSpPr txBox="1"/>
          <p:nvPr/>
        </p:nvSpPr>
        <p:spPr>
          <a:xfrm rot="16200000">
            <a:off x="-1106993" y="4158734"/>
            <a:ext cx="2743200" cy="369332"/>
          </a:xfrm>
          <a:prstGeom prst="rect">
            <a:avLst/>
          </a:prstGeom>
          <a:solidFill>
            <a:srgbClr val="92D050"/>
          </a:solidFill>
        </p:spPr>
        <p:txBody>
          <a:bodyPr wrap="square" rtlCol="0">
            <a:spAutoFit/>
          </a:bodyPr>
          <a:lstStyle/>
          <a:p>
            <a:pPr algn="ctr"/>
            <a:r>
              <a:rPr lang="en-US" sz="1800" dirty="0"/>
              <a:t>Excerpts</a:t>
            </a:r>
          </a:p>
        </p:txBody>
      </p:sp>
      <p:grpSp>
        <p:nvGrpSpPr>
          <p:cNvPr id="17" name="Group 16">
            <a:extLst>
              <a:ext uri="{FF2B5EF4-FFF2-40B4-BE49-F238E27FC236}">
                <a16:creationId xmlns:a16="http://schemas.microsoft.com/office/drawing/2014/main" id="{35A86979-2294-EA6E-4944-88F2BD99D816}"/>
              </a:ext>
            </a:extLst>
          </p:cNvPr>
          <p:cNvGrpSpPr/>
          <p:nvPr/>
        </p:nvGrpSpPr>
        <p:grpSpPr>
          <a:xfrm>
            <a:off x="99646" y="3883579"/>
            <a:ext cx="7825154" cy="2758278"/>
            <a:chOff x="99646" y="3883579"/>
            <a:chExt cx="7825154" cy="2758278"/>
          </a:xfrm>
        </p:grpSpPr>
        <p:sp>
          <p:nvSpPr>
            <p:cNvPr id="10" name="Text Box 43">
              <a:extLst>
                <a:ext uri="{FF2B5EF4-FFF2-40B4-BE49-F238E27FC236}">
                  <a16:creationId xmlns:a16="http://schemas.microsoft.com/office/drawing/2014/main" id="{CEFEFD46-A8B1-E48B-714D-9BEACC11D6B4}"/>
                </a:ext>
              </a:extLst>
            </p:cNvPr>
            <p:cNvSpPr txBox="1">
              <a:spLocks noChangeArrowheads="1"/>
            </p:cNvSpPr>
            <p:nvPr/>
          </p:nvSpPr>
          <p:spPr bwMode="auto">
            <a:xfrm>
              <a:off x="99646" y="6334080"/>
              <a:ext cx="3924300" cy="307777"/>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400" i="1" dirty="0">
                  <a:latin typeface="Tahoma" pitchFamily="-84" charset="0"/>
                </a:rPr>
                <a:t>Manage Heat Source </a:t>
              </a:r>
              <a:r>
                <a:rPr lang="en-US" sz="1400" dirty="0">
                  <a:latin typeface="Tahoma" pitchFamily="-84" charset="0"/>
                </a:rPr>
                <a:t>allocated to slot # 5</a:t>
              </a:r>
              <a:endParaRPr lang="en-US" sz="1400" i="1" dirty="0">
                <a:latin typeface="Tahoma" pitchFamily="-84" charset="0"/>
              </a:endParaRPr>
            </a:p>
          </p:txBody>
        </p:sp>
        <p:sp>
          <p:nvSpPr>
            <p:cNvPr id="11" name="Rectangle 10">
              <a:extLst>
                <a:ext uri="{FF2B5EF4-FFF2-40B4-BE49-F238E27FC236}">
                  <a16:creationId xmlns:a16="http://schemas.microsoft.com/office/drawing/2014/main" id="{08A28EF1-50E4-CBE1-242D-B3CF6297210B}"/>
                </a:ext>
              </a:extLst>
            </p:cNvPr>
            <p:cNvSpPr/>
            <p:nvPr/>
          </p:nvSpPr>
          <p:spPr bwMode="auto">
            <a:xfrm>
              <a:off x="2170667" y="3883579"/>
              <a:ext cx="436685" cy="306706"/>
            </a:xfrm>
            <a:prstGeom prst="rect">
              <a:avLst/>
            </a:prstGeom>
            <a:noFill/>
            <a:ln w="28575" cap="flat" cmpd="sng" algn="ctr">
              <a:solidFill>
                <a:srgbClr val="FF000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2" name="Rectangle 11">
              <a:extLst>
                <a:ext uri="{FF2B5EF4-FFF2-40B4-BE49-F238E27FC236}">
                  <a16:creationId xmlns:a16="http://schemas.microsoft.com/office/drawing/2014/main" id="{CD03F59C-09A8-18CE-C0FD-8F3C0833CEA3}"/>
                </a:ext>
              </a:extLst>
            </p:cNvPr>
            <p:cNvSpPr/>
            <p:nvPr/>
          </p:nvSpPr>
          <p:spPr bwMode="auto">
            <a:xfrm>
              <a:off x="2611315" y="5789294"/>
              <a:ext cx="5313485" cy="306706"/>
            </a:xfrm>
            <a:prstGeom prst="rect">
              <a:avLst/>
            </a:prstGeom>
            <a:noFill/>
            <a:ln w="28575" cap="flat" cmpd="sng" algn="ctr">
              <a:solidFill>
                <a:srgbClr val="FF000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3" name="Line 44">
              <a:extLst>
                <a:ext uri="{FF2B5EF4-FFF2-40B4-BE49-F238E27FC236}">
                  <a16:creationId xmlns:a16="http://schemas.microsoft.com/office/drawing/2014/main" id="{CCEBBC95-18BA-8729-C745-9F0927000884}"/>
                </a:ext>
              </a:extLst>
            </p:cNvPr>
            <p:cNvSpPr>
              <a:spLocks noChangeShapeType="1"/>
            </p:cNvSpPr>
            <p:nvPr/>
          </p:nvSpPr>
          <p:spPr bwMode="auto">
            <a:xfrm flipV="1">
              <a:off x="704851" y="4190285"/>
              <a:ext cx="1465816" cy="2159712"/>
            </a:xfrm>
            <a:prstGeom prst="line">
              <a:avLst/>
            </a:prstGeom>
            <a:noFill/>
            <a:ln w="28575">
              <a:solidFill>
                <a:srgbClr val="FF0000"/>
              </a:solidFill>
              <a:prstDash val="sysDash"/>
              <a:round/>
              <a:headEnd/>
              <a:tailEnd/>
            </a:ln>
            <a:extLst>
              <a:ext uri="{909E8E84-426E-40DD-AFC4-6F175D3DCCD1}">
                <a14:hiddenFill xmlns:a14="http://schemas.microsoft.com/office/drawing/2010/main">
                  <a:noFill/>
                </a14:hiddenFill>
              </a:ext>
            </a:extLst>
          </p:spPr>
          <p:txBody>
            <a:bodyPr wrap="square" anchor="ctr">
              <a:spAutoFit/>
            </a:bodyPr>
            <a:lstStyle/>
            <a:p>
              <a:endParaRPr lang="en-US" dirty="0"/>
            </a:p>
          </p:txBody>
        </p:sp>
        <p:sp>
          <p:nvSpPr>
            <p:cNvPr id="14" name="Line 44">
              <a:extLst>
                <a:ext uri="{FF2B5EF4-FFF2-40B4-BE49-F238E27FC236}">
                  <a16:creationId xmlns:a16="http://schemas.microsoft.com/office/drawing/2014/main" id="{B39D2136-1B92-E376-8058-331229D96A36}"/>
                </a:ext>
              </a:extLst>
            </p:cNvPr>
            <p:cNvSpPr>
              <a:spLocks noChangeShapeType="1"/>
            </p:cNvSpPr>
            <p:nvPr/>
          </p:nvSpPr>
          <p:spPr bwMode="auto">
            <a:xfrm flipV="1">
              <a:off x="2736306" y="6095999"/>
              <a:ext cx="159294" cy="253997"/>
            </a:xfrm>
            <a:prstGeom prst="line">
              <a:avLst/>
            </a:prstGeom>
            <a:noFill/>
            <a:ln w="28575">
              <a:solidFill>
                <a:srgbClr val="FF0000"/>
              </a:solidFill>
              <a:prstDash val="sysDash"/>
              <a:round/>
              <a:headEnd/>
              <a:tailEnd/>
            </a:ln>
            <a:extLst>
              <a:ext uri="{909E8E84-426E-40DD-AFC4-6F175D3DCCD1}">
                <a14:hiddenFill xmlns:a14="http://schemas.microsoft.com/office/drawing/2010/main">
                  <a:noFill/>
                </a14:hiddenFill>
              </a:ext>
            </a:extLst>
          </p:spPr>
          <p:txBody>
            <a:bodyPr wrap="square" anchor="ctr">
              <a:spAutoFit/>
            </a:bodyPr>
            <a:lstStyle/>
            <a:p>
              <a:endParaRPr lang="en-US" dirty="0"/>
            </a:p>
          </p:txBody>
        </p:sp>
      </p:grpSp>
      <p:grpSp>
        <p:nvGrpSpPr>
          <p:cNvPr id="16" name="Group 15">
            <a:extLst>
              <a:ext uri="{FF2B5EF4-FFF2-40B4-BE49-F238E27FC236}">
                <a16:creationId xmlns:a16="http://schemas.microsoft.com/office/drawing/2014/main" id="{3D431C5D-3BFA-211B-71EB-8CE7E5CF09FC}"/>
              </a:ext>
            </a:extLst>
          </p:cNvPr>
          <p:cNvGrpSpPr/>
          <p:nvPr/>
        </p:nvGrpSpPr>
        <p:grpSpPr>
          <a:xfrm>
            <a:off x="4639352" y="2971800"/>
            <a:ext cx="4293633" cy="1066799"/>
            <a:chOff x="4639352" y="2971800"/>
            <a:chExt cx="4293633" cy="1066799"/>
          </a:xfrm>
        </p:grpSpPr>
        <p:sp>
          <p:nvSpPr>
            <p:cNvPr id="7" name="Text Box 43">
              <a:extLst>
                <a:ext uri="{FF2B5EF4-FFF2-40B4-BE49-F238E27FC236}">
                  <a16:creationId xmlns:a16="http://schemas.microsoft.com/office/drawing/2014/main" id="{BA3C0000-0074-3B40-1FEA-41D9F0A3F3D3}"/>
                </a:ext>
              </a:extLst>
            </p:cNvPr>
            <p:cNvSpPr txBox="1">
              <a:spLocks noChangeArrowheads="1"/>
            </p:cNvSpPr>
            <p:nvPr/>
          </p:nvSpPr>
          <p:spPr bwMode="auto">
            <a:xfrm>
              <a:off x="5008685" y="3144914"/>
              <a:ext cx="3924300" cy="738664"/>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400" dirty="0">
                  <a:latin typeface="Tahoma" pitchFamily="-84" charset="0"/>
                </a:rPr>
                <a:t>Scheduling slots that include a thread identifier and the absolute execution time associated with that thread…</a:t>
              </a:r>
            </a:p>
          </p:txBody>
        </p:sp>
        <p:sp>
          <p:nvSpPr>
            <p:cNvPr id="8" name="Line 44">
              <a:extLst>
                <a:ext uri="{FF2B5EF4-FFF2-40B4-BE49-F238E27FC236}">
                  <a16:creationId xmlns:a16="http://schemas.microsoft.com/office/drawing/2014/main" id="{C9D8E219-EB5A-8AF3-ECD9-8BDDE81C78D5}"/>
                </a:ext>
              </a:extLst>
            </p:cNvPr>
            <p:cNvSpPr>
              <a:spLocks noChangeShapeType="1"/>
            </p:cNvSpPr>
            <p:nvPr/>
          </p:nvSpPr>
          <p:spPr bwMode="auto">
            <a:xfrm flipV="1">
              <a:off x="4639352" y="3730389"/>
              <a:ext cx="369333" cy="99208"/>
            </a:xfrm>
            <a:prstGeom prst="line">
              <a:avLst/>
            </a:prstGeom>
            <a:noFill/>
            <a:ln w="28575">
              <a:solidFill>
                <a:srgbClr val="FF0000"/>
              </a:solidFill>
              <a:prstDash val="sysDash"/>
              <a:round/>
              <a:headEnd/>
              <a:tailEnd/>
            </a:ln>
            <a:extLst>
              <a:ext uri="{909E8E84-426E-40DD-AFC4-6F175D3DCCD1}">
                <a14:hiddenFill xmlns:a14="http://schemas.microsoft.com/office/drawing/2010/main">
                  <a:noFill/>
                </a14:hiddenFill>
              </a:ext>
            </a:extLst>
          </p:spPr>
          <p:txBody>
            <a:bodyPr wrap="square" anchor="ctr">
              <a:spAutoFit/>
            </a:bodyPr>
            <a:lstStyle/>
            <a:p>
              <a:endParaRPr lang="en-US" dirty="0"/>
            </a:p>
          </p:txBody>
        </p:sp>
        <p:sp>
          <p:nvSpPr>
            <p:cNvPr id="15" name="Line 44">
              <a:extLst>
                <a:ext uri="{FF2B5EF4-FFF2-40B4-BE49-F238E27FC236}">
                  <a16:creationId xmlns:a16="http://schemas.microsoft.com/office/drawing/2014/main" id="{CB605481-15D6-5E40-2549-D37B095E6474}"/>
                </a:ext>
              </a:extLst>
            </p:cNvPr>
            <p:cNvSpPr>
              <a:spLocks noChangeShapeType="1"/>
            </p:cNvSpPr>
            <p:nvPr/>
          </p:nvSpPr>
          <p:spPr bwMode="auto">
            <a:xfrm flipH="1">
              <a:off x="4639352" y="2971800"/>
              <a:ext cx="0" cy="1066799"/>
            </a:xfrm>
            <a:prstGeom prst="line">
              <a:avLst/>
            </a:prstGeom>
            <a:noFill/>
            <a:ln w="28575">
              <a:solidFill>
                <a:srgbClr val="FF0000"/>
              </a:solidFill>
              <a:prstDash val="sysDash"/>
              <a:round/>
              <a:headEnd/>
              <a:tailEnd/>
            </a:ln>
            <a:extLst>
              <a:ext uri="{909E8E84-426E-40DD-AFC4-6F175D3DCCD1}">
                <a14:hiddenFill xmlns:a14="http://schemas.microsoft.com/office/drawing/2010/main">
                  <a:noFill/>
                </a14:hiddenFill>
              </a:ext>
            </a:extLst>
          </p:spPr>
          <p:txBody>
            <a:bodyPr wrap="square" anchor="ctr">
              <a:spAutoFit/>
            </a:bodyPr>
            <a:lstStyle/>
            <a:p>
              <a:endParaRPr lang="en-US" dirty="0"/>
            </a:p>
          </p:txBody>
        </p:sp>
      </p:grpSp>
      <p:sp>
        <p:nvSpPr>
          <p:cNvPr id="20" name="TextBox 19">
            <a:extLst>
              <a:ext uri="{FF2B5EF4-FFF2-40B4-BE49-F238E27FC236}">
                <a16:creationId xmlns:a16="http://schemas.microsoft.com/office/drawing/2014/main" id="{74F3909D-9158-95CB-BC10-9465DB2FE080}"/>
              </a:ext>
            </a:extLst>
          </p:cNvPr>
          <p:cNvSpPr txBox="1"/>
          <p:nvPr/>
        </p:nvSpPr>
        <p:spPr>
          <a:xfrm>
            <a:off x="445626" y="2873147"/>
            <a:ext cx="309700" cy="1569660"/>
          </a:xfrm>
          <a:prstGeom prst="rect">
            <a:avLst/>
          </a:prstGeom>
          <a:solidFill>
            <a:schemeClr val="accent5"/>
          </a:solidFill>
        </p:spPr>
        <p:txBody>
          <a:bodyPr wrap="none" rtlCol="0">
            <a:spAutoFit/>
          </a:bodyPr>
          <a:lstStyle/>
          <a:p>
            <a:r>
              <a:rPr lang="en-US" sz="1600" dirty="0"/>
              <a:t>0</a:t>
            </a:r>
          </a:p>
          <a:p>
            <a:r>
              <a:rPr lang="en-US" sz="1600" dirty="0"/>
              <a:t>..</a:t>
            </a:r>
          </a:p>
          <a:p>
            <a:r>
              <a:rPr lang="en-US" sz="1600" dirty="0"/>
              <a:t>3</a:t>
            </a:r>
          </a:p>
          <a:p>
            <a:r>
              <a:rPr lang="en-US" sz="1600" dirty="0"/>
              <a:t>4</a:t>
            </a:r>
          </a:p>
          <a:p>
            <a:r>
              <a:rPr lang="en-US" sz="1600" dirty="0"/>
              <a:t>5</a:t>
            </a:r>
          </a:p>
          <a:p>
            <a:r>
              <a:rPr lang="en-US" sz="1600" dirty="0"/>
              <a:t>..</a:t>
            </a:r>
          </a:p>
        </p:txBody>
      </p:sp>
    </p:spTree>
    <p:extLst>
      <p:ext uri="{BB962C8B-B14F-4D97-AF65-F5344CB8AC3E}">
        <p14:creationId xmlns:p14="http://schemas.microsoft.com/office/powerpoint/2010/main" val="4858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49C769-DF69-D900-31E5-5D0A67A104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BDA6D9-103D-8418-0974-BA7A23459751}"/>
              </a:ext>
            </a:extLst>
          </p:cNvPr>
          <p:cNvSpPr>
            <a:spLocks noGrp="1"/>
          </p:cNvSpPr>
          <p:nvPr>
            <p:ph type="title"/>
          </p:nvPr>
        </p:nvSpPr>
        <p:spPr/>
        <p:txBody>
          <a:bodyPr/>
          <a:lstStyle/>
          <a:p>
            <a:r>
              <a:rPr lang="en-US" sz="4000" dirty="0"/>
              <a:t>Schedule Abstractions (Intuition)</a:t>
            </a:r>
          </a:p>
        </p:txBody>
      </p:sp>
      <p:sp>
        <p:nvSpPr>
          <p:cNvPr id="5" name="Text Box 4">
            <a:extLst>
              <a:ext uri="{FF2B5EF4-FFF2-40B4-BE49-F238E27FC236}">
                <a16:creationId xmlns:a16="http://schemas.microsoft.com/office/drawing/2014/main" id="{92B58294-FA64-0080-C604-88742EB72C7F}"/>
              </a:ext>
            </a:extLst>
          </p:cNvPr>
          <p:cNvSpPr txBox="1">
            <a:spLocks noChangeArrowheads="1"/>
          </p:cNvSpPr>
          <p:nvPr/>
        </p:nvSpPr>
        <p:spPr bwMode="auto">
          <a:xfrm>
            <a:off x="571500" y="1224428"/>
            <a:ext cx="8198641" cy="830997"/>
          </a:xfrm>
          <a:prstGeom prst="rect">
            <a:avLst/>
          </a:prstGeom>
          <a:gradFill rotWithShape="0">
            <a:gsLst>
              <a:gs pos="0">
                <a:schemeClr val="accent2"/>
              </a:gs>
              <a:gs pos="100000">
                <a:schemeClr val="bg1"/>
              </a:gs>
            </a:gsLst>
            <a:lin ang="0" scaled="1"/>
          </a:gradFill>
          <a:ln w="9525">
            <a:noFill/>
            <a:miter lim="800000"/>
            <a:headEnd/>
            <a:tailEnd/>
          </a:ln>
          <a:effectLst/>
        </p:spPr>
        <p:txBody>
          <a:bodyPr wrap="square">
            <a:prstTxWarp prst="textNoShape">
              <a:avLst/>
            </a:prstTxWarp>
            <a:spAutoFit/>
          </a:bodyPr>
          <a:lstStyle/>
          <a:p>
            <a:pPr algn="l"/>
            <a:r>
              <a:rPr lang="en-US" sz="1600" dirty="0"/>
              <a:t>Well-established notions of action independence (commutativity of task actions), e.g., when there is no notion of data dependence between tasks will be important for us (connected to the notions of partial order reductions in model-checking)</a:t>
            </a:r>
          </a:p>
        </p:txBody>
      </p:sp>
      <p:sp>
        <p:nvSpPr>
          <p:cNvPr id="17" name="Slide Number Placeholder 16">
            <a:extLst>
              <a:ext uri="{FF2B5EF4-FFF2-40B4-BE49-F238E27FC236}">
                <a16:creationId xmlns:a16="http://schemas.microsoft.com/office/drawing/2014/main" id="{8F95E85A-F9E2-F176-DC0A-E88C1D87D061}"/>
              </a:ext>
            </a:extLst>
          </p:cNvPr>
          <p:cNvSpPr>
            <a:spLocks noGrp="1"/>
          </p:cNvSpPr>
          <p:nvPr>
            <p:ph type="sldNum" sz="quarter" idx="11"/>
          </p:nvPr>
        </p:nvSpPr>
        <p:spPr/>
        <p:txBody>
          <a:bodyPr/>
          <a:lstStyle/>
          <a:p>
            <a:pPr>
              <a:defRPr/>
            </a:pPr>
            <a:fld id="{6E0AA622-F4CE-604D-A669-CD3D12FC535C}" type="slidenum">
              <a:rPr lang="en-US" smtClean="0"/>
              <a:pPr>
                <a:defRPr/>
              </a:pPr>
              <a:t>9</a:t>
            </a:fld>
            <a:endParaRPr lang="en-US"/>
          </a:p>
        </p:txBody>
      </p:sp>
      <p:pic>
        <p:nvPicPr>
          <p:cNvPr id="3" name="Picture 2" descr="A diagram of a computer program&#10;&#10;Description automatically generated">
            <a:extLst>
              <a:ext uri="{FF2B5EF4-FFF2-40B4-BE49-F238E27FC236}">
                <a16:creationId xmlns:a16="http://schemas.microsoft.com/office/drawing/2014/main" id="{AF099006-E62C-8116-6376-68E98A00C6FF}"/>
              </a:ext>
            </a:extLst>
          </p:cNvPr>
          <p:cNvPicPr>
            <a:picLocks noChangeAspect="1"/>
          </p:cNvPicPr>
          <p:nvPr/>
        </p:nvPicPr>
        <p:blipFill>
          <a:blip r:embed="rId2"/>
          <a:stretch>
            <a:fillRect/>
          </a:stretch>
        </p:blipFill>
        <p:spPr>
          <a:xfrm>
            <a:off x="2204485" y="3029144"/>
            <a:ext cx="4490729" cy="2299284"/>
          </a:xfrm>
          <a:prstGeom prst="rect">
            <a:avLst/>
          </a:prstGeom>
        </p:spPr>
      </p:pic>
      <p:sp>
        <p:nvSpPr>
          <p:cNvPr id="14" name="Parallelogram 13">
            <a:extLst>
              <a:ext uri="{FF2B5EF4-FFF2-40B4-BE49-F238E27FC236}">
                <a16:creationId xmlns:a16="http://schemas.microsoft.com/office/drawing/2014/main" id="{CE7A0942-3179-B73E-D483-F9A40AD98502}"/>
              </a:ext>
            </a:extLst>
          </p:cNvPr>
          <p:cNvSpPr/>
          <p:nvPr/>
        </p:nvSpPr>
        <p:spPr>
          <a:xfrm>
            <a:off x="685800" y="2731416"/>
            <a:ext cx="1238269" cy="840839"/>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E950823-EA70-AD77-28CA-412583F94031}"/>
              </a:ext>
            </a:extLst>
          </p:cNvPr>
          <p:cNvSpPr txBox="1"/>
          <p:nvPr/>
        </p:nvSpPr>
        <p:spPr>
          <a:xfrm>
            <a:off x="807720" y="2838886"/>
            <a:ext cx="1116349" cy="584775"/>
          </a:xfrm>
          <a:prstGeom prst="rect">
            <a:avLst/>
          </a:prstGeom>
          <a:noFill/>
        </p:spPr>
        <p:txBody>
          <a:bodyPr wrap="square" rtlCol="0">
            <a:spAutoFit/>
          </a:bodyPr>
          <a:lstStyle/>
          <a:p>
            <a:r>
              <a:rPr lang="en-US" sz="1600" dirty="0"/>
              <a:t>Operator Interface</a:t>
            </a:r>
          </a:p>
        </p:txBody>
      </p:sp>
      <p:sp>
        <p:nvSpPr>
          <p:cNvPr id="16" name="Parallelogram 15">
            <a:extLst>
              <a:ext uri="{FF2B5EF4-FFF2-40B4-BE49-F238E27FC236}">
                <a16:creationId xmlns:a16="http://schemas.microsoft.com/office/drawing/2014/main" id="{397CE1B3-F52E-349C-B41A-25FF36A61BB7}"/>
              </a:ext>
            </a:extLst>
          </p:cNvPr>
          <p:cNvSpPr/>
          <p:nvPr/>
        </p:nvSpPr>
        <p:spPr>
          <a:xfrm>
            <a:off x="685800" y="4774444"/>
            <a:ext cx="1238269" cy="840839"/>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B52FC00-698F-82CA-6DB2-DEBE27893055}"/>
              </a:ext>
            </a:extLst>
          </p:cNvPr>
          <p:cNvSpPr txBox="1"/>
          <p:nvPr/>
        </p:nvSpPr>
        <p:spPr>
          <a:xfrm>
            <a:off x="807720" y="4881914"/>
            <a:ext cx="1116349" cy="584775"/>
          </a:xfrm>
          <a:prstGeom prst="rect">
            <a:avLst/>
          </a:prstGeom>
          <a:noFill/>
        </p:spPr>
        <p:txBody>
          <a:bodyPr wrap="square" rtlCol="0">
            <a:spAutoFit/>
          </a:bodyPr>
          <a:lstStyle/>
          <a:p>
            <a:r>
              <a:rPr lang="en-US" sz="1600" dirty="0"/>
              <a:t>Temp</a:t>
            </a:r>
          </a:p>
          <a:p>
            <a:r>
              <a:rPr lang="en-US" sz="1600" dirty="0"/>
              <a:t>Sensor</a:t>
            </a:r>
          </a:p>
        </p:txBody>
      </p:sp>
      <p:sp>
        <p:nvSpPr>
          <p:cNvPr id="19" name="Parallelogram 18">
            <a:extLst>
              <a:ext uri="{FF2B5EF4-FFF2-40B4-BE49-F238E27FC236}">
                <a16:creationId xmlns:a16="http://schemas.microsoft.com/office/drawing/2014/main" id="{0CEB024C-458F-787A-2F9E-996669B761E7}"/>
              </a:ext>
            </a:extLst>
          </p:cNvPr>
          <p:cNvSpPr/>
          <p:nvPr/>
        </p:nvSpPr>
        <p:spPr>
          <a:xfrm>
            <a:off x="6975630" y="3307417"/>
            <a:ext cx="1360650" cy="840839"/>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FBDE2CF-EB9E-9F9A-7E2A-69C2FB498A81}"/>
              </a:ext>
            </a:extLst>
          </p:cNvPr>
          <p:cNvSpPr txBox="1"/>
          <p:nvPr/>
        </p:nvSpPr>
        <p:spPr>
          <a:xfrm>
            <a:off x="7097550" y="3414887"/>
            <a:ext cx="1116349" cy="584775"/>
          </a:xfrm>
          <a:prstGeom prst="rect">
            <a:avLst/>
          </a:prstGeom>
          <a:noFill/>
        </p:spPr>
        <p:txBody>
          <a:bodyPr wrap="square" rtlCol="0">
            <a:spAutoFit/>
          </a:bodyPr>
          <a:lstStyle/>
          <a:p>
            <a:r>
              <a:rPr lang="en-US" sz="1600" dirty="0"/>
              <a:t>Heat </a:t>
            </a:r>
          </a:p>
          <a:p>
            <a:r>
              <a:rPr lang="en-US" sz="1600" dirty="0"/>
              <a:t>Controller</a:t>
            </a:r>
          </a:p>
        </p:txBody>
      </p:sp>
      <p:sp>
        <p:nvSpPr>
          <p:cNvPr id="21" name="Left-Right Arrow 20">
            <a:extLst>
              <a:ext uri="{FF2B5EF4-FFF2-40B4-BE49-F238E27FC236}">
                <a16:creationId xmlns:a16="http://schemas.microsoft.com/office/drawing/2014/main" id="{0F554F60-61DD-D3D8-4B92-0B96A2C4A9EB}"/>
              </a:ext>
            </a:extLst>
          </p:cNvPr>
          <p:cNvSpPr/>
          <p:nvPr/>
        </p:nvSpPr>
        <p:spPr bwMode="auto">
          <a:xfrm>
            <a:off x="1674363" y="3195431"/>
            <a:ext cx="621793" cy="438912"/>
          </a:xfrm>
          <a:prstGeom prst="leftRightArrow">
            <a:avLst/>
          </a:prstGeom>
          <a:solidFill>
            <a:schemeClr val="accent3">
              <a:lumMod val="75000"/>
            </a:schemeClr>
          </a:solidFill>
          <a:ln w="9525" cap="flat" cmpd="sng" algn="ctr">
            <a:solidFill>
              <a:schemeClr val="accent3">
                <a:lumMod val="85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3" name="Up Arrow 22">
            <a:extLst>
              <a:ext uri="{FF2B5EF4-FFF2-40B4-BE49-F238E27FC236}">
                <a16:creationId xmlns:a16="http://schemas.microsoft.com/office/drawing/2014/main" id="{BD3F5DCC-9ED7-F506-B4CE-E0556A1620B1}"/>
              </a:ext>
            </a:extLst>
          </p:cNvPr>
          <p:cNvSpPr/>
          <p:nvPr/>
        </p:nvSpPr>
        <p:spPr bwMode="auto">
          <a:xfrm rot="5400000">
            <a:off x="1759477" y="4758629"/>
            <a:ext cx="609600" cy="558982"/>
          </a:xfrm>
          <a:prstGeom prst="upArrow">
            <a:avLst/>
          </a:prstGeom>
          <a:solidFill>
            <a:schemeClr val="accent3">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4" name="Up Arrow 23">
            <a:extLst>
              <a:ext uri="{FF2B5EF4-FFF2-40B4-BE49-F238E27FC236}">
                <a16:creationId xmlns:a16="http://schemas.microsoft.com/office/drawing/2014/main" id="{C2615935-2DE8-9E35-4AA9-8D6A0CE4D2DA}"/>
              </a:ext>
            </a:extLst>
          </p:cNvPr>
          <p:cNvSpPr/>
          <p:nvPr/>
        </p:nvSpPr>
        <p:spPr bwMode="auto">
          <a:xfrm rot="5400000">
            <a:off x="6512334" y="3448345"/>
            <a:ext cx="609600" cy="558982"/>
          </a:xfrm>
          <a:prstGeom prst="upArrow">
            <a:avLst/>
          </a:prstGeom>
          <a:solidFill>
            <a:schemeClr val="accent3">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9" name="Oval 28">
            <a:extLst>
              <a:ext uri="{FF2B5EF4-FFF2-40B4-BE49-F238E27FC236}">
                <a16:creationId xmlns:a16="http://schemas.microsoft.com/office/drawing/2014/main" id="{22E727AF-7105-2BFC-A6D9-33EEACFF17FF}"/>
              </a:ext>
            </a:extLst>
          </p:cNvPr>
          <p:cNvSpPr/>
          <p:nvPr/>
        </p:nvSpPr>
        <p:spPr bwMode="auto">
          <a:xfrm>
            <a:off x="8022336" y="2979781"/>
            <a:ext cx="664464" cy="573024"/>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ahoma" charset="0"/>
              </a:rPr>
              <a:t>10</a:t>
            </a:r>
          </a:p>
        </p:txBody>
      </p:sp>
      <p:grpSp>
        <p:nvGrpSpPr>
          <p:cNvPr id="36" name="Group 35">
            <a:extLst>
              <a:ext uri="{FF2B5EF4-FFF2-40B4-BE49-F238E27FC236}">
                <a16:creationId xmlns:a16="http://schemas.microsoft.com/office/drawing/2014/main" id="{6AEE46AF-EB1D-18EE-4DF8-07BCCF98EAE5}"/>
              </a:ext>
            </a:extLst>
          </p:cNvPr>
          <p:cNvGrpSpPr/>
          <p:nvPr/>
        </p:nvGrpSpPr>
        <p:grpSpPr>
          <a:xfrm>
            <a:off x="685800" y="2296310"/>
            <a:ext cx="499872" cy="2616052"/>
            <a:chOff x="685800" y="2296310"/>
            <a:chExt cx="499872" cy="2616052"/>
          </a:xfrm>
          <a:solidFill>
            <a:schemeClr val="accent5"/>
          </a:solidFill>
        </p:grpSpPr>
        <p:sp>
          <p:nvSpPr>
            <p:cNvPr id="25" name="Oval 24">
              <a:extLst>
                <a:ext uri="{FF2B5EF4-FFF2-40B4-BE49-F238E27FC236}">
                  <a16:creationId xmlns:a16="http://schemas.microsoft.com/office/drawing/2014/main" id="{E8E0376D-244F-1FB9-7539-3069F68E581C}"/>
                </a:ext>
              </a:extLst>
            </p:cNvPr>
            <p:cNvSpPr/>
            <p:nvPr/>
          </p:nvSpPr>
          <p:spPr bwMode="auto">
            <a:xfrm>
              <a:off x="758952" y="2296310"/>
              <a:ext cx="426720" cy="573024"/>
            </a:xfrm>
            <a:prstGeom prst="ellipse">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ahoma" charset="0"/>
                </a:rPr>
                <a:t>0</a:t>
              </a:r>
            </a:p>
          </p:txBody>
        </p:sp>
        <p:sp>
          <p:nvSpPr>
            <p:cNvPr id="26" name="Oval 25">
              <a:extLst>
                <a:ext uri="{FF2B5EF4-FFF2-40B4-BE49-F238E27FC236}">
                  <a16:creationId xmlns:a16="http://schemas.microsoft.com/office/drawing/2014/main" id="{320152EF-DE7F-D56C-9A74-D7AFC5608E13}"/>
                </a:ext>
              </a:extLst>
            </p:cNvPr>
            <p:cNvSpPr/>
            <p:nvPr/>
          </p:nvSpPr>
          <p:spPr bwMode="auto">
            <a:xfrm>
              <a:off x="685800" y="4339338"/>
              <a:ext cx="426720" cy="573024"/>
            </a:xfrm>
            <a:prstGeom prst="ellipse">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ahoma" charset="0"/>
                </a:rPr>
                <a:t>1</a:t>
              </a:r>
            </a:p>
          </p:txBody>
        </p:sp>
      </p:grpSp>
      <p:grpSp>
        <p:nvGrpSpPr>
          <p:cNvPr id="50" name="Group 49">
            <a:extLst>
              <a:ext uri="{FF2B5EF4-FFF2-40B4-BE49-F238E27FC236}">
                <a16:creationId xmlns:a16="http://schemas.microsoft.com/office/drawing/2014/main" id="{BEEF4E57-D0A0-0AB1-5475-E3DA87C7E7BE}"/>
              </a:ext>
            </a:extLst>
          </p:cNvPr>
          <p:cNvGrpSpPr/>
          <p:nvPr/>
        </p:nvGrpSpPr>
        <p:grpSpPr>
          <a:xfrm>
            <a:off x="2596335" y="4176456"/>
            <a:ext cx="3173529" cy="1290233"/>
            <a:chOff x="2596335" y="4176456"/>
            <a:chExt cx="3173529" cy="1290233"/>
          </a:xfrm>
        </p:grpSpPr>
        <p:grpSp>
          <p:nvGrpSpPr>
            <p:cNvPr id="38" name="Group 37">
              <a:extLst>
                <a:ext uri="{FF2B5EF4-FFF2-40B4-BE49-F238E27FC236}">
                  <a16:creationId xmlns:a16="http://schemas.microsoft.com/office/drawing/2014/main" id="{05B7B361-0D50-E044-9D8D-7E36072DE1F1}"/>
                </a:ext>
              </a:extLst>
            </p:cNvPr>
            <p:cNvGrpSpPr/>
            <p:nvPr/>
          </p:nvGrpSpPr>
          <p:grpSpPr>
            <a:xfrm>
              <a:off x="2596335" y="4176456"/>
              <a:ext cx="3173529" cy="837280"/>
              <a:chOff x="2596335" y="4176456"/>
              <a:chExt cx="3173529" cy="837280"/>
            </a:xfrm>
            <a:solidFill>
              <a:schemeClr val="accent5"/>
            </a:solidFill>
          </p:grpSpPr>
          <p:sp>
            <p:nvSpPr>
              <p:cNvPr id="31" name="Oval 30">
                <a:extLst>
                  <a:ext uri="{FF2B5EF4-FFF2-40B4-BE49-F238E27FC236}">
                    <a16:creationId xmlns:a16="http://schemas.microsoft.com/office/drawing/2014/main" id="{847032F3-0150-AEF9-84E6-D4E627917E6E}"/>
                  </a:ext>
                </a:extLst>
              </p:cNvPr>
              <p:cNvSpPr/>
              <p:nvPr/>
            </p:nvSpPr>
            <p:spPr bwMode="auto">
              <a:xfrm>
                <a:off x="2596335" y="4600076"/>
                <a:ext cx="368808" cy="413660"/>
              </a:xfrm>
              <a:prstGeom prst="ellipse">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8</a:t>
                </a:r>
                <a:endParaRPr kumimoji="0" lang="en-US" sz="1600" b="0" i="0" u="none" strike="noStrike" cap="none" normalizeH="0" baseline="0" dirty="0">
                  <a:ln>
                    <a:noFill/>
                  </a:ln>
                  <a:solidFill>
                    <a:schemeClr val="tx1"/>
                  </a:solidFill>
                  <a:effectLst/>
                  <a:latin typeface="Tahoma" charset="0"/>
                </a:endParaRPr>
              </a:p>
            </p:txBody>
          </p:sp>
          <p:sp>
            <p:nvSpPr>
              <p:cNvPr id="32" name="Oval 31">
                <a:extLst>
                  <a:ext uri="{FF2B5EF4-FFF2-40B4-BE49-F238E27FC236}">
                    <a16:creationId xmlns:a16="http://schemas.microsoft.com/office/drawing/2014/main" id="{45E9EE10-31C5-FAA1-0A76-700782644786}"/>
                  </a:ext>
                </a:extLst>
              </p:cNvPr>
              <p:cNvSpPr/>
              <p:nvPr/>
            </p:nvSpPr>
            <p:spPr bwMode="auto">
              <a:xfrm>
                <a:off x="4017264" y="4176456"/>
                <a:ext cx="368808" cy="413660"/>
              </a:xfrm>
              <a:prstGeom prst="ellipse">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charset="0"/>
                  </a:rPr>
                  <a:t>7</a:t>
                </a:r>
              </a:p>
            </p:txBody>
          </p:sp>
          <p:sp>
            <p:nvSpPr>
              <p:cNvPr id="35" name="Oval 34">
                <a:extLst>
                  <a:ext uri="{FF2B5EF4-FFF2-40B4-BE49-F238E27FC236}">
                    <a16:creationId xmlns:a16="http://schemas.microsoft.com/office/drawing/2014/main" id="{1C49CDDC-5CBB-3E79-27B0-A02A7D4A4591}"/>
                  </a:ext>
                </a:extLst>
              </p:cNvPr>
              <p:cNvSpPr/>
              <p:nvPr/>
            </p:nvSpPr>
            <p:spPr bwMode="auto">
              <a:xfrm>
                <a:off x="5401056" y="4402008"/>
                <a:ext cx="368808" cy="413660"/>
              </a:xfrm>
              <a:prstGeom prst="ellipse">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9</a:t>
                </a:r>
                <a:endParaRPr kumimoji="0" lang="en-US" sz="1600" b="0" i="0" u="none" strike="noStrike" cap="none" normalizeH="0" baseline="0" dirty="0">
                  <a:ln>
                    <a:noFill/>
                  </a:ln>
                  <a:solidFill>
                    <a:schemeClr val="tx1"/>
                  </a:solidFill>
                  <a:effectLst/>
                  <a:latin typeface="Tahoma" charset="0"/>
                </a:endParaRPr>
              </a:p>
            </p:txBody>
          </p:sp>
        </p:grpSp>
        <p:sp>
          <p:nvSpPr>
            <p:cNvPr id="27" name="Oval 26">
              <a:extLst>
                <a:ext uri="{FF2B5EF4-FFF2-40B4-BE49-F238E27FC236}">
                  <a16:creationId xmlns:a16="http://schemas.microsoft.com/office/drawing/2014/main" id="{960E570D-ADDF-374E-4D59-8285A3C29E88}"/>
                </a:ext>
              </a:extLst>
            </p:cNvPr>
            <p:cNvSpPr/>
            <p:nvPr/>
          </p:nvSpPr>
          <p:spPr bwMode="auto">
            <a:xfrm>
              <a:off x="3368040" y="5053029"/>
              <a:ext cx="368808" cy="413660"/>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6</a:t>
              </a:r>
              <a:endParaRPr kumimoji="0" lang="en-US" sz="1600" b="0" i="0" u="none" strike="noStrike" cap="none" normalizeH="0" baseline="0" dirty="0">
                <a:ln>
                  <a:noFill/>
                </a:ln>
                <a:solidFill>
                  <a:schemeClr val="tx1"/>
                </a:solidFill>
                <a:effectLst/>
                <a:latin typeface="Tahoma" charset="0"/>
              </a:endParaRPr>
            </a:p>
          </p:txBody>
        </p:sp>
      </p:grpSp>
      <p:sp>
        <p:nvSpPr>
          <p:cNvPr id="28" name="Oval 27">
            <a:extLst>
              <a:ext uri="{FF2B5EF4-FFF2-40B4-BE49-F238E27FC236}">
                <a16:creationId xmlns:a16="http://schemas.microsoft.com/office/drawing/2014/main" id="{2CF6DCA7-74CD-5A9D-85AE-B35BB891489B}"/>
              </a:ext>
            </a:extLst>
          </p:cNvPr>
          <p:cNvSpPr/>
          <p:nvPr/>
        </p:nvSpPr>
        <p:spPr bwMode="auto">
          <a:xfrm>
            <a:off x="3368040" y="3932788"/>
            <a:ext cx="368808" cy="413660"/>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charset="0"/>
              </a:rPr>
              <a:t>2</a:t>
            </a:r>
          </a:p>
        </p:txBody>
      </p:sp>
      <p:sp>
        <p:nvSpPr>
          <p:cNvPr id="30" name="Oval 29">
            <a:extLst>
              <a:ext uri="{FF2B5EF4-FFF2-40B4-BE49-F238E27FC236}">
                <a16:creationId xmlns:a16="http://schemas.microsoft.com/office/drawing/2014/main" id="{CA7508D9-27C0-0DE1-EBBC-F84C244E0BB8}"/>
              </a:ext>
            </a:extLst>
          </p:cNvPr>
          <p:cNvSpPr/>
          <p:nvPr/>
        </p:nvSpPr>
        <p:spPr bwMode="auto">
          <a:xfrm>
            <a:off x="3876825" y="3024484"/>
            <a:ext cx="368808" cy="413660"/>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3</a:t>
            </a:r>
            <a:endParaRPr kumimoji="0" lang="en-US" sz="1600" b="0" i="0" u="none" strike="noStrike" cap="none" normalizeH="0" baseline="0" dirty="0">
              <a:ln>
                <a:noFill/>
              </a:ln>
              <a:solidFill>
                <a:schemeClr val="tx1"/>
              </a:solidFill>
              <a:effectLst/>
              <a:latin typeface="Tahoma" charset="0"/>
            </a:endParaRPr>
          </a:p>
        </p:txBody>
      </p:sp>
      <p:sp>
        <p:nvSpPr>
          <p:cNvPr id="33" name="Oval 32">
            <a:extLst>
              <a:ext uri="{FF2B5EF4-FFF2-40B4-BE49-F238E27FC236}">
                <a16:creationId xmlns:a16="http://schemas.microsoft.com/office/drawing/2014/main" id="{9F9D0528-28F8-5FC4-0E1E-986130A51F78}"/>
              </a:ext>
            </a:extLst>
          </p:cNvPr>
          <p:cNvSpPr/>
          <p:nvPr/>
        </p:nvSpPr>
        <p:spPr bwMode="auto">
          <a:xfrm>
            <a:off x="2578377" y="3396340"/>
            <a:ext cx="368808" cy="413660"/>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4</a:t>
            </a:r>
            <a:endParaRPr kumimoji="0" lang="en-US" sz="1600" b="0" i="0" u="none" strike="noStrike" cap="none" normalizeH="0" baseline="0" dirty="0">
              <a:ln>
                <a:noFill/>
              </a:ln>
              <a:solidFill>
                <a:schemeClr val="tx1"/>
              </a:solidFill>
              <a:effectLst/>
              <a:latin typeface="Tahoma" charset="0"/>
            </a:endParaRPr>
          </a:p>
        </p:txBody>
      </p:sp>
      <p:sp>
        <p:nvSpPr>
          <p:cNvPr id="34" name="Oval 33">
            <a:extLst>
              <a:ext uri="{FF2B5EF4-FFF2-40B4-BE49-F238E27FC236}">
                <a16:creationId xmlns:a16="http://schemas.microsoft.com/office/drawing/2014/main" id="{D50B2946-27FA-BB95-70C6-AA244CFAA866}"/>
              </a:ext>
            </a:extLst>
          </p:cNvPr>
          <p:cNvSpPr/>
          <p:nvPr/>
        </p:nvSpPr>
        <p:spPr bwMode="auto">
          <a:xfrm>
            <a:off x="5998233" y="3414628"/>
            <a:ext cx="368808" cy="413660"/>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5</a:t>
            </a:r>
            <a:endParaRPr kumimoji="0" lang="en-US" sz="1600" b="0" i="0" u="none" strike="noStrike" cap="none" normalizeH="0" baseline="0" dirty="0">
              <a:ln>
                <a:noFill/>
              </a:ln>
              <a:solidFill>
                <a:schemeClr val="tx1"/>
              </a:solidFill>
              <a:effectLst/>
              <a:latin typeface="Tahoma" charset="0"/>
            </a:endParaRPr>
          </a:p>
        </p:txBody>
      </p:sp>
      <p:sp>
        <p:nvSpPr>
          <p:cNvPr id="4" name="TextBox 3">
            <a:extLst>
              <a:ext uri="{FF2B5EF4-FFF2-40B4-BE49-F238E27FC236}">
                <a16:creationId xmlns:a16="http://schemas.microsoft.com/office/drawing/2014/main" id="{9FC987E4-EB01-55A6-AB39-90F46F5BABBA}"/>
              </a:ext>
            </a:extLst>
          </p:cNvPr>
          <p:cNvSpPr txBox="1"/>
          <p:nvPr/>
        </p:nvSpPr>
        <p:spPr>
          <a:xfrm>
            <a:off x="2439589" y="5473005"/>
            <a:ext cx="6266331" cy="1200329"/>
          </a:xfrm>
          <a:prstGeom prst="rect">
            <a:avLst/>
          </a:prstGeom>
          <a:noFill/>
        </p:spPr>
        <p:txBody>
          <a:bodyPr wrap="square" rtlCol="0">
            <a:spAutoFit/>
          </a:bodyPr>
          <a:lstStyle/>
          <a:p>
            <a:pPr marL="342900" indent="-342900">
              <a:buFont typeface="Arial" panose="020B0604020202020204" pitchFamily="34" charset="0"/>
              <a:buChar char="•"/>
            </a:pPr>
            <a:r>
              <a:rPr lang="en-US" sz="900" dirty="0"/>
              <a:t>For example, from the structure and data dependence determined by connections above, we can see that the Regulate components are independent of the Monitor (safety) components.</a:t>
            </a:r>
          </a:p>
          <a:p>
            <a:pPr marL="342900" indent="-342900">
              <a:buFont typeface="Arial" panose="020B0604020202020204" pitchFamily="34" charset="0"/>
              <a:buChar char="•"/>
            </a:pPr>
            <a:r>
              <a:rPr lang="en-US" sz="900" dirty="0"/>
              <a:t>Theoretically, this indicates that Regulate components can be commuted with Monitor components without changing the semantics of the abstract functions computed by the subsystem</a:t>
            </a:r>
          </a:p>
          <a:p>
            <a:pPr marL="342900" indent="-342900">
              <a:buFont typeface="Arial" panose="020B0604020202020204" pitchFamily="34" charset="0"/>
              <a:buChar char="•"/>
            </a:pPr>
            <a:r>
              <a:rPr lang="en-US" sz="900" b="1" dirty="0"/>
              <a:t>Takeaway</a:t>
            </a:r>
            <a:r>
              <a:rPr lang="en-US" sz="900" dirty="0"/>
              <a:t>:  This indicates that we may want to work with an abstraction of a static schedule (e.g., a partial ordering) that only indicates dependences between task execution.  Intuitively, we will key on determining which predecessor task post-conditions are relevant for determining pre-conditions for a task.  Such predecessor tasks may not be the </a:t>
            </a:r>
            <a:r>
              <a:rPr lang="en-US" sz="900" i="1" dirty="0"/>
              <a:t>immediate predecessors </a:t>
            </a:r>
            <a:r>
              <a:rPr lang="en-US" sz="900" dirty="0"/>
              <a:t>of the successor task in the static schedule.</a:t>
            </a:r>
          </a:p>
        </p:txBody>
      </p:sp>
      <p:sp>
        <p:nvSpPr>
          <p:cNvPr id="6" name="Rectangle 5">
            <a:extLst>
              <a:ext uri="{FF2B5EF4-FFF2-40B4-BE49-F238E27FC236}">
                <a16:creationId xmlns:a16="http://schemas.microsoft.com/office/drawing/2014/main" id="{59CB632C-0378-D8DC-275D-2A0D1D455352}"/>
              </a:ext>
            </a:extLst>
          </p:cNvPr>
          <p:cNvSpPr/>
          <p:nvPr/>
        </p:nvSpPr>
        <p:spPr bwMode="auto">
          <a:xfrm>
            <a:off x="2418408" y="2979780"/>
            <a:ext cx="3996854" cy="1168475"/>
          </a:xfrm>
          <a:prstGeom prst="rect">
            <a:avLst/>
          </a:prstGeom>
          <a:noFill/>
          <a:ln w="38100" cap="flat" cmpd="sng" algn="ctr">
            <a:solidFill>
              <a:srgbClr val="FF000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7" name="Rectangle 6">
            <a:extLst>
              <a:ext uri="{FF2B5EF4-FFF2-40B4-BE49-F238E27FC236}">
                <a16:creationId xmlns:a16="http://schemas.microsoft.com/office/drawing/2014/main" id="{479B1866-1627-E38A-E670-66502AD1CCBA}"/>
              </a:ext>
            </a:extLst>
          </p:cNvPr>
          <p:cNvSpPr/>
          <p:nvPr/>
        </p:nvSpPr>
        <p:spPr bwMode="auto">
          <a:xfrm>
            <a:off x="2411129" y="4213772"/>
            <a:ext cx="3996854" cy="1168475"/>
          </a:xfrm>
          <a:prstGeom prst="rect">
            <a:avLst/>
          </a:prstGeom>
          <a:noFill/>
          <a:ln w="38100" cap="flat" cmpd="sng" algn="ctr">
            <a:solidFill>
              <a:srgbClr val="FF000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8" name="Text Box 12">
            <a:extLst>
              <a:ext uri="{FF2B5EF4-FFF2-40B4-BE49-F238E27FC236}">
                <a16:creationId xmlns:a16="http://schemas.microsoft.com/office/drawing/2014/main" id="{3BFA4B06-C0C2-8D10-C661-9EBF18AA93AB}"/>
              </a:ext>
            </a:extLst>
          </p:cNvPr>
          <p:cNvSpPr txBox="1">
            <a:spLocks noChangeArrowheads="1"/>
          </p:cNvSpPr>
          <p:nvPr/>
        </p:nvSpPr>
        <p:spPr bwMode="auto">
          <a:xfrm>
            <a:off x="5642719" y="2807059"/>
            <a:ext cx="990600" cy="276999"/>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prstTxWarp prst="textNoShape">
              <a:avLst/>
            </a:prstTxWarp>
            <a:spAutoFit/>
          </a:bodyPr>
          <a:lstStyle/>
          <a:p>
            <a:pPr algn="l"/>
            <a:r>
              <a:rPr lang="en-US" sz="1200" i="1" dirty="0"/>
              <a:t>Regulate</a:t>
            </a:r>
          </a:p>
        </p:txBody>
      </p:sp>
      <p:sp>
        <p:nvSpPr>
          <p:cNvPr id="9" name="Text Box 12">
            <a:extLst>
              <a:ext uri="{FF2B5EF4-FFF2-40B4-BE49-F238E27FC236}">
                <a16:creationId xmlns:a16="http://schemas.microsoft.com/office/drawing/2014/main" id="{498DC693-349C-8F85-A444-0F8F1CB11A0F}"/>
              </a:ext>
            </a:extLst>
          </p:cNvPr>
          <p:cNvSpPr txBox="1">
            <a:spLocks noChangeArrowheads="1"/>
          </p:cNvSpPr>
          <p:nvPr/>
        </p:nvSpPr>
        <p:spPr bwMode="auto">
          <a:xfrm>
            <a:off x="5704614" y="5194863"/>
            <a:ext cx="990600" cy="276999"/>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prstTxWarp prst="textNoShape">
              <a:avLst/>
            </a:prstTxWarp>
            <a:spAutoFit/>
          </a:bodyPr>
          <a:lstStyle/>
          <a:p>
            <a:pPr algn="l"/>
            <a:r>
              <a:rPr lang="en-US" sz="1200" i="1" dirty="0"/>
              <a:t>Monitor</a:t>
            </a:r>
          </a:p>
        </p:txBody>
      </p:sp>
    </p:spTree>
    <p:extLst>
      <p:ext uri="{BB962C8B-B14F-4D97-AF65-F5344CB8AC3E}">
        <p14:creationId xmlns:p14="http://schemas.microsoft.com/office/powerpoint/2010/main" val="65694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theme/theme1.xml><?xml version="1.0" encoding="utf-8"?>
<a:theme xmlns:a="http://schemas.openxmlformats.org/drawingml/2006/main" name="Blends">
  <a:themeElements>
    <a:clrScheme name="">
      <a:dk1>
        <a:srgbClr val="000000"/>
      </a:dk1>
      <a:lt1>
        <a:srgbClr val="FFFFFF"/>
      </a:lt1>
      <a:dk2>
        <a:srgbClr val="990099"/>
      </a:dk2>
      <a:lt2>
        <a:srgbClr val="1C1C1C"/>
      </a:lt2>
      <a:accent1>
        <a:srgbClr val="6E1EC6"/>
      </a:accent1>
      <a:accent2>
        <a:srgbClr val="FFCF01"/>
      </a:accent2>
      <a:accent3>
        <a:srgbClr val="FFFFFF"/>
      </a:accent3>
      <a:accent4>
        <a:srgbClr val="000000"/>
      </a:accent4>
      <a:accent5>
        <a:srgbClr val="BAABDF"/>
      </a:accent5>
      <a:accent6>
        <a:srgbClr val="E7BB01"/>
      </a:accent6>
      <a:hlink>
        <a:srgbClr val="00CC00"/>
      </a:hlink>
      <a:folHlink>
        <a:srgbClr val="990099"/>
      </a:folHlink>
    </a:clrScheme>
    <a:fontScheme name="Blends">
      <a:majorFont>
        <a:latin typeface="Microsoft Sans Serif"/>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269921</TotalTime>
  <Words>5462</Words>
  <Application>Microsoft Macintosh PowerPoint</Application>
  <PresentationFormat>On-screen Show (4:3)</PresentationFormat>
  <Paragraphs>575</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Courier New</vt:lpstr>
      <vt:lpstr>Microsoft Sans Serif</vt:lpstr>
      <vt:lpstr>Tahoma</vt:lpstr>
      <vt:lpstr>Times New Roman</vt:lpstr>
      <vt:lpstr>Wingdings</vt:lpstr>
      <vt:lpstr>Blends</vt:lpstr>
      <vt:lpstr>Architecture Characteristics – Component Structure</vt:lpstr>
      <vt:lpstr>Architecture Characteristics –  Subsystem Boundary</vt:lpstr>
      <vt:lpstr>Architecture Characteristics –  Boundary Ports Are Challenging</vt:lpstr>
      <vt:lpstr>Architecture Characteristics –  Boundary Ports Are Challenging</vt:lpstr>
      <vt:lpstr>Structure vs Control (Execution)</vt:lpstr>
      <vt:lpstr>Control </vt:lpstr>
      <vt:lpstr>Static Schedule (Intuition)</vt:lpstr>
      <vt:lpstr>Static Schedule Declaration</vt:lpstr>
      <vt:lpstr>Schedule Abstractions (Intuition)</vt:lpstr>
      <vt:lpstr>Example System Property</vt:lpstr>
      <vt:lpstr>Boundary Input Port Observations</vt:lpstr>
      <vt:lpstr>Internal State Observations</vt:lpstr>
      <vt:lpstr>Boundary Output Port Observations</vt:lpstr>
      <vt:lpstr>More Complications Infrastructure Ports vs Application Ports</vt:lpstr>
      <vt:lpstr>More Complications Infrastructure Ports vs Application Ports</vt:lpstr>
      <vt:lpstr>Temporal Observation Points</vt:lpstr>
      <vt:lpstr>Temporal Observations – Simplification: Starting from Static Schedule</vt:lpstr>
      <vt:lpstr>Temporal Observations – Simplification: Starting from Static Schedule</vt:lpstr>
      <vt:lpstr>PowerPoint Presentation</vt:lpstr>
      <vt:lpstr>Control Points (States?)</vt:lpstr>
      <vt:lpstr>Control Graph - Intuition</vt:lpstr>
      <vt:lpstr>Abstract Control Points</vt:lpstr>
      <vt:lpstr>Two Phases (at least)</vt:lpstr>
      <vt:lpstr>Properties for Abstract Functions</vt:lpstr>
      <vt:lpstr>Example: Abstract Component Spec</vt:lpstr>
      <vt:lpstr>Example: Abstract Functional Specification</vt:lpstr>
      <vt:lpstr>Example: (Regulate) Display Temp Function</vt:lpstr>
      <vt:lpstr>Example: Abstract Functional Specification</vt:lpstr>
      <vt:lpstr>Example: (Regulate) Display Temp Function</vt:lpstr>
      <vt:lpstr>Types of Properties (Phase I)</vt:lpstr>
      <vt:lpstr>VC Structure (Phase 1)</vt:lpstr>
      <vt:lpstr>Types of Properties (Phase X?)</vt:lpstr>
      <vt:lpstr>Example: (Regulate) Display Temp Function</vt:lpstr>
      <vt:lpstr>Example: (Regulate) Display Temp Function</vt:lpstr>
      <vt:lpstr>Example: (Regulate) Display Temp Function</vt:lpstr>
      <vt:lpstr>Example: (Regulate) Display Temp Function</vt:lpstr>
      <vt:lpstr>Example: (Regulate) Display Temp Function</vt:lpstr>
      <vt:lpstr>To Do</vt:lpstr>
      <vt:lpstr>Other properties to be consider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John Hatcliff</cp:lastModifiedBy>
  <cp:revision>1481</cp:revision>
  <cp:lastPrinted>2023-09-28T13:37:11Z</cp:lastPrinted>
  <dcterms:created xsi:type="dcterms:W3CDTF">2016-11-14T12:47:14Z</dcterms:created>
  <dcterms:modified xsi:type="dcterms:W3CDTF">2025-07-11T07:53:17Z</dcterms:modified>
</cp:coreProperties>
</file>