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1043" r:id="rId2"/>
    <p:sldId id="1044" r:id="rId3"/>
    <p:sldId id="1045" r:id="rId4"/>
    <p:sldId id="1046" r:id="rId5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Tahoma" pitchFamily="-105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20D60C"/>
    <a:srgbClr val="B6BCC6"/>
    <a:srgbClr val="9AA3AF"/>
    <a:srgbClr val="F4EDF7"/>
    <a:srgbClr val="FAF76C"/>
    <a:srgbClr val="FBF885"/>
    <a:srgbClr val="E5D4F8"/>
    <a:srgbClr val="3333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81313" autoAdjust="0"/>
  </p:normalViewPr>
  <p:slideViewPr>
    <p:cSldViewPr snapToGrid="0">
      <p:cViewPr>
        <p:scale>
          <a:sx n="130" d="100"/>
          <a:sy n="130" d="100"/>
        </p:scale>
        <p:origin x="-1456" y="-408"/>
      </p:cViewPr>
      <p:guideLst>
        <p:guide orient="horz" pos="2208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10E1CF46-8AF0-C946-A2C6-06A0C5DE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5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0A641E74-F303-F14E-907E-0ACF88358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105" charset="-128"/>
        <a:cs typeface="ＭＳ Ｐゴシック" pitchFamily="-105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10.50 – 11.35 [45s]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  <a:r>
              <a:rPr lang="en-US" baseline="0" dirty="0" smtClean="0"/>
              <a:t> “This means that we now have an iterative, architecturally-integrated hazard analysis process”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Outro: “But it turns out, this is only one of the impacts of our work.”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641E74-F303-F14E-907E-0ACF883587D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10.50 – 11.35 [45s]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  <a:r>
              <a:rPr lang="en-US" baseline="0" dirty="0" smtClean="0"/>
              <a:t> “This means that we now have an iterative, architecturally-integrated hazard analysis process”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Outro: “But it turns out, this is only one of the impacts of our work.”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641E74-F303-F14E-907E-0ACF883587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10.50 – 11.35 [45s]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  <a:r>
              <a:rPr lang="en-US" baseline="0" dirty="0" smtClean="0"/>
              <a:t> “This means that we now have an iterative, architecturally-integrated hazard analysis process”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Outro: “But it turns out, this is only one of the impacts of our work.”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641E74-F303-F14E-907E-0ACF883587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10.50 – 11.35 [45s]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  <a:r>
              <a:rPr lang="en-US" baseline="0" dirty="0" smtClean="0"/>
              <a:t> “This means that we now have an iterative, architecturally-integrated hazard analysis process”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Outro: “But it turns out, this is only one of the impacts of our work.”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641E74-F303-F14E-907E-0ACF883587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 rot="16200000">
            <a:off x="-3162300" y="3162300"/>
            <a:ext cx="6858000" cy="533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0800000">
            <a:off x="533400" y="0"/>
            <a:ext cx="8610600" cy="533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B4FF9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8FFFA2-35BE-5E4B-A595-D64B50C72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B40B8-7378-DA4B-8B8E-3530A65E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0"/>
            <a:ext cx="21018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0"/>
            <a:ext cx="61531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1ADE-D4C9-F940-86A6-05F475EA5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840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00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524000"/>
            <a:ext cx="40005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173F4-C09E-8747-A94C-01132F669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00356-C012-7748-9372-8625E753D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266AD-1638-1C4A-ABBB-333092D07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26DBF-A77B-1B40-B739-F830641B6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80E2C-599A-B745-85F0-24EBC1F6B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73ADB-014C-F943-B156-91F5DDF81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F105-005F-894B-9660-CF908D866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95338-2E46-3C45-A12D-203F97601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D44A0-9B0C-4447-93D8-4DAE66AE5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 rot="-5400000">
            <a:off x="-2692400" y="3835400"/>
            <a:ext cx="5715000" cy="330200"/>
          </a:xfrm>
          <a:prstGeom prst="rect">
            <a:avLst/>
          </a:prstGeom>
          <a:gradFill rotWithShape="0">
            <a:gsLst>
              <a:gs pos="0">
                <a:srgbClr val="DDCBE7"/>
              </a:gs>
              <a:gs pos="100000">
                <a:srgbClr val="DDCBE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0"/>
            <a:ext cx="840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D0B6DE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8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0B6DE"/>
                </a:solidFill>
                <a:latin typeface="Tahoma" charset="0"/>
              </a:defRPr>
            </a:lvl1pPr>
          </a:lstStyle>
          <a:p>
            <a:pPr>
              <a:defRPr/>
            </a:pPr>
            <a:fld id="{334E5B41-F20C-ED4A-A1D2-39F45090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  <p:sldLayoutId id="2147483672" r:id="rId8"/>
    <p:sldLayoutId id="2147483671" r:id="rId9"/>
    <p:sldLayoutId id="2147483670" r:id="rId10"/>
    <p:sldLayoutId id="2147483669" r:id="rId11"/>
    <p:sldLayoutId id="21474836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-105" charset="2"/>
        <a:buChar char="n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05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05" charset="2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</a:t>
            </a:r>
            <a:r>
              <a:rPr lang="en-US" dirty="0" smtClean="0"/>
              <a:t>Analysis Process</a:t>
            </a:r>
            <a:endParaRPr lang="en-US" dirty="0"/>
          </a:p>
        </p:txBody>
      </p:sp>
      <p:pic>
        <p:nvPicPr>
          <p:cNvPr id="11" name="Picture 10" descr="Screen Shot 2014-10-08 at 2.0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99" y="1604578"/>
            <a:ext cx="3038003" cy="157430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823025" y="4963857"/>
            <a:ext cx="3497950" cy="1609967"/>
            <a:chOff x="478830" y="2359986"/>
            <a:chExt cx="8196687" cy="3772609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78830" y="2359986"/>
              <a:ext cx="8196687" cy="3772609"/>
            </a:xfrm>
            <a:prstGeom prst="roundRect">
              <a:avLst>
                <a:gd name="adj" fmla="val 620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041855" y="2800907"/>
              <a:ext cx="3474302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268672" y="2800907"/>
              <a:ext cx="2004226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1163893" y="5154264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endCxn id="19" idx="0"/>
            </p:cNvCxnSpPr>
            <p:nvPr/>
          </p:nvCxnSpPr>
          <p:spPr bwMode="auto">
            <a:xfrm>
              <a:off x="2041853" y="5170564"/>
              <a:ext cx="522473" cy="22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Isosceles Triangle 16"/>
            <p:cNvSpPr/>
            <p:nvPr/>
          </p:nvSpPr>
          <p:spPr bwMode="auto">
            <a:xfrm rot="16200000" flipH="1">
              <a:off x="1943940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051232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6200000" flipH="1">
              <a:off x="2558101" y="515384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160764" y="3387175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23" idx="2"/>
            </p:cNvCxnSpPr>
            <p:nvPr/>
          </p:nvCxnSpPr>
          <p:spPr bwMode="auto">
            <a:xfrm>
              <a:off x="2042431" y="3380472"/>
              <a:ext cx="544208" cy="1688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rapezoid 21"/>
            <p:cNvSpPr/>
            <p:nvPr/>
          </p:nvSpPr>
          <p:spPr bwMode="auto">
            <a:xfrm rot="5400000">
              <a:off x="117736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5400000">
              <a:off x="202204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4" name="Trapezoid 23"/>
            <p:cNvSpPr/>
            <p:nvPr/>
          </p:nvSpPr>
          <p:spPr bwMode="auto">
            <a:xfrm rot="16200000" flipH="1">
              <a:off x="1924720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1189389" y="5209130"/>
              <a:ext cx="888314" cy="5779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rapezoid 25"/>
            <p:cNvSpPr/>
            <p:nvPr/>
          </p:nvSpPr>
          <p:spPr bwMode="auto">
            <a:xfrm rot="16200000" flipH="1">
              <a:off x="2576257" y="3499281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2059655" y="5787057"/>
              <a:ext cx="3552941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5592821" y="5023057"/>
              <a:ext cx="685072" cy="7665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6235084" y="4987046"/>
              <a:ext cx="611686" cy="6816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Isosceles Triangle 29"/>
            <p:cNvSpPr/>
            <p:nvPr/>
          </p:nvSpPr>
          <p:spPr bwMode="auto">
            <a:xfrm rot="5400000">
              <a:off x="6285276" y="502449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16200000" flipH="1">
              <a:off x="6174142" y="502449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6200000" flipH="1">
              <a:off x="6740393" y="495742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28210" y="4253779"/>
              <a:ext cx="308902" cy="15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263520" y="3913433"/>
              <a:ext cx="59923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38" idx="4"/>
            </p:cNvCxnSpPr>
            <p:nvPr/>
          </p:nvCxnSpPr>
          <p:spPr bwMode="auto">
            <a:xfrm flipV="1">
              <a:off x="5511378" y="3920888"/>
              <a:ext cx="680281" cy="3452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Heptagon 35"/>
            <p:cNvSpPr/>
            <p:nvPr/>
          </p:nvSpPr>
          <p:spPr bwMode="auto">
            <a:xfrm>
              <a:off x="5137703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Heptagon 36"/>
            <p:cNvSpPr/>
            <p:nvPr/>
          </p:nvSpPr>
          <p:spPr bwMode="auto">
            <a:xfrm>
              <a:off x="5439518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8" name="Heptagon 37"/>
            <p:cNvSpPr/>
            <p:nvPr/>
          </p:nvSpPr>
          <p:spPr bwMode="auto">
            <a:xfrm>
              <a:off x="6191660" y="3825379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9" name="Heptagon 38"/>
            <p:cNvSpPr/>
            <p:nvPr/>
          </p:nvSpPr>
          <p:spPr bwMode="auto">
            <a:xfrm>
              <a:off x="6785708" y="3820588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848167" y="3486952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680133" y="3329249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660172" y="4996022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083517" y="4033646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6848167" y="4574444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63163" y="281689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3163" y="449435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5400000">
              <a:off x="1188320" y="5125646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55" name="Oval 54"/>
          <p:cNvSpPr/>
          <p:nvPr/>
        </p:nvSpPr>
        <p:spPr bwMode="auto">
          <a:xfrm>
            <a:off x="4174025" y="2332785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346304" y="3262535"/>
            <a:ext cx="3037269" cy="5847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1. </a:t>
            </a:r>
            <a:r>
              <a:rPr lang="en-US" sz="1600" dirty="0"/>
              <a:t>Report indicates analysis </a:t>
            </a:r>
            <a:r>
              <a:rPr lang="en-US" sz="1600" dirty="0" smtClean="0"/>
              <a:t>incomplete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3" name="Bent Arrow 62"/>
          <p:cNvSpPr/>
          <p:nvPr/>
        </p:nvSpPr>
        <p:spPr bwMode="auto">
          <a:xfrm rot="5400000">
            <a:off x="6429776" y="1888756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25729" y="1141610"/>
            <a:ext cx="6827838" cy="4616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Interaction between Report and Model</a:t>
            </a:r>
          </a:p>
        </p:txBody>
      </p:sp>
    </p:spTree>
    <p:extLst>
      <p:ext uri="{BB962C8B-B14F-4D97-AF65-F5344CB8AC3E}">
        <p14:creationId xmlns:p14="http://schemas.microsoft.com/office/powerpoint/2010/main" val="406425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Analysis Process</a:t>
            </a:r>
            <a:endParaRPr lang="en-US" dirty="0"/>
          </a:p>
        </p:txBody>
      </p:sp>
      <p:pic>
        <p:nvPicPr>
          <p:cNvPr id="11" name="Picture 10" descr="Screen Shot 2014-10-08 at 2.0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99" y="1604578"/>
            <a:ext cx="3038003" cy="157430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823025" y="4963857"/>
            <a:ext cx="3497950" cy="1609967"/>
            <a:chOff x="478830" y="2359986"/>
            <a:chExt cx="8196687" cy="3772609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78830" y="2359986"/>
              <a:ext cx="8196687" cy="3772609"/>
            </a:xfrm>
            <a:prstGeom prst="roundRect">
              <a:avLst>
                <a:gd name="adj" fmla="val 620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041855" y="2800907"/>
              <a:ext cx="3474302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268672" y="2800907"/>
              <a:ext cx="2004226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1163893" y="5154264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endCxn id="19" idx="0"/>
            </p:cNvCxnSpPr>
            <p:nvPr/>
          </p:nvCxnSpPr>
          <p:spPr bwMode="auto">
            <a:xfrm>
              <a:off x="2041853" y="5170564"/>
              <a:ext cx="522473" cy="22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Isosceles Triangle 16"/>
            <p:cNvSpPr/>
            <p:nvPr/>
          </p:nvSpPr>
          <p:spPr bwMode="auto">
            <a:xfrm rot="16200000" flipH="1">
              <a:off x="1943940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051232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6200000" flipH="1">
              <a:off x="2558101" y="515384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160764" y="3387175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23" idx="2"/>
            </p:cNvCxnSpPr>
            <p:nvPr/>
          </p:nvCxnSpPr>
          <p:spPr bwMode="auto">
            <a:xfrm>
              <a:off x="2042431" y="3380472"/>
              <a:ext cx="544208" cy="1688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rapezoid 21"/>
            <p:cNvSpPr/>
            <p:nvPr/>
          </p:nvSpPr>
          <p:spPr bwMode="auto">
            <a:xfrm rot="5400000">
              <a:off x="117736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5400000">
              <a:off x="202204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4" name="Trapezoid 23"/>
            <p:cNvSpPr/>
            <p:nvPr/>
          </p:nvSpPr>
          <p:spPr bwMode="auto">
            <a:xfrm rot="16200000" flipH="1">
              <a:off x="1924720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1189389" y="5209130"/>
              <a:ext cx="888314" cy="5779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rapezoid 25"/>
            <p:cNvSpPr/>
            <p:nvPr/>
          </p:nvSpPr>
          <p:spPr bwMode="auto">
            <a:xfrm rot="16200000" flipH="1">
              <a:off x="2576257" y="3499281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2059655" y="5787057"/>
              <a:ext cx="3552941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5592821" y="5023057"/>
              <a:ext cx="685072" cy="7665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6235084" y="4987046"/>
              <a:ext cx="611686" cy="6816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Isosceles Triangle 29"/>
            <p:cNvSpPr/>
            <p:nvPr/>
          </p:nvSpPr>
          <p:spPr bwMode="auto">
            <a:xfrm rot="5400000">
              <a:off x="6285276" y="502449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16200000" flipH="1">
              <a:off x="6174142" y="502449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6200000" flipH="1">
              <a:off x="6740393" y="495742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28210" y="4253779"/>
              <a:ext cx="308902" cy="15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263520" y="3913433"/>
              <a:ext cx="59923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38" idx="4"/>
            </p:cNvCxnSpPr>
            <p:nvPr/>
          </p:nvCxnSpPr>
          <p:spPr bwMode="auto">
            <a:xfrm flipV="1">
              <a:off x="5511378" y="3920888"/>
              <a:ext cx="680281" cy="3452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Heptagon 35"/>
            <p:cNvSpPr/>
            <p:nvPr/>
          </p:nvSpPr>
          <p:spPr bwMode="auto">
            <a:xfrm>
              <a:off x="5137703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Heptagon 36"/>
            <p:cNvSpPr/>
            <p:nvPr/>
          </p:nvSpPr>
          <p:spPr bwMode="auto">
            <a:xfrm>
              <a:off x="5439518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8" name="Heptagon 37"/>
            <p:cNvSpPr/>
            <p:nvPr/>
          </p:nvSpPr>
          <p:spPr bwMode="auto">
            <a:xfrm>
              <a:off x="6191660" y="3825379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9" name="Heptagon 38"/>
            <p:cNvSpPr/>
            <p:nvPr/>
          </p:nvSpPr>
          <p:spPr bwMode="auto">
            <a:xfrm>
              <a:off x="6785708" y="3820588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848167" y="3486952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680133" y="3329249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660172" y="4996022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083517" y="4033646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6848167" y="4574444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63163" y="281689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3163" y="449435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5400000">
              <a:off x="1188320" y="5125646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55" name="Oval 54"/>
          <p:cNvSpPr/>
          <p:nvPr/>
        </p:nvSpPr>
        <p:spPr bwMode="auto">
          <a:xfrm>
            <a:off x="4174025" y="2332785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346304" y="3262535"/>
            <a:ext cx="3037269" cy="5847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1. </a:t>
            </a:r>
            <a:r>
              <a:rPr lang="en-US" sz="1600" dirty="0"/>
              <a:t>Report indicates analysis </a:t>
            </a:r>
            <a:r>
              <a:rPr lang="en-US" sz="1600" dirty="0" smtClean="0"/>
              <a:t>incomplete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46304" y="4073315"/>
            <a:ext cx="3045465" cy="8309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2. </a:t>
            </a:r>
            <a:r>
              <a:rPr lang="en-US" sz="1600" dirty="0"/>
              <a:t>Developer creates </a:t>
            </a:r>
            <a:r>
              <a:rPr lang="en-US" sz="1600" dirty="0" smtClean="0"/>
              <a:t>occurrence property and </a:t>
            </a:r>
            <a:r>
              <a:rPr lang="en-US" sz="1600" dirty="0"/>
              <a:t>supporting EMV2 </a:t>
            </a:r>
            <a:r>
              <a:rPr lang="en-US" sz="1600" dirty="0" smtClean="0"/>
              <a:t>annotation</a:t>
            </a:r>
            <a:r>
              <a:rPr lang="en-US" sz="1600" dirty="0" smtClean="0">
                <a:latin typeface="Tahoma" pitchFamily="-84" charset="0"/>
              </a:rPr>
              <a:t>s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3" name="Bent Arrow 62"/>
          <p:cNvSpPr/>
          <p:nvPr/>
        </p:nvSpPr>
        <p:spPr bwMode="auto">
          <a:xfrm rot="5400000">
            <a:off x="6429776" y="1888756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4" name="Bent Arrow 63"/>
          <p:cNvSpPr/>
          <p:nvPr/>
        </p:nvSpPr>
        <p:spPr bwMode="auto">
          <a:xfrm rot="10800000">
            <a:off x="6475605" y="5096064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38694" y="5948598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25729" y="1141610"/>
            <a:ext cx="6827838" cy="4616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Interaction between Report and Model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8557117" y="2216970"/>
            <a:ext cx="707886" cy="3454213"/>
            <a:chOff x="8557117" y="2216970"/>
            <a:chExt cx="707886" cy="345421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8575622" y="2761849"/>
              <a:ext cx="568378" cy="23622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7183953" y="3590134"/>
              <a:ext cx="34542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Top Down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41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Analysis Process</a:t>
            </a:r>
            <a:endParaRPr lang="en-US" dirty="0"/>
          </a:p>
        </p:txBody>
      </p:sp>
      <p:pic>
        <p:nvPicPr>
          <p:cNvPr id="11" name="Picture 10" descr="Screen Shot 2014-10-08 at 2.0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99" y="1604578"/>
            <a:ext cx="3038003" cy="157430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823025" y="4963857"/>
            <a:ext cx="3497950" cy="1609967"/>
            <a:chOff x="478830" y="2359986"/>
            <a:chExt cx="8196687" cy="3772609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78830" y="2359986"/>
              <a:ext cx="8196687" cy="3772609"/>
            </a:xfrm>
            <a:prstGeom prst="roundRect">
              <a:avLst>
                <a:gd name="adj" fmla="val 620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041855" y="2800907"/>
              <a:ext cx="3474302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268672" y="2800907"/>
              <a:ext cx="2004226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1163893" y="5154264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endCxn id="19" idx="0"/>
            </p:cNvCxnSpPr>
            <p:nvPr/>
          </p:nvCxnSpPr>
          <p:spPr bwMode="auto">
            <a:xfrm>
              <a:off x="2041853" y="5170564"/>
              <a:ext cx="522473" cy="22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Isosceles Triangle 16"/>
            <p:cNvSpPr/>
            <p:nvPr/>
          </p:nvSpPr>
          <p:spPr bwMode="auto">
            <a:xfrm rot="16200000" flipH="1">
              <a:off x="1943940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051232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6200000" flipH="1">
              <a:off x="2558101" y="515384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160764" y="3387175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23" idx="2"/>
            </p:cNvCxnSpPr>
            <p:nvPr/>
          </p:nvCxnSpPr>
          <p:spPr bwMode="auto">
            <a:xfrm>
              <a:off x="2042431" y="3380472"/>
              <a:ext cx="544208" cy="1688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rapezoid 21"/>
            <p:cNvSpPr/>
            <p:nvPr/>
          </p:nvSpPr>
          <p:spPr bwMode="auto">
            <a:xfrm rot="5400000">
              <a:off x="117736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5400000">
              <a:off x="202204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4" name="Trapezoid 23"/>
            <p:cNvSpPr/>
            <p:nvPr/>
          </p:nvSpPr>
          <p:spPr bwMode="auto">
            <a:xfrm rot="16200000" flipH="1">
              <a:off x="1924720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1189389" y="5209130"/>
              <a:ext cx="888314" cy="5779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rapezoid 25"/>
            <p:cNvSpPr/>
            <p:nvPr/>
          </p:nvSpPr>
          <p:spPr bwMode="auto">
            <a:xfrm rot="16200000" flipH="1">
              <a:off x="2576257" y="3499281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2059655" y="5787057"/>
              <a:ext cx="3552941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5592821" y="5023057"/>
              <a:ext cx="685072" cy="7665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6235084" y="4987046"/>
              <a:ext cx="611686" cy="6816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Isosceles Triangle 29"/>
            <p:cNvSpPr/>
            <p:nvPr/>
          </p:nvSpPr>
          <p:spPr bwMode="auto">
            <a:xfrm rot="5400000">
              <a:off x="6285276" y="502449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16200000" flipH="1">
              <a:off x="6174142" y="502449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6200000" flipH="1">
              <a:off x="6740393" y="495742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28210" y="4253779"/>
              <a:ext cx="308902" cy="15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263520" y="3913433"/>
              <a:ext cx="59923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38" idx="4"/>
            </p:cNvCxnSpPr>
            <p:nvPr/>
          </p:nvCxnSpPr>
          <p:spPr bwMode="auto">
            <a:xfrm flipV="1">
              <a:off x="5511378" y="3920888"/>
              <a:ext cx="680281" cy="3452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Heptagon 35"/>
            <p:cNvSpPr/>
            <p:nvPr/>
          </p:nvSpPr>
          <p:spPr bwMode="auto">
            <a:xfrm>
              <a:off x="5137703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Heptagon 36"/>
            <p:cNvSpPr/>
            <p:nvPr/>
          </p:nvSpPr>
          <p:spPr bwMode="auto">
            <a:xfrm>
              <a:off x="5439518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8" name="Heptagon 37"/>
            <p:cNvSpPr/>
            <p:nvPr/>
          </p:nvSpPr>
          <p:spPr bwMode="auto">
            <a:xfrm>
              <a:off x="6191660" y="3825379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9" name="Heptagon 38"/>
            <p:cNvSpPr/>
            <p:nvPr/>
          </p:nvSpPr>
          <p:spPr bwMode="auto">
            <a:xfrm>
              <a:off x="6785708" y="3820588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848167" y="3486952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680133" y="3329249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660172" y="4996022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083517" y="4033646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6848167" y="4574444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63163" y="281689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3163" y="449435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5400000">
              <a:off x="1188320" y="5125646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55" name="Oval 54"/>
          <p:cNvSpPr/>
          <p:nvPr/>
        </p:nvSpPr>
        <p:spPr bwMode="auto">
          <a:xfrm>
            <a:off x="4174025" y="2332785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346304" y="3262535"/>
            <a:ext cx="3037269" cy="5847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1. </a:t>
            </a:r>
            <a:r>
              <a:rPr lang="en-US" sz="1600" dirty="0"/>
              <a:t>Report indicates analysis </a:t>
            </a:r>
            <a:r>
              <a:rPr lang="en-US" sz="1600" dirty="0" smtClean="0"/>
              <a:t>incomplete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46304" y="4073315"/>
            <a:ext cx="3045465" cy="8309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2. </a:t>
            </a:r>
            <a:r>
              <a:rPr lang="en-US" sz="1600" dirty="0"/>
              <a:t>Developer creates </a:t>
            </a:r>
            <a:r>
              <a:rPr lang="en-US" sz="1600" dirty="0" smtClean="0"/>
              <a:t>occurrence property and </a:t>
            </a:r>
            <a:r>
              <a:rPr lang="en-US" sz="1600" dirty="0"/>
              <a:t>supporting EMV2 </a:t>
            </a:r>
            <a:r>
              <a:rPr lang="en-US" sz="1600" dirty="0" smtClean="0"/>
              <a:t>annotation</a:t>
            </a:r>
            <a:r>
              <a:rPr lang="en-US" sz="1600" dirty="0" smtClean="0">
                <a:latin typeface="Tahoma" pitchFamily="-84" charset="0"/>
              </a:rPr>
              <a:t>s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3" name="Bent Arrow 62"/>
          <p:cNvSpPr/>
          <p:nvPr/>
        </p:nvSpPr>
        <p:spPr bwMode="auto">
          <a:xfrm rot="5400000">
            <a:off x="6429776" y="1888756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4" name="Bent Arrow 63"/>
          <p:cNvSpPr/>
          <p:nvPr/>
        </p:nvSpPr>
        <p:spPr bwMode="auto">
          <a:xfrm rot="10800000">
            <a:off x="6475605" y="5096064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38694" y="5948598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25729" y="1141610"/>
            <a:ext cx="6827838" cy="4616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Interaction between Report and Model</a:t>
            </a:r>
          </a:p>
        </p:txBody>
      </p:sp>
      <p:sp>
        <p:nvSpPr>
          <p:cNvPr id="67" name="Text Box 57"/>
          <p:cNvSpPr txBox="1">
            <a:spLocks noChangeArrowheads="1"/>
          </p:cNvSpPr>
          <p:nvPr/>
        </p:nvSpPr>
        <p:spPr bwMode="auto">
          <a:xfrm>
            <a:off x="833784" y="4109051"/>
            <a:ext cx="3161831" cy="5847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3. </a:t>
            </a:r>
            <a:r>
              <a:rPr lang="en-US" sz="1600" dirty="0" smtClean="0"/>
              <a:t>Tool </a:t>
            </a:r>
            <a:r>
              <a:rPr lang="en-US" sz="1600" dirty="0"/>
              <a:t>highlights unconsidered propagation paths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8" name="Bent Arrow 67"/>
          <p:cNvSpPr/>
          <p:nvPr/>
        </p:nvSpPr>
        <p:spPr bwMode="auto">
          <a:xfrm rot="16200000">
            <a:off x="1574772" y="4937646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880003" y="6072713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557117" y="2216970"/>
            <a:ext cx="707886" cy="3454213"/>
            <a:chOff x="8557117" y="2216970"/>
            <a:chExt cx="707886" cy="345421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8575622" y="2761849"/>
              <a:ext cx="568378" cy="23622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7183953" y="3590134"/>
              <a:ext cx="34542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Top Down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95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1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Analysis Process</a:t>
            </a:r>
            <a:endParaRPr lang="en-US" dirty="0"/>
          </a:p>
        </p:txBody>
      </p:sp>
      <p:pic>
        <p:nvPicPr>
          <p:cNvPr id="11" name="Picture 10" descr="Screen Shot 2014-10-08 at 2.0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99" y="1604578"/>
            <a:ext cx="3038003" cy="157430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823025" y="4963857"/>
            <a:ext cx="3497950" cy="1609967"/>
            <a:chOff x="478830" y="2359986"/>
            <a:chExt cx="8196687" cy="3772609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78830" y="2359986"/>
              <a:ext cx="8196687" cy="3772609"/>
            </a:xfrm>
            <a:prstGeom prst="roundRect">
              <a:avLst>
                <a:gd name="adj" fmla="val 620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041855" y="2800907"/>
              <a:ext cx="3474302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268672" y="2800907"/>
              <a:ext cx="2004226" cy="2908796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1163893" y="5154264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endCxn id="19" idx="0"/>
            </p:cNvCxnSpPr>
            <p:nvPr/>
          </p:nvCxnSpPr>
          <p:spPr bwMode="auto">
            <a:xfrm>
              <a:off x="2041853" y="5170564"/>
              <a:ext cx="522473" cy="22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Isosceles Triangle 16"/>
            <p:cNvSpPr/>
            <p:nvPr/>
          </p:nvSpPr>
          <p:spPr bwMode="auto">
            <a:xfrm rot="16200000" flipH="1">
              <a:off x="1943940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051232" y="5115520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6200000" flipH="1">
              <a:off x="2558101" y="515384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160764" y="3387175"/>
              <a:ext cx="882822" cy="495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23" idx="2"/>
            </p:cNvCxnSpPr>
            <p:nvPr/>
          </p:nvCxnSpPr>
          <p:spPr bwMode="auto">
            <a:xfrm>
              <a:off x="2042431" y="3380472"/>
              <a:ext cx="544208" cy="1688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rapezoid 21"/>
            <p:cNvSpPr/>
            <p:nvPr/>
          </p:nvSpPr>
          <p:spPr bwMode="auto">
            <a:xfrm rot="5400000">
              <a:off x="117736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5400000">
              <a:off x="2022049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4" name="Trapezoid 23"/>
            <p:cNvSpPr/>
            <p:nvPr/>
          </p:nvSpPr>
          <p:spPr bwMode="auto">
            <a:xfrm rot="16200000" flipH="1">
              <a:off x="1924720" y="3345978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1189389" y="5209130"/>
              <a:ext cx="888314" cy="5779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rapezoid 25"/>
            <p:cNvSpPr/>
            <p:nvPr/>
          </p:nvSpPr>
          <p:spPr bwMode="auto">
            <a:xfrm rot="16200000" flipH="1">
              <a:off x="2576257" y="3499281"/>
              <a:ext cx="109749" cy="68985"/>
            </a:xfrm>
            <a:prstGeom prst="trapezoid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2059655" y="5787057"/>
              <a:ext cx="3552941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5592821" y="5023057"/>
              <a:ext cx="685072" cy="7665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6235084" y="4987046"/>
              <a:ext cx="611686" cy="6816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Isosceles Triangle 29"/>
            <p:cNvSpPr/>
            <p:nvPr/>
          </p:nvSpPr>
          <p:spPr bwMode="auto">
            <a:xfrm rot="5400000">
              <a:off x="6285276" y="5024499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16200000" flipH="1">
              <a:off x="6174142" y="502449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6200000" flipH="1">
              <a:off x="6740393" y="4957428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28210" y="4253779"/>
              <a:ext cx="308902" cy="15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263520" y="3913433"/>
              <a:ext cx="59923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38" idx="4"/>
            </p:cNvCxnSpPr>
            <p:nvPr/>
          </p:nvCxnSpPr>
          <p:spPr bwMode="auto">
            <a:xfrm flipV="1">
              <a:off x="5511378" y="3920888"/>
              <a:ext cx="680281" cy="3452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Heptagon 35"/>
            <p:cNvSpPr/>
            <p:nvPr/>
          </p:nvSpPr>
          <p:spPr bwMode="auto">
            <a:xfrm>
              <a:off x="5137703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Heptagon 36"/>
            <p:cNvSpPr/>
            <p:nvPr/>
          </p:nvSpPr>
          <p:spPr bwMode="auto">
            <a:xfrm>
              <a:off x="5439518" y="4170310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8" name="Heptagon 37"/>
            <p:cNvSpPr/>
            <p:nvPr/>
          </p:nvSpPr>
          <p:spPr bwMode="auto">
            <a:xfrm>
              <a:off x="6191660" y="3825379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9" name="Heptagon 38"/>
            <p:cNvSpPr/>
            <p:nvPr/>
          </p:nvSpPr>
          <p:spPr bwMode="auto">
            <a:xfrm>
              <a:off x="6785708" y="3820588"/>
              <a:ext cx="148512" cy="148512"/>
            </a:xfrm>
            <a:prstGeom prst="heptagon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848167" y="3486952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680133" y="3329249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660172" y="4996022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083517" y="4033646"/>
              <a:ext cx="1081191" cy="43673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6848167" y="4574444"/>
              <a:ext cx="975922" cy="9806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63163" y="281689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3163" y="4494354"/>
              <a:ext cx="510115" cy="11993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5400000">
              <a:off x="1188320" y="5125646"/>
              <a:ext cx="90257" cy="77807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55" name="Oval 54"/>
          <p:cNvSpPr/>
          <p:nvPr/>
        </p:nvSpPr>
        <p:spPr bwMode="auto">
          <a:xfrm>
            <a:off x="4174025" y="2332785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346304" y="3262535"/>
            <a:ext cx="3037269" cy="5847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1. </a:t>
            </a:r>
            <a:r>
              <a:rPr lang="en-US" sz="1600" dirty="0"/>
              <a:t>Report indicates analysis </a:t>
            </a:r>
            <a:r>
              <a:rPr lang="en-US" sz="1600" dirty="0" smtClean="0"/>
              <a:t>incomplete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46304" y="4073315"/>
            <a:ext cx="3045465" cy="8309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2. </a:t>
            </a:r>
            <a:r>
              <a:rPr lang="en-US" sz="1600" dirty="0"/>
              <a:t>Developer creates </a:t>
            </a:r>
            <a:r>
              <a:rPr lang="en-US" sz="1600" dirty="0" smtClean="0"/>
              <a:t>occurrence property and </a:t>
            </a:r>
            <a:r>
              <a:rPr lang="en-US" sz="1600" dirty="0"/>
              <a:t>supporting EMV2 </a:t>
            </a:r>
            <a:r>
              <a:rPr lang="en-US" sz="1600" dirty="0" smtClean="0"/>
              <a:t>annotation</a:t>
            </a:r>
            <a:r>
              <a:rPr lang="en-US" sz="1600" dirty="0" smtClean="0">
                <a:latin typeface="Tahoma" pitchFamily="-84" charset="0"/>
              </a:rPr>
              <a:t>s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3" name="Bent Arrow 62"/>
          <p:cNvSpPr/>
          <p:nvPr/>
        </p:nvSpPr>
        <p:spPr bwMode="auto">
          <a:xfrm rot="5400000">
            <a:off x="6429776" y="1888756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4" name="Bent Arrow 63"/>
          <p:cNvSpPr/>
          <p:nvPr/>
        </p:nvSpPr>
        <p:spPr bwMode="auto">
          <a:xfrm rot="10800000">
            <a:off x="6475605" y="5096064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38694" y="5948598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25729" y="1141610"/>
            <a:ext cx="6827838" cy="4616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/>
              <a:t>Interaction between Report and Model</a:t>
            </a:r>
          </a:p>
        </p:txBody>
      </p:sp>
      <p:sp>
        <p:nvSpPr>
          <p:cNvPr id="67" name="Text Box 57"/>
          <p:cNvSpPr txBox="1">
            <a:spLocks noChangeArrowheads="1"/>
          </p:cNvSpPr>
          <p:nvPr/>
        </p:nvSpPr>
        <p:spPr bwMode="auto">
          <a:xfrm>
            <a:off x="833784" y="4109051"/>
            <a:ext cx="3161831" cy="5847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3. </a:t>
            </a:r>
            <a:r>
              <a:rPr lang="en-US" sz="1600" dirty="0" smtClean="0"/>
              <a:t>Tool </a:t>
            </a:r>
            <a:r>
              <a:rPr lang="en-US" sz="1600" dirty="0"/>
              <a:t>highlights unconsidered propagation paths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68" name="Bent Arrow 67"/>
          <p:cNvSpPr/>
          <p:nvPr/>
        </p:nvSpPr>
        <p:spPr bwMode="auto">
          <a:xfrm rot="16200000">
            <a:off x="1574772" y="4937646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880003" y="6072713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0" name="Text Box 57"/>
          <p:cNvSpPr txBox="1">
            <a:spLocks noChangeArrowheads="1"/>
          </p:cNvSpPr>
          <p:nvPr/>
        </p:nvSpPr>
        <p:spPr bwMode="auto">
          <a:xfrm>
            <a:off x="833784" y="3222212"/>
            <a:ext cx="3152062" cy="8309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US" sz="1600" dirty="0" smtClean="0">
                <a:latin typeface="Tahoma" pitchFamily="-84" charset="0"/>
              </a:rPr>
              <a:t>4. </a:t>
            </a:r>
            <a:r>
              <a:rPr lang="en-US" sz="1600" dirty="0"/>
              <a:t>Developer creates supporting occurrence property, considers alternative impacts of hazard</a:t>
            </a:r>
            <a:endParaRPr lang="en-US" sz="1600" dirty="0">
              <a:latin typeface="Tahoma" pitchFamily="-84" charset="0"/>
              <a:ea typeface="+mn-ea"/>
              <a:cs typeface="+mn-cs"/>
            </a:endParaRPr>
          </a:p>
        </p:txBody>
      </p:sp>
      <p:sp>
        <p:nvSpPr>
          <p:cNvPr id="71" name="Bent Arrow 70"/>
          <p:cNvSpPr/>
          <p:nvPr/>
        </p:nvSpPr>
        <p:spPr bwMode="auto">
          <a:xfrm>
            <a:off x="1715440" y="2005633"/>
            <a:ext cx="976899" cy="104275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557117" y="2216970"/>
            <a:ext cx="707886" cy="3454213"/>
            <a:chOff x="8557117" y="2216970"/>
            <a:chExt cx="707886" cy="3454213"/>
          </a:xfrm>
        </p:grpSpPr>
        <p:sp>
          <p:nvSpPr>
            <p:cNvPr id="75" name="Rectangle 74"/>
            <p:cNvSpPr/>
            <p:nvPr/>
          </p:nvSpPr>
          <p:spPr bwMode="auto">
            <a:xfrm>
              <a:off x="8575622" y="2761849"/>
              <a:ext cx="568378" cy="23622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7183953" y="3590134"/>
              <a:ext cx="34542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Top Down</a:t>
              </a:r>
              <a:endParaRPr lang="en-US" sz="4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-62165" y="2351611"/>
            <a:ext cx="707886" cy="3454213"/>
            <a:chOff x="-62165" y="2351611"/>
            <a:chExt cx="707886" cy="345421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0" y="2781042"/>
              <a:ext cx="630544" cy="2565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1435329" y="3724775"/>
              <a:ext cx="34542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Bottom Up</a:t>
              </a:r>
              <a:endParaRPr lang="en-US" sz="4000" dirty="0"/>
            </a:p>
          </p:txBody>
        </p:sp>
      </p:grpSp>
      <p:sp>
        <p:nvSpPr>
          <p:cNvPr id="80" name="Oval 79"/>
          <p:cNvSpPr/>
          <p:nvPr/>
        </p:nvSpPr>
        <p:spPr bwMode="auto">
          <a:xfrm>
            <a:off x="4498011" y="1893050"/>
            <a:ext cx="577258" cy="3927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1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</p:bldLst>
  </p:timing>
</p:sld>
</file>

<file path=ppt/theme/theme1.xml><?xml version="1.0" encoding="utf-8"?>
<a:theme xmlns:a="http://schemas.openxmlformats.org/drawingml/2006/main" name="842-Light-Template">
  <a:themeElements>
    <a:clrScheme name="">
      <a:dk1>
        <a:srgbClr val="000000"/>
      </a:dk1>
      <a:lt1>
        <a:srgbClr val="FFFFFF"/>
      </a:lt1>
      <a:dk2>
        <a:srgbClr val="990099"/>
      </a:dk2>
      <a:lt2>
        <a:srgbClr val="1C1C1C"/>
      </a:lt2>
      <a:accent1>
        <a:srgbClr val="6E1EC6"/>
      </a:accent1>
      <a:accent2>
        <a:srgbClr val="FFCF01"/>
      </a:accent2>
      <a:accent3>
        <a:srgbClr val="FFFFFF"/>
      </a:accent3>
      <a:accent4>
        <a:srgbClr val="000000"/>
      </a:accent4>
      <a:accent5>
        <a:srgbClr val="BAABDF"/>
      </a:accent5>
      <a:accent6>
        <a:srgbClr val="E7BB01"/>
      </a:accent6>
      <a:hlink>
        <a:srgbClr val="00CC00"/>
      </a:hlink>
      <a:folHlink>
        <a:srgbClr val="94FF73"/>
      </a:folHlink>
    </a:clrScheme>
    <a:fontScheme name="842-Light-Template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842-Light-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2-Light-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2-Light-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Settings\hatcliff\My Documents\Courses\842\Slides\842-Light-Template.pot</Template>
  <TotalTime>6854891</TotalTime>
  <Words>305</Words>
  <Application>Microsoft Macintosh PowerPoint</Application>
  <PresentationFormat>On-screen Show (4:3)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842-Light-Template</vt:lpstr>
      <vt:lpstr>Hazard Analysis Process</vt:lpstr>
      <vt:lpstr>Hazard Analysis Process</vt:lpstr>
      <vt:lpstr>Hazard Analysis Process</vt:lpstr>
      <vt:lpstr>Hazard Analysis Process</vt:lpstr>
    </vt:vector>
  </TitlesOfParts>
  <Manager/>
  <Company>Kansas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An AADL-Based Definition of App Architecture for MAPs</dc:title>
  <dc:subject/>
  <dc:creator>John Hatcliff;Sam Procter</dc:creator>
  <cp:keywords/>
  <dc:description/>
  <cp:lastModifiedBy>Sam Procter</cp:lastModifiedBy>
  <cp:revision>943</cp:revision>
  <cp:lastPrinted>2008-07-22T12:18:55Z</cp:lastPrinted>
  <dcterms:created xsi:type="dcterms:W3CDTF">2011-12-15T03:36:12Z</dcterms:created>
  <dcterms:modified xsi:type="dcterms:W3CDTF">2014-11-03T16:51:41Z</dcterms:modified>
  <cp:category/>
</cp:coreProperties>
</file>