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8"/>
  </p:notesMasterIdLst>
  <p:handoutMasterIdLst>
    <p:handoutMasterId r:id="rId9"/>
  </p:handoutMasterIdLst>
  <p:sldIdLst>
    <p:sldId id="258" r:id="rId2"/>
    <p:sldId id="1911" r:id="rId3"/>
    <p:sldId id="1912" r:id="rId4"/>
    <p:sldId id="1913" r:id="rId5"/>
    <p:sldId id="1914" r:id="rId6"/>
    <p:sldId id="1915" r:id="rId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106" charset="0"/>
        <a:ea typeface="+mn-ea"/>
        <a:cs typeface="+mn-cs"/>
      </a:defRPr>
    </a:lvl1pPr>
    <a:lvl2pPr marL="457200" algn="l" rtl="0" fontAlgn="base">
      <a:spcBef>
        <a:spcPct val="0"/>
      </a:spcBef>
      <a:spcAft>
        <a:spcPct val="0"/>
      </a:spcAft>
      <a:defRPr sz="2400" kern="1200">
        <a:solidFill>
          <a:schemeClr val="tx1"/>
        </a:solidFill>
        <a:latin typeface="Tahoma" pitchFamily="-106" charset="0"/>
        <a:ea typeface="+mn-ea"/>
        <a:cs typeface="+mn-cs"/>
      </a:defRPr>
    </a:lvl2pPr>
    <a:lvl3pPr marL="914400" algn="l" rtl="0" fontAlgn="base">
      <a:spcBef>
        <a:spcPct val="0"/>
      </a:spcBef>
      <a:spcAft>
        <a:spcPct val="0"/>
      </a:spcAft>
      <a:defRPr sz="2400" kern="1200">
        <a:solidFill>
          <a:schemeClr val="tx1"/>
        </a:solidFill>
        <a:latin typeface="Tahoma" pitchFamily="-106" charset="0"/>
        <a:ea typeface="+mn-ea"/>
        <a:cs typeface="+mn-cs"/>
      </a:defRPr>
    </a:lvl3pPr>
    <a:lvl4pPr marL="1371600" algn="l" rtl="0" fontAlgn="base">
      <a:spcBef>
        <a:spcPct val="0"/>
      </a:spcBef>
      <a:spcAft>
        <a:spcPct val="0"/>
      </a:spcAft>
      <a:defRPr sz="2400" kern="1200">
        <a:solidFill>
          <a:schemeClr val="tx1"/>
        </a:solidFill>
        <a:latin typeface="Tahoma" pitchFamily="-106" charset="0"/>
        <a:ea typeface="+mn-ea"/>
        <a:cs typeface="+mn-cs"/>
      </a:defRPr>
    </a:lvl4pPr>
    <a:lvl5pPr marL="1828800" algn="l" rtl="0" fontAlgn="base">
      <a:spcBef>
        <a:spcPct val="0"/>
      </a:spcBef>
      <a:spcAft>
        <a:spcPct val="0"/>
      </a:spcAft>
      <a:defRPr sz="2400" kern="1200">
        <a:solidFill>
          <a:schemeClr val="tx1"/>
        </a:solidFill>
        <a:latin typeface="Tahoma" pitchFamily="-106" charset="0"/>
        <a:ea typeface="+mn-ea"/>
        <a:cs typeface="+mn-cs"/>
      </a:defRPr>
    </a:lvl5pPr>
    <a:lvl6pPr marL="2286000" algn="l" defTabSz="457200" rtl="0" eaLnBrk="1" latinLnBrk="0" hangingPunct="1">
      <a:defRPr sz="2400" kern="1200">
        <a:solidFill>
          <a:schemeClr val="tx1"/>
        </a:solidFill>
        <a:latin typeface="Tahoma" pitchFamily="-106" charset="0"/>
        <a:ea typeface="+mn-ea"/>
        <a:cs typeface="+mn-cs"/>
      </a:defRPr>
    </a:lvl6pPr>
    <a:lvl7pPr marL="2743200" algn="l" defTabSz="457200" rtl="0" eaLnBrk="1" latinLnBrk="0" hangingPunct="1">
      <a:defRPr sz="2400" kern="1200">
        <a:solidFill>
          <a:schemeClr val="tx1"/>
        </a:solidFill>
        <a:latin typeface="Tahoma" pitchFamily="-106" charset="0"/>
        <a:ea typeface="+mn-ea"/>
        <a:cs typeface="+mn-cs"/>
      </a:defRPr>
    </a:lvl7pPr>
    <a:lvl8pPr marL="3200400" algn="l" defTabSz="457200" rtl="0" eaLnBrk="1" latinLnBrk="0" hangingPunct="1">
      <a:defRPr sz="2400" kern="1200">
        <a:solidFill>
          <a:schemeClr val="tx1"/>
        </a:solidFill>
        <a:latin typeface="Tahoma" pitchFamily="-106" charset="0"/>
        <a:ea typeface="+mn-ea"/>
        <a:cs typeface="+mn-cs"/>
      </a:defRPr>
    </a:lvl8pPr>
    <a:lvl9pPr marL="3657600" algn="l" defTabSz="457200" rtl="0" eaLnBrk="1" latinLnBrk="0" hangingPunct="1">
      <a:defRPr sz="2400" kern="1200">
        <a:solidFill>
          <a:schemeClr val="tx1"/>
        </a:solidFill>
        <a:latin typeface="Tahoma" pitchFamily="-10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22FD"/>
    <a:srgbClr val="FFE267"/>
    <a:srgbClr val="92D050"/>
    <a:srgbClr val="8424F8"/>
    <a:srgbClr val="FF0000"/>
    <a:srgbClr val="D6CDEC"/>
    <a:srgbClr val="78BD70"/>
    <a:srgbClr val="78B044"/>
    <a:srgbClr val="A4F15D"/>
    <a:srgbClr val="FFE3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01"/>
    <p:restoredTop sz="96327" autoAdjust="0"/>
  </p:normalViewPr>
  <p:slideViewPr>
    <p:cSldViewPr>
      <p:cViewPr varScale="1">
        <p:scale>
          <a:sx n="123" d="100"/>
          <a:sy n="123" d="100"/>
        </p:scale>
        <p:origin x="1584" y="184"/>
      </p:cViewPr>
      <p:guideLst>
        <p:guide orient="horz" pos="2160"/>
        <p:guide pos="2880"/>
      </p:guideLst>
    </p:cSldViewPr>
  </p:slideViewPr>
  <p:outlineViewPr>
    <p:cViewPr>
      <p:scale>
        <a:sx n="33" d="100"/>
        <a:sy n="33" d="100"/>
      </p:scale>
      <p:origin x="0" y="-7048"/>
    </p:cViewPr>
  </p:outlineViewPr>
  <p:notesTextViewPr>
    <p:cViewPr>
      <p:scale>
        <a:sx n="100" d="100"/>
        <a:sy n="100" d="100"/>
      </p:scale>
      <p:origin x="0" y="0"/>
    </p:cViewPr>
  </p:notesTextViewPr>
  <p:sorterViewPr>
    <p:cViewPr>
      <p:scale>
        <a:sx n="1" d="1"/>
        <a:sy n="1" d="1"/>
      </p:scale>
      <p:origin x="0" y="24480"/>
    </p:cViewPr>
  </p:sorterViewPr>
  <p:notesViewPr>
    <p:cSldViewPr>
      <p:cViewPr varScale="1">
        <p:scale>
          <a:sx n="55" d="100"/>
          <a:sy n="55" d="100"/>
        </p:scale>
        <p:origin x="-187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E3C2E8F3-95F7-4145-A301-3FA10ED4E2FD}"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2BFE2475-28EF-9A44-97D3-D2287C00B1B1}"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84" charset="-128"/>
        <a:cs typeface="ＭＳ Ｐゴシック" pitchFamily="-84"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09FF3312-DBFA-9A42-B637-483F4A814940}" type="slidenum">
              <a:rPr lang="en-US">
                <a:latin typeface="Tahoma" pitchFamily="-106" charset="0"/>
              </a:rPr>
              <a:pPr/>
              <a:t>1</a:t>
            </a:fld>
            <a:endParaRPr lang="en-US">
              <a:latin typeface="Tahoma" pitchFamily="-106" charset="0"/>
            </a:endParaRPr>
          </a:p>
        </p:txBody>
      </p:sp>
      <p:sp>
        <p:nvSpPr>
          <p:cNvPr id="16387" name="Rectangle 1026"/>
          <p:cNvSpPr>
            <a:spLocks noGrp="1" noRot="1" noChangeAspect="1" noChangeArrowheads="1" noTextEdit="1"/>
          </p:cNvSpPr>
          <p:nvPr>
            <p:ph type="sldImg"/>
          </p:nvPr>
        </p:nvSpPr>
        <p:spPr>
          <a:ln/>
        </p:spPr>
      </p:sp>
      <p:sp>
        <p:nvSpPr>
          <p:cNvPr id="16388" name="Rectangle 1027"/>
          <p:cNvSpPr>
            <a:spLocks noGrp="1" noChangeArrowheads="1"/>
          </p:cNvSpPr>
          <p:nvPr>
            <p:ph type="body" idx="1"/>
          </p:nvPr>
        </p:nvSpPr>
        <p:spPr>
          <a:noFill/>
          <a:ln/>
        </p:spPr>
        <p:txBody>
          <a:bodyPr/>
          <a:lstStyle/>
          <a:p>
            <a:r>
              <a:rPr lang="en-US" dirty="0">
                <a:latin typeface="Times New Roman" pitchFamily="-106" charset="0"/>
                <a:ea typeface="ＭＳ Ｐゴシック" pitchFamily="-106" charset="-128"/>
                <a:cs typeface="ＭＳ Ｐゴシック" pitchFamily="-106" charset="-128"/>
              </a:rPr>
              <a:t>I'm John Hatcliff, a professor from Kansas State University.  This is a second talk on semantics for a modeling language, and here we aim to make deeper connections with the underlying application and infrastructure code via contracts.  This talk pulls together several different lines of work that were carried out in collaboration with different teams, including teams from SEI and Galois primarily, but always folks from Collins Aerospace and people working on seL4.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35D51-6DD2-1AA2-57B6-2F67DA184D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1C4A42-918E-CD26-A960-80AF098FC1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968B25-2EE9-8F57-A92D-876F12632FD2}"/>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863166A-C96B-9A14-3F7B-2612403F1A11}"/>
              </a:ext>
            </a:extLst>
          </p:cNvPr>
          <p:cNvSpPr>
            <a:spLocks noGrp="1"/>
          </p:cNvSpPr>
          <p:nvPr>
            <p:ph type="sldNum" sz="quarter" idx="5"/>
          </p:nvPr>
        </p:nvSpPr>
        <p:spPr/>
        <p:txBody>
          <a:bodyPr/>
          <a:lstStyle/>
          <a:p>
            <a:pPr>
              <a:defRPr/>
            </a:pPr>
            <a:fld id="{2BFE2475-28EF-9A44-97D3-D2287C00B1B1}" type="slidenum">
              <a:rPr lang="en-US" smtClean="0"/>
              <a:pPr>
                <a:defRPr/>
              </a:pPr>
              <a:t>2</a:t>
            </a:fld>
            <a:endParaRPr lang="en-US"/>
          </a:p>
        </p:txBody>
      </p:sp>
    </p:spTree>
    <p:extLst>
      <p:ext uri="{BB962C8B-B14F-4D97-AF65-F5344CB8AC3E}">
        <p14:creationId xmlns:p14="http://schemas.microsoft.com/office/powerpoint/2010/main" val="2787644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BEC7C-7CA6-972B-684C-03436ED1FE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4CB415-5227-C42C-654C-6C17EFB67B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1C9CE4-AD18-24C7-0C80-ADBC813CCA20}"/>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02B9BF3-AE2B-0245-FB05-8751471C4124}"/>
              </a:ext>
            </a:extLst>
          </p:cNvPr>
          <p:cNvSpPr>
            <a:spLocks noGrp="1"/>
          </p:cNvSpPr>
          <p:nvPr>
            <p:ph type="sldNum" sz="quarter" idx="5"/>
          </p:nvPr>
        </p:nvSpPr>
        <p:spPr/>
        <p:txBody>
          <a:bodyPr/>
          <a:lstStyle/>
          <a:p>
            <a:pPr>
              <a:defRPr/>
            </a:pPr>
            <a:fld id="{2BFE2475-28EF-9A44-97D3-D2287C00B1B1}" type="slidenum">
              <a:rPr lang="en-US" smtClean="0"/>
              <a:pPr>
                <a:defRPr/>
              </a:pPr>
              <a:t>3</a:t>
            </a:fld>
            <a:endParaRPr lang="en-US"/>
          </a:p>
        </p:txBody>
      </p:sp>
    </p:spTree>
    <p:extLst>
      <p:ext uri="{BB962C8B-B14F-4D97-AF65-F5344CB8AC3E}">
        <p14:creationId xmlns:p14="http://schemas.microsoft.com/office/powerpoint/2010/main" val="2873205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D4FB06-304D-73A4-BB00-A8976CC94F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1650FF-9602-0085-4D83-169C80151C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C4018F-D084-9F80-0B6E-9177C0F09044}"/>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040727B0-7430-FC3B-2B7D-833269DF344A}"/>
              </a:ext>
            </a:extLst>
          </p:cNvPr>
          <p:cNvSpPr>
            <a:spLocks noGrp="1"/>
          </p:cNvSpPr>
          <p:nvPr>
            <p:ph type="sldNum" sz="quarter" idx="5"/>
          </p:nvPr>
        </p:nvSpPr>
        <p:spPr/>
        <p:txBody>
          <a:bodyPr/>
          <a:lstStyle/>
          <a:p>
            <a:pPr>
              <a:defRPr/>
            </a:pPr>
            <a:fld id="{2BFE2475-28EF-9A44-97D3-D2287C00B1B1}" type="slidenum">
              <a:rPr lang="en-US" smtClean="0"/>
              <a:pPr>
                <a:defRPr/>
              </a:pPr>
              <a:t>4</a:t>
            </a:fld>
            <a:endParaRPr lang="en-US"/>
          </a:p>
        </p:txBody>
      </p:sp>
    </p:spTree>
    <p:extLst>
      <p:ext uri="{BB962C8B-B14F-4D97-AF65-F5344CB8AC3E}">
        <p14:creationId xmlns:p14="http://schemas.microsoft.com/office/powerpoint/2010/main" val="1692737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C9C058-267D-E10D-237A-D0B37A5477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96286C-5C66-AA2D-5240-F64F6BD958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5972C2-073A-BD6F-EDA6-B01FCC94ECC8}"/>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5CD93305-AF97-DCCE-F8DF-BA289A6FB4D2}"/>
              </a:ext>
            </a:extLst>
          </p:cNvPr>
          <p:cNvSpPr>
            <a:spLocks noGrp="1"/>
          </p:cNvSpPr>
          <p:nvPr>
            <p:ph type="sldNum" sz="quarter" idx="5"/>
          </p:nvPr>
        </p:nvSpPr>
        <p:spPr/>
        <p:txBody>
          <a:bodyPr/>
          <a:lstStyle/>
          <a:p>
            <a:pPr>
              <a:defRPr/>
            </a:pPr>
            <a:fld id="{2BFE2475-28EF-9A44-97D3-D2287C00B1B1}" type="slidenum">
              <a:rPr lang="en-US" smtClean="0"/>
              <a:pPr>
                <a:defRPr/>
              </a:pPr>
              <a:t>5</a:t>
            </a:fld>
            <a:endParaRPr lang="en-US"/>
          </a:p>
        </p:txBody>
      </p:sp>
    </p:spTree>
    <p:extLst>
      <p:ext uri="{BB962C8B-B14F-4D97-AF65-F5344CB8AC3E}">
        <p14:creationId xmlns:p14="http://schemas.microsoft.com/office/powerpoint/2010/main" val="3617639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C92C09-4926-C796-F227-95F49271DF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422695-C1B9-8D11-6AF3-C585FAA354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8FFC7A-032F-7575-9E56-4792092985E7}"/>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FFA2E76-7C3A-29C5-EB1C-412896847731}"/>
              </a:ext>
            </a:extLst>
          </p:cNvPr>
          <p:cNvSpPr>
            <a:spLocks noGrp="1"/>
          </p:cNvSpPr>
          <p:nvPr>
            <p:ph type="sldNum" sz="quarter" idx="5"/>
          </p:nvPr>
        </p:nvSpPr>
        <p:spPr/>
        <p:txBody>
          <a:bodyPr/>
          <a:lstStyle/>
          <a:p>
            <a:pPr>
              <a:defRPr/>
            </a:pPr>
            <a:fld id="{2BFE2475-28EF-9A44-97D3-D2287C00B1B1}" type="slidenum">
              <a:rPr lang="en-US" smtClean="0"/>
              <a:pPr>
                <a:defRPr/>
              </a:pPr>
              <a:t>6</a:t>
            </a:fld>
            <a:endParaRPr lang="en-US"/>
          </a:p>
        </p:txBody>
      </p:sp>
    </p:spTree>
    <p:extLst>
      <p:ext uri="{BB962C8B-B14F-4D97-AF65-F5344CB8AC3E}">
        <p14:creationId xmlns:p14="http://schemas.microsoft.com/office/powerpoint/2010/main" val="768381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p:cNvSpPr>
            <a:spLocks noChangeArrowheads="1"/>
          </p:cNvSpPr>
          <p:nvPr userDrawn="1"/>
        </p:nvSpPr>
        <p:spPr bwMode="auto">
          <a:xfrm>
            <a:off x="0" y="0"/>
            <a:ext cx="9144000" cy="12954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 name="Rectangle 18"/>
          <p:cNvSpPr>
            <a:spLocks noChangeArrowheads="1"/>
          </p:cNvSpPr>
          <p:nvPr userDrawn="1"/>
        </p:nvSpPr>
        <p:spPr bwMode="auto">
          <a:xfrm rot="16200000">
            <a:off x="-2514600" y="3810000"/>
            <a:ext cx="5562600" cy="533400"/>
          </a:xfrm>
          <a:prstGeom prst="rect">
            <a:avLst/>
          </a:prstGeom>
          <a:gradFill rotWithShape="0">
            <a:gsLst>
              <a:gs pos="0">
                <a:srgbClr val="9900CC"/>
              </a:gs>
              <a:gs pos="100000">
                <a:srgbClr val="FFFFFF"/>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a:solidFill>
                  <a:schemeClr val="bg2"/>
                </a:solidFill>
                <a:latin typeface="Tahoma" pitchFamily="-84" charset="0"/>
              </a:defRPr>
            </a:lvl1pPr>
          </a:lstStyle>
          <a:p>
            <a:pPr>
              <a:defRPr/>
            </a:pPr>
            <a:endParaRPr lang="en-US"/>
          </a:p>
        </p:txBody>
      </p:sp>
      <p:sp>
        <p:nvSpPr>
          <p:cNvPr id="7"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HAMR - Hatcliff -- Kansas State</a:t>
            </a:r>
          </a:p>
        </p:txBody>
      </p:sp>
      <p:sp>
        <p:nvSpPr>
          <p:cNvPr id="8"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5E685A3-5A44-F34A-9DD6-E549D5259BB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0CB14967-302F-6E48-8678-32FDE0F3292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0"/>
            <a:ext cx="203835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0"/>
            <a:ext cx="596265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EBA15ABF-0168-ED43-8055-FDAC86F85D9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C22399C2-1ADD-1549-9753-CEA7C1EED1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50848EDB-E059-EE4C-BEE4-92ACBFC1AC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1EE9051A-5116-C044-BC66-ED283B4D5A7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8" name="Rectangle 13"/>
          <p:cNvSpPr>
            <a:spLocks noGrp="1" noChangeArrowheads="1"/>
          </p:cNvSpPr>
          <p:nvPr>
            <p:ph type="sldNum" sz="quarter" idx="11"/>
          </p:nvPr>
        </p:nvSpPr>
        <p:spPr>
          <a:ln/>
        </p:spPr>
        <p:txBody>
          <a:bodyPr/>
          <a:lstStyle>
            <a:lvl1pPr>
              <a:defRPr/>
            </a:lvl1pPr>
          </a:lstStyle>
          <a:p>
            <a:pPr>
              <a:defRPr/>
            </a:pPr>
            <a:fld id="{2E73A91B-A097-8F43-A5C5-A8482E10CE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4" name="Rectangle 13"/>
          <p:cNvSpPr>
            <a:spLocks noGrp="1" noChangeArrowheads="1"/>
          </p:cNvSpPr>
          <p:nvPr>
            <p:ph type="sldNum" sz="quarter" idx="11"/>
          </p:nvPr>
        </p:nvSpPr>
        <p:spPr>
          <a:ln/>
        </p:spPr>
        <p:txBody>
          <a:bodyPr/>
          <a:lstStyle>
            <a:lvl1pPr>
              <a:defRPr/>
            </a:lvl1pPr>
          </a:lstStyle>
          <a:p>
            <a:pPr>
              <a:defRPr/>
            </a:pPr>
            <a:fld id="{6E0AA622-F4CE-604D-A669-CD3D12FC535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3" name="Rectangle 13"/>
          <p:cNvSpPr>
            <a:spLocks noGrp="1" noChangeArrowheads="1"/>
          </p:cNvSpPr>
          <p:nvPr>
            <p:ph type="sldNum" sz="quarter" idx="11"/>
          </p:nvPr>
        </p:nvSpPr>
        <p:spPr>
          <a:ln/>
        </p:spPr>
        <p:txBody>
          <a:bodyPr/>
          <a:lstStyle>
            <a:lvl1pPr>
              <a:defRPr/>
            </a:lvl1pPr>
          </a:lstStyle>
          <a:p>
            <a:pPr>
              <a:defRPr/>
            </a:pPr>
            <a:fld id="{BA615124-8EB2-6E40-9E50-F98D2465DC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A44EE25D-892F-FA42-8251-4062CB60CA5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2C56E9B7-6EE0-8D46-8C36-993F30F20EC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5" name="Rectangle 15"/>
          <p:cNvSpPr>
            <a:spLocks noChangeArrowheads="1"/>
          </p:cNvSpPr>
          <p:nvPr userDrawn="1"/>
        </p:nvSpPr>
        <p:spPr bwMode="auto">
          <a:xfrm rot="-5400000">
            <a:off x="-2590800" y="3733800"/>
            <a:ext cx="5715000" cy="533400"/>
          </a:xfrm>
          <a:prstGeom prst="rect">
            <a:avLst/>
          </a:prstGeom>
          <a:gradFill rotWithShape="0">
            <a:gsLst>
              <a:gs pos="0">
                <a:srgbClr val="DDCBE7"/>
              </a:gs>
              <a:gs pos="100000">
                <a:srgbClr val="DDCBE7">
                  <a:gamma/>
                  <a:tint val="0"/>
                  <a:invGamma/>
                </a:srgbClr>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134" name="Rectangle 14"/>
          <p:cNvSpPr>
            <a:spLocks noChangeArrowheads="1"/>
          </p:cNvSpPr>
          <p:nvPr userDrawn="1"/>
        </p:nvSpPr>
        <p:spPr bwMode="auto">
          <a:xfrm>
            <a:off x="0" y="0"/>
            <a:ext cx="9144000" cy="11430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1028" name="Rectangle 9"/>
          <p:cNvSpPr>
            <a:spLocks noGrp="1" noChangeArrowheads="1"/>
          </p:cNvSpPr>
          <p:nvPr>
            <p:ph type="title"/>
          </p:nvPr>
        </p:nvSpPr>
        <p:spPr bwMode="auto">
          <a:xfrm>
            <a:off x="685800" y="0"/>
            <a:ext cx="8153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6858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32" name="Rectangle 12"/>
          <p:cNvSpPr>
            <a:spLocks noGrp="1" noChangeArrowheads="1"/>
          </p:cNvSpPr>
          <p:nvPr>
            <p:ph type="ftr" sz="quarter" idx="3"/>
          </p:nvPr>
        </p:nvSpPr>
        <p:spPr bwMode="auto">
          <a:xfrm>
            <a:off x="0" y="6553200"/>
            <a:ext cx="35814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rgbClr val="D0B6DE"/>
                </a:solidFill>
                <a:latin typeface="Tahoma" pitchFamily="-84" charset="0"/>
              </a:defRPr>
            </a:lvl1pPr>
          </a:lstStyle>
          <a:p>
            <a:pPr>
              <a:defRPr/>
            </a:pPr>
            <a:r>
              <a:rPr lang="en-US"/>
              <a:t>HAMR - Hatcliff -- Kansas State</a:t>
            </a:r>
          </a:p>
        </p:txBody>
      </p:sp>
      <p:sp>
        <p:nvSpPr>
          <p:cNvPr id="5133" name="Rectangle 13"/>
          <p:cNvSpPr>
            <a:spLocks noGrp="1" noChangeArrowheads="1"/>
          </p:cNvSpPr>
          <p:nvPr>
            <p:ph type="sldNum" sz="quarter" idx="4"/>
          </p:nvPr>
        </p:nvSpPr>
        <p:spPr bwMode="auto">
          <a:xfrm>
            <a:off x="8686800" y="6400800"/>
            <a:ext cx="457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rgbClr val="D0B6DE"/>
                </a:solidFill>
                <a:latin typeface="Tahoma" pitchFamily="-84" charset="0"/>
              </a:defRPr>
            </a:lvl1pPr>
          </a:lstStyle>
          <a:p>
            <a:pPr>
              <a:defRPr/>
            </a:pPr>
            <a:fld id="{623F72AE-F2FC-1C4B-AEBE-5105C7AC91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0" fontAlgn="base" hangingPunct="0">
        <a:spcBef>
          <a:spcPct val="0"/>
        </a:spcBef>
        <a:spcAft>
          <a:spcPct val="0"/>
        </a:spcAft>
        <a:defRPr sz="4400" b="1">
          <a:solidFill>
            <a:schemeClr val="tx1"/>
          </a:solidFill>
          <a:latin typeface="+mj-lt"/>
          <a:ea typeface="ＭＳ Ｐゴシック" pitchFamily="-84" charset="-128"/>
          <a:cs typeface="ＭＳ Ｐゴシック" pitchFamily="-84" charset="-128"/>
        </a:defRPr>
      </a:lvl1pPr>
      <a:lvl2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2pPr>
      <a:lvl3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3pPr>
      <a:lvl4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4pPr>
      <a:lvl5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5pPr>
      <a:lvl6pPr marL="457200" algn="l" rtl="0" fontAlgn="base">
        <a:spcBef>
          <a:spcPct val="0"/>
        </a:spcBef>
        <a:spcAft>
          <a:spcPct val="0"/>
        </a:spcAft>
        <a:defRPr sz="4400" b="1">
          <a:solidFill>
            <a:schemeClr val="tx1"/>
          </a:solidFill>
          <a:latin typeface="Microsoft Sans Serif" charset="0"/>
        </a:defRPr>
      </a:lvl6pPr>
      <a:lvl7pPr marL="914400" algn="l" rtl="0" fontAlgn="base">
        <a:spcBef>
          <a:spcPct val="0"/>
        </a:spcBef>
        <a:spcAft>
          <a:spcPct val="0"/>
        </a:spcAft>
        <a:defRPr sz="4400" b="1">
          <a:solidFill>
            <a:schemeClr val="tx1"/>
          </a:solidFill>
          <a:latin typeface="Microsoft Sans Serif" charset="0"/>
        </a:defRPr>
      </a:lvl7pPr>
      <a:lvl8pPr marL="1371600" algn="l" rtl="0" fontAlgn="base">
        <a:spcBef>
          <a:spcPct val="0"/>
        </a:spcBef>
        <a:spcAft>
          <a:spcPct val="0"/>
        </a:spcAft>
        <a:defRPr sz="4400" b="1">
          <a:solidFill>
            <a:schemeClr val="tx1"/>
          </a:solidFill>
          <a:latin typeface="Microsoft Sans Serif" charset="0"/>
        </a:defRPr>
      </a:lvl8pPr>
      <a:lvl9pPr marL="1828800" algn="l" rtl="0" fontAlgn="base">
        <a:spcBef>
          <a:spcPct val="0"/>
        </a:spcBef>
        <a:spcAft>
          <a:spcPct val="0"/>
        </a:spcAft>
        <a:defRPr sz="4400" b="1">
          <a:solidFill>
            <a:schemeClr val="tx1"/>
          </a:solidFill>
          <a:latin typeface="Microsoft Sans Serif"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106" charset="2"/>
        <a:buChar char="n"/>
        <a:defRPr sz="3200">
          <a:solidFill>
            <a:schemeClr val="tx1"/>
          </a:solidFill>
          <a:latin typeface="+mn-lt"/>
          <a:ea typeface="ＭＳ Ｐゴシック" pitchFamily="-84" charset="-128"/>
          <a:cs typeface="ＭＳ Ｐゴシック" pitchFamily="-84" charset="-128"/>
        </a:defRPr>
      </a:lvl1pPr>
      <a:lvl2pPr marL="742950" indent="-285750" algn="l" rtl="0" eaLnBrk="0" fontAlgn="base" hangingPunct="0">
        <a:spcBef>
          <a:spcPct val="20000"/>
        </a:spcBef>
        <a:spcAft>
          <a:spcPct val="0"/>
        </a:spcAft>
        <a:buClr>
          <a:schemeClr val="hlink"/>
        </a:buClr>
        <a:buSzPct val="55000"/>
        <a:buFont typeface="Wingdings" pitchFamily="-106" charset="2"/>
        <a:buChar char="n"/>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folHlink"/>
        </a:buClr>
        <a:buSzPct val="50000"/>
        <a:buFont typeface="Wingdings" pitchFamily="-106"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55000"/>
        <a:buFont typeface="Wingdings" pitchFamily="-106" charset="2"/>
        <a:buChar char="n"/>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SzPct val="50000"/>
        <a:buFont typeface="Wingdings" pitchFamily="-106" charset="2"/>
        <a:buChar char="n"/>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533399" y="1216010"/>
            <a:ext cx="8458200" cy="1752600"/>
          </a:xfrm>
        </p:spPr>
        <p:txBody>
          <a:bodyPr/>
          <a:lstStyle/>
          <a:p>
            <a:r>
              <a:rPr lang="en-US" sz="4000" dirty="0"/>
              <a:t>Slang &amp; </a:t>
            </a:r>
            <a:r>
              <a:rPr lang="en-US" sz="4000" dirty="0" err="1"/>
              <a:t>Logika</a:t>
            </a:r>
            <a:r>
              <a:rPr lang="en-US" sz="4000" dirty="0"/>
              <a:t>: </a:t>
            </a:r>
            <a:br>
              <a:rPr lang="en-US" sz="4000" dirty="0"/>
            </a:br>
            <a:r>
              <a:rPr lang="en-US" sz="4000" dirty="0"/>
              <a:t>Sequences and Quantification</a:t>
            </a:r>
            <a:endParaRPr lang="en-US" sz="5400" dirty="0"/>
          </a:p>
        </p:txBody>
      </p:sp>
      <p:sp>
        <p:nvSpPr>
          <p:cNvPr id="7" name="TextBox 6"/>
          <p:cNvSpPr txBox="1"/>
          <p:nvPr/>
        </p:nvSpPr>
        <p:spPr>
          <a:xfrm>
            <a:off x="2317126" y="4308471"/>
            <a:ext cx="1447800" cy="923330"/>
          </a:xfrm>
          <a:prstGeom prst="rect">
            <a:avLst/>
          </a:prstGeom>
          <a:noFill/>
        </p:spPr>
        <p:txBody>
          <a:bodyPr wrap="square" rtlCol="0">
            <a:spAutoFit/>
          </a:bodyPr>
          <a:lstStyle/>
          <a:p>
            <a:r>
              <a:rPr lang="en-US" sz="1800" dirty="0"/>
              <a:t>Robby</a:t>
            </a:r>
          </a:p>
          <a:p>
            <a:pPr algn="l"/>
            <a:r>
              <a:rPr lang="en-US" sz="1800" dirty="0"/>
              <a:t>John Hatcliff</a:t>
            </a:r>
          </a:p>
          <a:p>
            <a:pPr algn="l"/>
            <a:r>
              <a:rPr lang="en-US" sz="1800" dirty="0"/>
              <a:t>Jason Belt</a:t>
            </a:r>
          </a:p>
        </p:txBody>
      </p:sp>
      <p:cxnSp>
        <p:nvCxnSpPr>
          <p:cNvPr id="4" name="Straight Connector 3"/>
          <p:cNvCxnSpPr/>
          <p:nvPr/>
        </p:nvCxnSpPr>
        <p:spPr bwMode="auto">
          <a:xfrm>
            <a:off x="685800" y="31242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6" name="TextBox 5"/>
          <p:cNvSpPr txBox="1"/>
          <p:nvPr/>
        </p:nvSpPr>
        <p:spPr>
          <a:xfrm>
            <a:off x="2362200" y="3200400"/>
            <a:ext cx="4733925" cy="461665"/>
          </a:xfrm>
          <a:prstGeom prst="rect">
            <a:avLst/>
          </a:prstGeom>
          <a:noFill/>
        </p:spPr>
        <p:txBody>
          <a:bodyPr wrap="none" rtlCol="0">
            <a:spAutoFit/>
          </a:bodyPr>
          <a:lstStyle/>
          <a:p>
            <a:r>
              <a:rPr lang="en-US" dirty="0"/>
              <a:t>STRESS 2024 – October 24, 2024</a:t>
            </a:r>
          </a:p>
        </p:txBody>
      </p:sp>
      <p:cxnSp>
        <p:nvCxnSpPr>
          <p:cNvPr id="11" name="Straight Connector 10"/>
          <p:cNvCxnSpPr/>
          <p:nvPr/>
        </p:nvCxnSpPr>
        <p:spPr bwMode="auto">
          <a:xfrm>
            <a:off x="685800" y="37338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13" name="TextBox 12"/>
          <p:cNvSpPr txBox="1"/>
          <p:nvPr/>
        </p:nvSpPr>
        <p:spPr>
          <a:xfrm>
            <a:off x="4956313" y="4346151"/>
            <a:ext cx="1832233" cy="338554"/>
          </a:xfrm>
          <a:prstGeom prst="rect">
            <a:avLst/>
          </a:prstGeom>
          <a:noFill/>
        </p:spPr>
        <p:txBody>
          <a:bodyPr wrap="none" rtlCol="0">
            <a:spAutoFit/>
          </a:bodyPr>
          <a:lstStyle/>
          <a:p>
            <a:r>
              <a:rPr lang="en-US" sz="1600" dirty="0"/>
              <a:t>Stefan </a:t>
            </a:r>
            <a:r>
              <a:rPr lang="en-US" sz="1600" dirty="0" err="1"/>
              <a:t>Hallerstede</a:t>
            </a:r>
            <a:endParaRPr lang="en-US" sz="1600" dirty="0"/>
          </a:p>
        </p:txBody>
      </p:sp>
      <p:sp>
        <p:nvSpPr>
          <p:cNvPr id="9" name="TextBox 8"/>
          <p:cNvSpPr txBox="1"/>
          <p:nvPr/>
        </p:nvSpPr>
        <p:spPr>
          <a:xfrm>
            <a:off x="838200" y="6096000"/>
            <a:ext cx="8153399" cy="246221"/>
          </a:xfrm>
          <a:prstGeom prst="rect">
            <a:avLst/>
          </a:prstGeom>
          <a:noFill/>
        </p:spPr>
        <p:txBody>
          <a:bodyPr wrap="square" rtlCol="0">
            <a:spAutoFit/>
          </a:bodyPr>
          <a:lstStyle/>
          <a:p>
            <a:r>
              <a:rPr lang="en-US" sz="1000" dirty="0"/>
              <a:t>This material is based on research sponsored in part by DARPA </a:t>
            </a:r>
          </a:p>
        </p:txBody>
      </p:sp>
      <p:sp>
        <p:nvSpPr>
          <p:cNvPr id="3" name="TextBox 2">
            <a:extLst>
              <a:ext uri="{FF2B5EF4-FFF2-40B4-BE49-F238E27FC236}">
                <a16:creationId xmlns:a16="http://schemas.microsoft.com/office/drawing/2014/main" id="{6B30B2EF-D57F-F14D-9892-12153C192BFE}"/>
              </a:ext>
            </a:extLst>
          </p:cNvPr>
          <p:cNvSpPr txBox="1"/>
          <p:nvPr/>
        </p:nvSpPr>
        <p:spPr>
          <a:xfrm>
            <a:off x="2012325" y="3886200"/>
            <a:ext cx="2559675" cy="369332"/>
          </a:xfrm>
          <a:prstGeom prst="rect">
            <a:avLst/>
          </a:prstGeom>
          <a:noFill/>
        </p:spPr>
        <p:txBody>
          <a:bodyPr wrap="none" rtlCol="0">
            <a:spAutoFit/>
          </a:bodyPr>
          <a:lstStyle/>
          <a:p>
            <a:r>
              <a:rPr lang="en-US" sz="1800" i="1" dirty="0"/>
              <a:t>Kansas State University</a:t>
            </a:r>
          </a:p>
        </p:txBody>
      </p:sp>
      <p:sp>
        <p:nvSpPr>
          <p:cNvPr id="14" name="TextBox 13">
            <a:extLst>
              <a:ext uri="{FF2B5EF4-FFF2-40B4-BE49-F238E27FC236}">
                <a16:creationId xmlns:a16="http://schemas.microsoft.com/office/drawing/2014/main" id="{C13905A8-F033-874A-A32D-50E08E4BF022}"/>
              </a:ext>
            </a:extLst>
          </p:cNvPr>
          <p:cNvSpPr txBox="1"/>
          <p:nvPr/>
        </p:nvSpPr>
        <p:spPr>
          <a:xfrm>
            <a:off x="4953000" y="3886200"/>
            <a:ext cx="1955600" cy="369332"/>
          </a:xfrm>
          <a:prstGeom prst="rect">
            <a:avLst/>
          </a:prstGeom>
          <a:noFill/>
        </p:spPr>
        <p:txBody>
          <a:bodyPr wrap="none" rtlCol="0">
            <a:spAutoFit/>
          </a:bodyPr>
          <a:lstStyle/>
          <a:p>
            <a:r>
              <a:rPr lang="en-US" sz="1800" i="1" dirty="0"/>
              <a:t>Aarhus University</a:t>
            </a:r>
          </a:p>
        </p:txBody>
      </p:sp>
      <p:sp>
        <p:nvSpPr>
          <p:cNvPr id="5" name="Rectangle 4">
            <a:extLst>
              <a:ext uri="{FF2B5EF4-FFF2-40B4-BE49-F238E27FC236}">
                <a16:creationId xmlns:a16="http://schemas.microsoft.com/office/drawing/2014/main" id="{38E4B0B0-22E8-1340-AA2C-68C72F08D6A5}"/>
              </a:ext>
            </a:extLst>
          </p:cNvPr>
          <p:cNvSpPr/>
          <p:nvPr/>
        </p:nvSpPr>
        <p:spPr bwMode="auto">
          <a:xfrm flipV="1">
            <a:off x="2317125" y="4599080"/>
            <a:ext cx="1421121" cy="277720"/>
          </a:xfrm>
          <a:prstGeom prst="rect">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6" name="TextBox 15">
            <a:extLst>
              <a:ext uri="{FF2B5EF4-FFF2-40B4-BE49-F238E27FC236}">
                <a16:creationId xmlns:a16="http://schemas.microsoft.com/office/drawing/2014/main" id="{663EBDB7-43CB-B144-9456-14002C9FB986}"/>
              </a:ext>
            </a:extLst>
          </p:cNvPr>
          <p:cNvSpPr txBox="1"/>
          <p:nvPr/>
        </p:nvSpPr>
        <p:spPr>
          <a:xfrm>
            <a:off x="457200" y="6400800"/>
            <a:ext cx="8453927" cy="369332"/>
          </a:xfrm>
          <a:prstGeom prst="rect">
            <a:avLst/>
          </a:prstGeom>
          <a:noFill/>
        </p:spPr>
        <p:txBody>
          <a:bodyPr wrap="square">
            <a:spAutoFit/>
          </a:bodyPr>
          <a:lstStyle/>
          <a:p>
            <a:pPr algn="ctr"/>
            <a:r>
              <a:rPr lang="en-US" sz="900" dirty="0"/>
              <a:t>DISCLAIMER: The views and conclusions contained in this presentation are those of the author and should not be interpreted as representing the official policies, either express or implied, of any agency or department of the U.S. Government, Kansas State University or Aarhus University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99951-EA15-8173-5654-8EC8F680E1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DF0E45-5449-B34A-3DA0-78BBF8542E7C}"/>
              </a:ext>
            </a:extLst>
          </p:cNvPr>
          <p:cNvSpPr>
            <a:spLocks noGrp="1"/>
          </p:cNvSpPr>
          <p:nvPr>
            <p:ph type="title"/>
          </p:nvPr>
        </p:nvSpPr>
        <p:spPr/>
        <p:txBody>
          <a:bodyPr/>
          <a:lstStyle/>
          <a:p>
            <a:r>
              <a:rPr lang="en-US" sz="3600" dirty="0"/>
              <a:t>Sequences</a:t>
            </a:r>
          </a:p>
        </p:txBody>
      </p:sp>
      <p:sp>
        <p:nvSpPr>
          <p:cNvPr id="128" name="Slide Number Placeholder 127">
            <a:extLst>
              <a:ext uri="{FF2B5EF4-FFF2-40B4-BE49-F238E27FC236}">
                <a16:creationId xmlns:a16="http://schemas.microsoft.com/office/drawing/2014/main" id="{D09EBF5B-F393-603A-5AC8-129B5E68F39F}"/>
              </a:ext>
            </a:extLst>
          </p:cNvPr>
          <p:cNvSpPr>
            <a:spLocks noGrp="1"/>
          </p:cNvSpPr>
          <p:nvPr>
            <p:ph type="sldNum" sz="quarter" idx="11"/>
          </p:nvPr>
        </p:nvSpPr>
        <p:spPr/>
        <p:txBody>
          <a:bodyPr/>
          <a:lstStyle/>
          <a:p>
            <a:pPr>
              <a:defRPr/>
            </a:pPr>
            <a:fld id="{6E0AA622-F4CE-604D-A669-CD3D12FC535C}" type="slidenum">
              <a:rPr lang="en-US" smtClean="0"/>
              <a:pPr>
                <a:defRPr/>
              </a:pPr>
              <a:t>2</a:t>
            </a:fld>
            <a:endParaRPr lang="en-US" dirty="0"/>
          </a:p>
        </p:txBody>
      </p:sp>
      <p:sp>
        <p:nvSpPr>
          <p:cNvPr id="3" name="TextBox 2">
            <a:extLst>
              <a:ext uri="{FF2B5EF4-FFF2-40B4-BE49-F238E27FC236}">
                <a16:creationId xmlns:a16="http://schemas.microsoft.com/office/drawing/2014/main" id="{24408CA2-8169-A371-EB59-C82585DD5199}"/>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Sequence type and operations </a:t>
            </a:r>
          </a:p>
        </p:txBody>
      </p:sp>
      <p:graphicFrame>
        <p:nvGraphicFramePr>
          <p:cNvPr id="5" name="Table 4">
            <a:extLst>
              <a:ext uri="{FF2B5EF4-FFF2-40B4-BE49-F238E27FC236}">
                <a16:creationId xmlns:a16="http://schemas.microsoft.com/office/drawing/2014/main" id="{BE68A2B2-1DAA-92F3-B34C-9AF37C483334}"/>
              </a:ext>
            </a:extLst>
          </p:cNvPr>
          <p:cNvGraphicFramePr>
            <a:graphicFrameLocks noGrp="1"/>
          </p:cNvGraphicFramePr>
          <p:nvPr>
            <p:extLst>
              <p:ext uri="{D42A27DB-BD31-4B8C-83A1-F6EECF244321}">
                <p14:modId xmlns:p14="http://schemas.microsoft.com/office/powerpoint/2010/main" val="1609748423"/>
              </p:ext>
            </p:extLst>
          </p:nvPr>
        </p:nvGraphicFramePr>
        <p:xfrm>
          <a:off x="533400" y="1600200"/>
          <a:ext cx="8153400" cy="449580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175688698"/>
                    </a:ext>
                  </a:extLst>
                </a:gridCol>
                <a:gridCol w="1676400">
                  <a:extLst>
                    <a:ext uri="{9D8B030D-6E8A-4147-A177-3AD203B41FA5}">
                      <a16:colId xmlns:a16="http://schemas.microsoft.com/office/drawing/2014/main" val="2403061847"/>
                    </a:ext>
                  </a:extLst>
                </a:gridCol>
                <a:gridCol w="2743200">
                  <a:extLst>
                    <a:ext uri="{9D8B030D-6E8A-4147-A177-3AD203B41FA5}">
                      <a16:colId xmlns:a16="http://schemas.microsoft.com/office/drawing/2014/main" val="2343907239"/>
                    </a:ext>
                  </a:extLst>
                </a:gridCol>
              </a:tblGrid>
              <a:tr h="370840">
                <a:tc>
                  <a:txBody>
                    <a:bodyPr/>
                    <a:lstStyle/>
                    <a:p>
                      <a:r>
                        <a:rPr lang="en-GB" sz="1600" dirty="0">
                          <a:latin typeface="+mn-lt"/>
                          <a:ea typeface="Menlo" panose="020B0609030804020204" pitchFamily="49" charset="0"/>
                          <a:cs typeface="Menlo" panose="020B0609030804020204" pitchFamily="49" charset="0"/>
                        </a:rPr>
                        <a:t>Slang</a:t>
                      </a:r>
                    </a:p>
                  </a:txBody>
                  <a:tcPr/>
                </a:tc>
                <a:tc>
                  <a:txBody>
                    <a:bodyPr/>
                    <a:lstStyle/>
                    <a:p>
                      <a:r>
                        <a:rPr lang="en-GB" sz="1600" dirty="0">
                          <a:latin typeface="+mn-lt"/>
                          <a:ea typeface="Menlo" panose="020B0609030804020204" pitchFamily="49" charset="0"/>
                          <a:cs typeface="Menlo" panose="020B0609030804020204" pitchFamily="49" charset="0"/>
                        </a:rPr>
                        <a:t>Explanation</a:t>
                      </a:r>
                    </a:p>
                  </a:txBody>
                  <a:tcPr/>
                </a:tc>
                <a:tc>
                  <a:txBody>
                    <a:bodyPr/>
                    <a:lstStyle/>
                    <a:p>
                      <a:r>
                        <a:rPr lang="en-GB" sz="1600" dirty="0">
                          <a:latin typeface="+mn-lt"/>
                          <a:ea typeface="Menlo" panose="020B0609030804020204" pitchFamily="49" charset="0"/>
                          <a:cs typeface="Menlo" panose="020B0609030804020204" pitchFamily="49" charset="0"/>
                        </a:rPr>
                        <a:t>Deduced Property</a:t>
                      </a:r>
                    </a:p>
                  </a:txBody>
                  <a:tcPr/>
                </a:tc>
                <a:extLst>
                  <a:ext uri="{0D108BD9-81ED-4DB2-BD59-A6C34878D82A}">
                    <a16:rowId xmlns:a16="http://schemas.microsoft.com/office/drawing/2014/main" val="310401888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kern="1200" dirty="0" err="1">
                          <a:solidFill>
                            <a:schemeClr val="dk1"/>
                          </a:solidFill>
                          <a:effectLst/>
                          <a:latin typeface="Menlo" panose="020B0609030804020204" pitchFamily="49" charset="0"/>
                          <a:ea typeface="Menlo" panose="020B0609030804020204" pitchFamily="49" charset="0"/>
                          <a:cs typeface="Menlo" panose="020B0609030804020204" pitchFamily="49" charset="0"/>
                        </a:rPr>
                        <a:t>val</a:t>
                      </a: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 empty: ISZ[Z] = ISZ()</a:t>
                      </a:r>
                    </a:p>
                  </a:txBody>
                  <a:tcPr/>
                </a:tc>
                <a:tc>
                  <a:txBody>
                    <a:bodyPr/>
                    <a:lstStyle/>
                    <a:p>
                      <a:r>
                        <a:rPr lang="en-GB" sz="1600" dirty="0">
                          <a:latin typeface="+mn-lt"/>
                          <a:ea typeface="Menlo" panose="020B0609030804020204" pitchFamily="49" charset="0"/>
                          <a:cs typeface="Menlo" panose="020B0609030804020204" pitchFamily="49" charset="0"/>
                        </a:rPr>
                        <a:t>Empty sequence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kern="1200" dirty="0" err="1">
                          <a:solidFill>
                            <a:schemeClr val="dk1"/>
                          </a:solidFill>
                          <a:effectLst/>
                          <a:latin typeface="Menlo" panose="020B0609030804020204" pitchFamily="49" charset="0"/>
                          <a:ea typeface="Menlo" panose="020B0609030804020204" pitchFamily="49" charset="0"/>
                          <a:cs typeface="Menlo" panose="020B0609030804020204" pitchFamily="49" charset="0"/>
                        </a:rPr>
                        <a:t>empty.isEmpty</a:t>
                      </a:r>
                      <a:endPar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231006354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kern="1200" dirty="0" err="1">
                          <a:solidFill>
                            <a:schemeClr val="dk1"/>
                          </a:solidFill>
                          <a:effectLst/>
                          <a:latin typeface="Menlo" panose="020B0609030804020204" pitchFamily="49" charset="0"/>
                          <a:ea typeface="Menlo" panose="020B0609030804020204" pitchFamily="49" charset="0"/>
                          <a:cs typeface="Menlo" panose="020B0609030804020204" pitchFamily="49" charset="0"/>
                        </a:rPr>
                        <a:t>val</a:t>
                      </a: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 s1: ISZ[Z] = ISZ(1)</a:t>
                      </a:r>
                    </a:p>
                  </a:txBody>
                  <a:tcPr/>
                </a:tc>
                <a:tc>
                  <a:txBody>
                    <a:bodyPr/>
                    <a:lstStyle/>
                    <a:p>
                      <a:r>
                        <a:rPr lang="en-GB" sz="1600" dirty="0">
                          <a:latin typeface="+mn-lt"/>
                          <a:ea typeface="Menlo" panose="020B0609030804020204" pitchFamily="49" charset="0"/>
                          <a:cs typeface="Menlo" panose="020B0609030804020204" pitchFamily="49" charset="0"/>
                        </a:rPr>
                        <a:t>Sequence const.</a:t>
                      </a:r>
                    </a:p>
                  </a:txBody>
                  <a:tcPr/>
                </a:tc>
                <a:tc>
                  <a:txBody>
                    <a:bodyPr/>
                    <a:lstStyle/>
                    <a:p>
                      <a:r>
                        <a:rPr lang="en-GB" sz="1600" dirty="0">
                          <a:latin typeface="Menlo" panose="020B0609030804020204" pitchFamily="49" charset="0"/>
                          <a:ea typeface="Menlo" panose="020B0609030804020204" pitchFamily="49" charset="0"/>
                          <a:cs typeface="Menlo" panose="020B0609030804020204" pitchFamily="49" charset="0"/>
                        </a:rPr>
                        <a:t>s1(0) == 1</a:t>
                      </a:r>
                    </a:p>
                  </a:txBody>
                  <a:tcPr/>
                </a:tc>
                <a:extLst>
                  <a:ext uri="{0D108BD9-81ED-4DB2-BD59-A6C34878D82A}">
                    <a16:rowId xmlns:a16="http://schemas.microsoft.com/office/drawing/2014/main" val="85125939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kern="1200" dirty="0" err="1">
                          <a:solidFill>
                            <a:schemeClr val="dk1"/>
                          </a:solidFill>
                          <a:effectLst/>
                          <a:latin typeface="Menlo" panose="020B0609030804020204" pitchFamily="49" charset="0"/>
                          <a:ea typeface="Menlo" panose="020B0609030804020204" pitchFamily="49" charset="0"/>
                          <a:cs typeface="Menlo" panose="020B0609030804020204" pitchFamily="49" charset="0"/>
                        </a:rPr>
                        <a:t>val</a:t>
                      </a: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 s2: ISZ[Z] = ISZ(2)</a:t>
                      </a:r>
                    </a:p>
                  </a:txBody>
                  <a:tcPr/>
                </a:tc>
                <a:tc>
                  <a:txBody>
                    <a:bodyPr/>
                    <a:lstStyle/>
                    <a:p>
                      <a:r>
                        <a:rPr lang="en-GB" sz="1600" dirty="0">
                          <a:latin typeface="+mn-lt"/>
                          <a:ea typeface="Menlo" panose="020B0609030804020204" pitchFamily="49" charset="0"/>
                          <a:cs typeface="Menlo" panose="020B0609030804020204" pitchFamily="49" charset="0"/>
                        </a:rPr>
                        <a:t>Sequence const.</a:t>
                      </a:r>
                    </a:p>
                  </a:txBody>
                  <a:tcPr/>
                </a:tc>
                <a:tc>
                  <a:txBody>
                    <a:bodyPr/>
                    <a:lstStyle/>
                    <a:p>
                      <a:r>
                        <a:rPr lang="en-GB" sz="1600" dirty="0">
                          <a:latin typeface="Menlo" panose="020B0609030804020204" pitchFamily="49" charset="0"/>
                          <a:ea typeface="Menlo" panose="020B0609030804020204" pitchFamily="49" charset="0"/>
                          <a:cs typeface="Menlo" panose="020B0609030804020204" pitchFamily="49" charset="0"/>
                        </a:rPr>
                        <a:t>¬s2.isEmpty</a:t>
                      </a:r>
                    </a:p>
                  </a:txBody>
                  <a:tcPr/>
                </a:tc>
                <a:extLst>
                  <a:ext uri="{0D108BD9-81ED-4DB2-BD59-A6C34878D82A}">
                    <a16:rowId xmlns:a16="http://schemas.microsoft.com/office/drawing/2014/main" val="24902569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kern="1200" dirty="0" err="1">
                          <a:solidFill>
                            <a:schemeClr val="dk1"/>
                          </a:solidFill>
                          <a:effectLst/>
                          <a:latin typeface="Menlo" panose="020B0609030804020204" pitchFamily="49" charset="0"/>
                          <a:ea typeface="Menlo" panose="020B0609030804020204" pitchFamily="49" charset="0"/>
                          <a:cs typeface="Menlo" panose="020B0609030804020204" pitchFamily="49" charset="0"/>
                        </a:rPr>
                        <a:t>val</a:t>
                      </a: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 s3: ISZ[Z] = ISZ(1, 2)</a:t>
                      </a:r>
                    </a:p>
                  </a:txBody>
                  <a:tcPr/>
                </a:tc>
                <a:tc>
                  <a:txBody>
                    <a:bodyPr/>
                    <a:lstStyle/>
                    <a:p>
                      <a:r>
                        <a:rPr lang="en-GB" sz="1600" dirty="0">
                          <a:latin typeface="+mn-lt"/>
                          <a:ea typeface="Menlo" panose="020B0609030804020204" pitchFamily="49" charset="0"/>
                          <a:cs typeface="Menlo" panose="020B0609030804020204" pitchFamily="49" charset="0"/>
                        </a:rPr>
                        <a:t>Sequence const.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s3.size == 2</a:t>
                      </a:r>
                    </a:p>
                  </a:txBody>
                  <a:tcPr/>
                </a:tc>
                <a:extLst>
                  <a:ext uri="{0D108BD9-81ED-4DB2-BD59-A6C34878D82A}">
                    <a16:rowId xmlns:a16="http://schemas.microsoft.com/office/drawing/2014/main" val="324292081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kern="1200" dirty="0" err="1">
                          <a:solidFill>
                            <a:schemeClr val="dk1"/>
                          </a:solidFill>
                          <a:effectLst/>
                          <a:latin typeface="Menlo" panose="020B0609030804020204" pitchFamily="49" charset="0"/>
                          <a:ea typeface="Menlo" panose="020B0609030804020204" pitchFamily="49" charset="0"/>
                          <a:cs typeface="Menlo" panose="020B0609030804020204" pitchFamily="49" charset="0"/>
                        </a:rPr>
                        <a:t>val</a:t>
                      </a: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 s4: ISZ[Z] = ISZ(2, 1)</a:t>
                      </a:r>
                    </a:p>
                  </a:txBody>
                  <a:tcPr/>
                </a:tc>
                <a:tc>
                  <a:txBody>
                    <a:bodyPr/>
                    <a:lstStyle/>
                    <a:p>
                      <a:r>
                        <a:rPr lang="en-GB" sz="1600" dirty="0">
                          <a:latin typeface="+mn-lt"/>
                          <a:ea typeface="Menlo" panose="020B0609030804020204" pitchFamily="49" charset="0"/>
                          <a:cs typeface="Menlo" panose="020B0609030804020204" pitchFamily="49" charset="0"/>
                        </a:rPr>
                        <a:t>Sequence const.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s3(0) == s4(1)</a:t>
                      </a:r>
                    </a:p>
                  </a:txBody>
                  <a:tcPr/>
                </a:tc>
                <a:extLst>
                  <a:ext uri="{0D108BD9-81ED-4DB2-BD59-A6C34878D82A}">
                    <a16:rowId xmlns:a16="http://schemas.microsoft.com/office/drawing/2014/main" val="4115822377"/>
                  </a:ext>
                </a:extLst>
              </a:tr>
              <a:tr h="370840">
                <a:tc>
                  <a:txBody>
                    <a:bodyPr/>
                    <a:lstStyle/>
                    <a:p>
                      <a:r>
                        <a:rPr lang="en-GB" sz="1600" dirty="0" err="1">
                          <a:latin typeface="Menlo" panose="020B0609030804020204" pitchFamily="49" charset="0"/>
                          <a:ea typeface="Menlo" panose="020B0609030804020204" pitchFamily="49" charset="0"/>
                          <a:cs typeface="Menlo" panose="020B0609030804020204" pitchFamily="49" charset="0"/>
                        </a:rPr>
                        <a:t>val</a:t>
                      </a:r>
                      <a:r>
                        <a:rPr lang="en-GB" sz="1600" dirty="0">
                          <a:latin typeface="Menlo" panose="020B0609030804020204" pitchFamily="49" charset="0"/>
                          <a:ea typeface="Menlo" panose="020B0609030804020204" pitchFamily="49" charset="0"/>
                          <a:cs typeface="Menlo" panose="020B0609030804020204" pitchFamily="49" charset="0"/>
                        </a:rPr>
                        <a:t> s5</a:t>
                      </a: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 ISZ[Z]</a:t>
                      </a:r>
                      <a:r>
                        <a:rPr lang="en-GB" sz="1600" dirty="0">
                          <a:latin typeface="Menlo" panose="020B0609030804020204" pitchFamily="49" charset="0"/>
                          <a:ea typeface="Menlo" panose="020B0609030804020204" pitchFamily="49" charset="0"/>
                          <a:cs typeface="Menlo" panose="020B0609030804020204" pitchFamily="49" charset="0"/>
                        </a:rPr>
                        <a:t> = s1 :+ 2</a:t>
                      </a:r>
                    </a:p>
                  </a:txBody>
                  <a:tcPr/>
                </a:tc>
                <a:tc>
                  <a:txBody>
                    <a:bodyPr/>
                    <a:lstStyle/>
                    <a:p>
                      <a:r>
                        <a:rPr lang="en-GB" sz="1600" dirty="0">
                          <a:latin typeface="+mn-lt"/>
                          <a:ea typeface="Menlo" panose="020B0609030804020204" pitchFamily="49" charset="0"/>
                          <a:cs typeface="Menlo" panose="020B0609030804020204" pitchFamily="49" charset="0"/>
                        </a:rPr>
                        <a:t>Push (right)</a:t>
                      </a:r>
                    </a:p>
                  </a:txBody>
                  <a:tcPr/>
                </a:tc>
                <a:tc>
                  <a:txBody>
                    <a:bodyPr/>
                    <a:lstStyle/>
                    <a:p>
                      <a:r>
                        <a:rPr lang="en-GB" sz="1600" dirty="0">
                          <a:latin typeface="Menlo" panose="020B0609030804020204" pitchFamily="49" charset="0"/>
                          <a:ea typeface="Menlo" panose="020B0609030804020204" pitchFamily="49" charset="0"/>
                          <a:cs typeface="Menlo" panose="020B0609030804020204" pitchFamily="49" charset="0"/>
                        </a:rPr>
                        <a:t>s3 == s5</a:t>
                      </a:r>
                    </a:p>
                  </a:txBody>
                  <a:tcPr/>
                </a:tc>
                <a:extLst>
                  <a:ext uri="{0D108BD9-81ED-4DB2-BD59-A6C34878D82A}">
                    <a16:rowId xmlns:a16="http://schemas.microsoft.com/office/drawing/2014/main" val="3538660751"/>
                  </a:ext>
                </a:extLst>
              </a:tr>
              <a:tr h="370840">
                <a:tc>
                  <a:txBody>
                    <a:bodyPr/>
                    <a:lstStyle/>
                    <a:p>
                      <a:r>
                        <a:rPr lang="en-GB" sz="1600" dirty="0" err="1">
                          <a:latin typeface="Menlo" panose="020B0609030804020204" pitchFamily="49" charset="0"/>
                          <a:ea typeface="Menlo" panose="020B0609030804020204" pitchFamily="49" charset="0"/>
                          <a:cs typeface="Menlo" panose="020B0609030804020204" pitchFamily="49" charset="0"/>
                        </a:rPr>
                        <a:t>val</a:t>
                      </a:r>
                      <a:r>
                        <a:rPr lang="en-GB" sz="1600" dirty="0">
                          <a:latin typeface="Menlo" panose="020B0609030804020204" pitchFamily="49" charset="0"/>
                          <a:ea typeface="Menlo" panose="020B0609030804020204" pitchFamily="49" charset="0"/>
                          <a:cs typeface="Menlo" panose="020B0609030804020204" pitchFamily="49" charset="0"/>
                        </a:rPr>
                        <a:t> s6</a:t>
                      </a: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 ISZ[Z]</a:t>
                      </a:r>
                      <a:r>
                        <a:rPr lang="en-GB" sz="1600" dirty="0">
                          <a:latin typeface="Menlo" panose="020B0609030804020204" pitchFamily="49" charset="0"/>
                          <a:ea typeface="Menlo" panose="020B0609030804020204" pitchFamily="49" charset="0"/>
                          <a:cs typeface="Menlo" panose="020B0609030804020204" pitchFamily="49" charset="0"/>
                        </a:rPr>
                        <a:t> = 1 +: s2</a:t>
                      </a:r>
                    </a:p>
                  </a:txBody>
                  <a:tcPr/>
                </a:tc>
                <a:tc>
                  <a:txBody>
                    <a:bodyPr/>
                    <a:lstStyle/>
                    <a:p>
                      <a:r>
                        <a:rPr lang="en-GB" sz="1600" dirty="0">
                          <a:latin typeface="+mn-lt"/>
                          <a:ea typeface="Menlo" panose="020B0609030804020204" pitchFamily="49" charset="0"/>
                          <a:cs typeface="Menlo" panose="020B0609030804020204" pitchFamily="49" charset="0"/>
                        </a:rPr>
                        <a:t>Push (left)</a:t>
                      </a:r>
                    </a:p>
                  </a:txBody>
                  <a:tcPr/>
                </a:tc>
                <a:tc>
                  <a:txBody>
                    <a:bodyPr/>
                    <a:lstStyle/>
                    <a:p>
                      <a:r>
                        <a:rPr lang="en-GB" sz="1600" dirty="0">
                          <a:latin typeface="Menlo" panose="020B0609030804020204" pitchFamily="49" charset="0"/>
                          <a:ea typeface="Menlo" panose="020B0609030804020204" pitchFamily="49" charset="0"/>
                          <a:cs typeface="Menlo" panose="020B0609030804020204" pitchFamily="49" charset="0"/>
                        </a:rPr>
                        <a:t>s3 == s5</a:t>
                      </a:r>
                    </a:p>
                  </a:txBody>
                  <a:tcPr/>
                </a:tc>
                <a:extLst>
                  <a:ext uri="{0D108BD9-81ED-4DB2-BD59-A6C34878D82A}">
                    <a16:rowId xmlns:a16="http://schemas.microsoft.com/office/drawing/2014/main" val="2939459059"/>
                  </a:ext>
                </a:extLst>
              </a:tr>
              <a:tr h="370840">
                <a:tc>
                  <a:txBody>
                    <a:bodyPr/>
                    <a:lstStyle/>
                    <a:p>
                      <a:r>
                        <a:rPr lang="en-GB" sz="1600" dirty="0" err="1">
                          <a:latin typeface="Menlo" panose="020B0609030804020204" pitchFamily="49" charset="0"/>
                          <a:ea typeface="Menlo" panose="020B0609030804020204" pitchFamily="49" charset="0"/>
                          <a:cs typeface="Menlo" panose="020B0609030804020204" pitchFamily="49" charset="0"/>
                        </a:rPr>
                        <a:t>val</a:t>
                      </a:r>
                      <a:r>
                        <a:rPr lang="en-GB" sz="1600" dirty="0">
                          <a:latin typeface="Menlo" panose="020B0609030804020204" pitchFamily="49" charset="0"/>
                          <a:ea typeface="Menlo" panose="020B0609030804020204" pitchFamily="49" charset="0"/>
                          <a:cs typeface="Menlo" panose="020B0609030804020204" pitchFamily="49" charset="0"/>
                        </a:rPr>
                        <a:t> s7</a:t>
                      </a: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 ISZ[Z] = s1 ++ s2</a:t>
                      </a:r>
                      <a:endParaRPr lang="en-GB" sz="1600" dirty="0">
                        <a:latin typeface="Menlo" panose="020B0609030804020204" pitchFamily="49" charset="0"/>
                        <a:ea typeface="Menlo" panose="020B0609030804020204" pitchFamily="49" charset="0"/>
                        <a:cs typeface="Menlo" panose="020B0609030804020204" pitchFamily="49" charset="0"/>
                      </a:endParaRPr>
                    </a:p>
                  </a:txBody>
                  <a:tcPr/>
                </a:tc>
                <a:tc>
                  <a:txBody>
                    <a:bodyPr/>
                    <a:lstStyle/>
                    <a:p>
                      <a:r>
                        <a:rPr lang="en-GB" sz="1600" dirty="0">
                          <a:latin typeface="+mn-lt"/>
                          <a:ea typeface="Menlo" panose="020B0609030804020204" pitchFamily="49" charset="0"/>
                          <a:cs typeface="Menlo" panose="020B0609030804020204" pitchFamily="49" charset="0"/>
                        </a:rPr>
                        <a:t>Concatenate</a:t>
                      </a:r>
                    </a:p>
                  </a:txBody>
                  <a:tcPr/>
                </a:tc>
                <a:tc>
                  <a:txBody>
                    <a:bodyPr/>
                    <a:lstStyle/>
                    <a:p>
                      <a:r>
                        <a:rPr lang="en-GB" sz="1600" dirty="0">
                          <a:latin typeface="Menlo" panose="020B0609030804020204" pitchFamily="49" charset="0"/>
                          <a:ea typeface="Menlo" panose="020B0609030804020204" pitchFamily="49" charset="0"/>
                          <a:cs typeface="Menlo" panose="020B0609030804020204" pitchFamily="49" charset="0"/>
                        </a:rPr>
                        <a:t>s3 == s7</a:t>
                      </a:r>
                    </a:p>
                  </a:txBody>
                  <a:tcPr/>
                </a:tc>
                <a:extLst>
                  <a:ext uri="{0D108BD9-81ED-4DB2-BD59-A6C34878D82A}">
                    <a16:rowId xmlns:a16="http://schemas.microsoft.com/office/drawing/2014/main" val="997683345"/>
                  </a:ext>
                </a:extLst>
              </a:tr>
              <a:tr h="370840">
                <a:tc>
                  <a:txBody>
                    <a:bodyPr/>
                    <a:lstStyle/>
                    <a:p>
                      <a:r>
                        <a:rPr lang="en-GB" sz="1600" dirty="0" err="1">
                          <a:latin typeface="Menlo" panose="020B0609030804020204" pitchFamily="49" charset="0"/>
                          <a:ea typeface="Menlo" panose="020B0609030804020204" pitchFamily="49" charset="0"/>
                          <a:cs typeface="Menlo" panose="020B0609030804020204" pitchFamily="49" charset="0"/>
                        </a:rPr>
                        <a:t>val</a:t>
                      </a:r>
                      <a:r>
                        <a:rPr lang="en-GB" sz="1600" dirty="0">
                          <a:latin typeface="Menlo" panose="020B0609030804020204" pitchFamily="49" charset="0"/>
                          <a:ea typeface="Menlo" panose="020B0609030804020204" pitchFamily="49" charset="0"/>
                          <a:cs typeface="Menlo" panose="020B0609030804020204" pitchFamily="49" charset="0"/>
                        </a:rPr>
                        <a:t> s8: ISZ[Z] =</a:t>
                      </a:r>
                    </a:p>
                    <a:p>
                      <a:r>
                        <a:rPr lang="en-GB" sz="1600" dirty="0">
                          <a:latin typeface="Menlo" panose="020B0609030804020204" pitchFamily="49" charset="0"/>
                          <a:ea typeface="Menlo" panose="020B0609030804020204" pitchFamily="49" charset="0"/>
                          <a:cs typeface="Menlo" panose="020B0609030804020204" pitchFamily="49" charset="0"/>
                        </a:rPr>
                        <a:t>  s3(0 ⤳ s3(1), 1 ⤳ s3(0))</a:t>
                      </a:r>
                    </a:p>
                  </a:txBody>
                  <a:tcPr/>
                </a:tc>
                <a:tc>
                  <a:txBody>
                    <a:bodyPr/>
                    <a:lstStyle/>
                    <a:p>
                      <a:r>
                        <a:rPr lang="en-GB" sz="1600" dirty="0">
                          <a:latin typeface="+mn-lt"/>
                          <a:ea typeface="Menlo" panose="020B0609030804020204" pitchFamily="49" charset="0"/>
                          <a:cs typeface="Menlo" panose="020B0609030804020204" pitchFamily="49" charset="0"/>
                        </a:rPr>
                        <a:t>Overwrite</a:t>
                      </a:r>
                      <a:br>
                        <a:rPr lang="en-GB" sz="1600" dirty="0">
                          <a:latin typeface="+mn-lt"/>
                          <a:ea typeface="Menlo" panose="020B0609030804020204" pitchFamily="49" charset="0"/>
                          <a:cs typeface="Menlo" panose="020B0609030804020204" pitchFamily="49" charset="0"/>
                        </a:rPr>
                      </a:br>
                      <a:r>
                        <a:rPr lang="en-GB" sz="1600" dirty="0">
                          <a:latin typeface="+mn-lt"/>
                          <a:ea typeface="Menlo" panose="020B0609030804020204" pitchFamily="49" charset="0"/>
                          <a:cs typeface="Menlo" panose="020B0609030804020204" pitchFamily="49" charset="0"/>
                        </a:rPr>
                        <a:t>(here swap)</a:t>
                      </a:r>
                    </a:p>
                  </a:txBody>
                  <a:tcPr/>
                </a:tc>
                <a:tc>
                  <a:txBody>
                    <a:bodyPr/>
                    <a:lstStyle/>
                    <a:p>
                      <a:r>
                        <a:rPr lang="en-GB" sz="1600" dirty="0">
                          <a:latin typeface="Menlo" panose="020B0609030804020204" pitchFamily="49" charset="0"/>
                          <a:ea typeface="Menlo" panose="020B0609030804020204" pitchFamily="49" charset="0"/>
                          <a:cs typeface="Menlo" panose="020B0609030804020204" pitchFamily="49" charset="0"/>
                        </a:rPr>
                        <a:t>s4 == s8</a:t>
                      </a:r>
                    </a:p>
                  </a:txBody>
                  <a:tcPr/>
                </a:tc>
                <a:extLst>
                  <a:ext uri="{0D108BD9-81ED-4DB2-BD59-A6C34878D82A}">
                    <a16:rowId xmlns:a16="http://schemas.microsoft.com/office/drawing/2014/main" val="922581914"/>
                  </a:ext>
                </a:extLst>
              </a:tr>
              <a:tr h="370840">
                <a:tc>
                  <a:txBody>
                    <a:bodyPr/>
                    <a:lstStyle/>
                    <a:p>
                      <a:r>
                        <a:rPr lang="en-GB" sz="1600" dirty="0" err="1">
                          <a:latin typeface="Menlo" panose="020B0609030804020204" pitchFamily="49" charset="0"/>
                          <a:ea typeface="Menlo" panose="020B0609030804020204" pitchFamily="49" charset="0"/>
                          <a:cs typeface="Menlo" panose="020B0609030804020204" pitchFamily="49" charset="0"/>
                        </a:rPr>
                        <a:t>val</a:t>
                      </a:r>
                      <a:r>
                        <a:rPr lang="en-GB" sz="1600" dirty="0">
                          <a:latin typeface="Menlo" panose="020B0609030804020204" pitchFamily="49" charset="0"/>
                          <a:ea typeface="Menlo" panose="020B0609030804020204" pitchFamily="49" charset="0"/>
                          <a:cs typeface="Menlo" panose="020B0609030804020204" pitchFamily="49" charset="0"/>
                        </a:rPr>
                        <a:t> v9: </a:t>
                      </a:r>
                      <a:r>
                        <a:rPr lang="en-GB" sz="1600" dirty="0" err="1">
                          <a:latin typeface="Menlo" panose="020B0609030804020204" pitchFamily="49" charset="0"/>
                          <a:ea typeface="Menlo" panose="020B0609030804020204" pitchFamily="49" charset="0"/>
                          <a:cs typeface="Menlo" panose="020B0609030804020204" pitchFamily="49" charset="0"/>
                        </a:rPr>
                        <a:t>ZRange</a:t>
                      </a:r>
                      <a:r>
                        <a:rPr lang="en-GB" sz="1600" dirty="0">
                          <a:latin typeface="Menlo" panose="020B0609030804020204" pitchFamily="49" charset="0"/>
                          <a:ea typeface="Menlo" panose="020B0609030804020204" pitchFamily="49" charset="0"/>
                          <a:cs typeface="Menlo" panose="020B0609030804020204" pitchFamily="49" charset="0"/>
                        </a:rPr>
                        <a:t>[Z] =</a:t>
                      </a:r>
                    </a:p>
                    <a:p>
                      <a:r>
                        <a:rPr lang="en-GB" sz="1600" dirty="0">
                          <a:latin typeface="Menlo" panose="020B0609030804020204" pitchFamily="49" charset="0"/>
                          <a:ea typeface="Menlo" panose="020B0609030804020204" pitchFamily="49" charset="0"/>
                          <a:cs typeface="Menlo" panose="020B0609030804020204" pitchFamily="49" charset="0"/>
                        </a:rPr>
                        <a:t>  s8.indices</a:t>
                      </a:r>
                    </a:p>
                  </a:txBody>
                  <a:tcPr/>
                </a:tc>
                <a:tc>
                  <a:txBody>
                    <a:bodyPr/>
                    <a:lstStyle/>
                    <a:p>
                      <a:r>
                        <a:rPr lang="en-GB" sz="1600" dirty="0">
                          <a:latin typeface="+mn-lt"/>
                          <a:ea typeface="Menlo" panose="020B0609030804020204" pitchFamily="49" charset="0"/>
                          <a:cs typeface="Menlo" panose="020B0609030804020204" pitchFamily="49" charset="0"/>
                        </a:rPr>
                        <a:t>Index range</a:t>
                      </a:r>
                    </a:p>
                  </a:txBody>
                  <a:tcPr/>
                </a:tc>
                <a:tc>
                  <a:txBody>
                    <a:bodyPr/>
                    <a:lstStyle/>
                    <a:p>
                      <a:r>
                        <a:rPr lang="en-GB" sz="1600" dirty="0">
                          <a:latin typeface="Menlo" panose="020B0609030804020204" pitchFamily="49" charset="0"/>
                          <a:ea typeface="Menlo" panose="020B0609030804020204" pitchFamily="49" charset="0"/>
                          <a:cs typeface="Menlo" panose="020B0609030804020204" pitchFamily="49" charset="0"/>
                        </a:rPr>
                        <a:t>v9 == 0 until 2</a:t>
                      </a:r>
                    </a:p>
                  </a:txBody>
                  <a:tcPr/>
                </a:tc>
                <a:extLst>
                  <a:ext uri="{0D108BD9-81ED-4DB2-BD59-A6C34878D82A}">
                    <a16:rowId xmlns:a16="http://schemas.microsoft.com/office/drawing/2014/main" val="2272205396"/>
                  </a:ext>
                </a:extLst>
              </a:tr>
            </a:tbl>
          </a:graphicData>
        </a:graphic>
      </p:graphicFrame>
      <p:sp>
        <p:nvSpPr>
          <p:cNvPr id="7" name="TextBox 6">
            <a:extLst>
              <a:ext uri="{FF2B5EF4-FFF2-40B4-BE49-F238E27FC236}">
                <a16:creationId xmlns:a16="http://schemas.microsoft.com/office/drawing/2014/main" id="{32233293-4518-E698-A6E9-76A4BE07BC63}"/>
              </a:ext>
            </a:extLst>
          </p:cNvPr>
          <p:cNvSpPr txBox="1"/>
          <p:nvPr/>
        </p:nvSpPr>
        <p:spPr>
          <a:xfrm>
            <a:off x="533400" y="6290846"/>
            <a:ext cx="5624040" cy="338554"/>
          </a:xfrm>
          <a:prstGeom prst="rect">
            <a:avLst/>
          </a:prstGeom>
          <a:noFill/>
        </p:spPr>
        <p:txBody>
          <a:bodyPr wrap="none" rtlCol="0">
            <a:spAutoFit/>
          </a:bodyPr>
          <a:lstStyle/>
          <a:p>
            <a:r>
              <a:rPr lang="en-GB" sz="1600" dirty="0"/>
              <a:t>The type ISZ[T] denotes sequences with elements of type T</a:t>
            </a:r>
          </a:p>
        </p:txBody>
      </p:sp>
    </p:spTree>
    <p:extLst>
      <p:ext uri="{BB962C8B-B14F-4D97-AF65-F5344CB8AC3E}">
        <p14:creationId xmlns:p14="http://schemas.microsoft.com/office/powerpoint/2010/main" val="97453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06B59D-AD6C-5824-AAE3-DF6D8B529E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5941B5-5FAF-443F-96CF-B03DF4724D88}"/>
              </a:ext>
            </a:extLst>
          </p:cNvPr>
          <p:cNvSpPr>
            <a:spLocks noGrp="1"/>
          </p:cNvSpPr>
          <p:nvPr>
            <p:ph type="title"/>
          </p:nvPr>
        </p:nvSpPr>
        <p:spPr/>
        <p:txBody>
          <a:bodyPr/>
          <a:lstStyle/>
          <a:p>
            <a:r>
              <a:rPr lang="en-US" sz="3600" dirty="0"/>
              <a:t>Sequences</a:t>
            </a:r>
          </a:p>
        </p:txBody>
      </p:sp>
      <p:sp>
        <p:nvSpPr>
          <p:cNvPr id="128" name="Slide Number Placeholder 127">
            <a:extLst>
              <a:ext uri="{FF2B5EF4-FFF2-40B4-BE49-F238E27FC236}">
                <a16:creationId xmlns:a16="http://schemas.microsoft.com/office/drawing/2014/main" id="{7C7FD0E4-2CCB-3EE1-7B1F-80CA36F2E287}"/>
              </a:ext>
            </a:extLst>
          </p:cNvPr>
          <p:cNvSpPr>
            <a:spLocks noGrp="1"/>
          </p:cNvSpPr>
          <p:nvPr>
            <p:ph type="sldNum" sz="quarter" idx="11"/>
          </p:nvPr>
        </p:nvSpPr>
        <p:spPr/>
        <p:txBody>
          <a:bodyPr/>
          <a:lstStyle/>
          <a:p>
            <a:pPr>
              <a:defRPr/>
            </a:pPr>
            <a:fld id="{6E0AA622-F4CE-604D-A669-CD3D12FC535C}" type="slidenum">
              <a:rPr lang="en-US" smtClean="0"/>
              <a:pPr>
                <a:defRPr/>
              </a:pPr>
              <a:t>3</a:t>
            </a:fld>
            <a:endParaRPr lang="en-US" dirty="0"/>
          </a:p>
        </p:txBody>
      </p:sp>
      <p:sp>
        <p:nvSpPr>
          <p:cNvPr id="3" name="TextBox 2">
            <a:extLst>
              <a:ext uri="{FF2B5EF4-FFF2-40B4-BE49-F238E27FC236}">
                <a16:creationId xmlns:a16="http://schemas.microsoft.com/office/drawing/2014/main" id="{9D806E92-0329-EE3F-FC38-CD2CD2662C31}"/>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Access to elements of a sequence</a:t>
            </a:r>
          </a:p>
        </p:txBody>
      </p:sp>
      <p:pic>
        <p:nvPicPr>
          <p:cNvPr id="5" name="Picture 4" descr="A close-up of a number&#10;&#10;Description automatically generated">
            <a:extLst>
              <a:ext uri="{FF2B5EF4-FFF2-40B4-BE49-F238E27FC236}">
                <a16:creationId xmlns:a16="http://schemas.microsoft.com/office/drawing/2014/main" id="{C8D9ABC0-CE1F-5E68-9E2E-06FA32A3AE88}"/>
              </a:ext>
            </a:extLst>
          </p:cNvPr>
          <p:cNvPicPr>
            <a:picLocks noChangeAspect="1"/>
          </p:cNvPicPr>
          <p:nvPr/>
        </p:nvPicPr>
        <p:blipFill>
          <a:blip r:embed="rId3"/>
          <a:stretch>
            <a:fillRect/>
          </a:stretch>
        </p:blipFill>
        <p:spPr>
          <a:xfrm>
            <a:off x="574964" y="1828800"/>
            <a:ext cx="4152900" cy="1193800"/>
          </a:xfrm>
          <a:prstGeom prst="rect">
            <a:avLst/>
          </a:prstGeom>
        </p:spPr>
      </p:pic>
      <p:sp>
        <p:nvSpPr>
          <p:cNvPr id="6" name="Rounded Rectangular Callout 5">
            <a:extLst>
              <a:ext uri="{FF2B5EF4-FFF2-40B4-BE49-F238E27FC236}">
                <a16:creationId xmlns:a16="http://schemas.microsoft.com/office/drawing/2014/main" id="{82841D6D-664E-34D4-8B78-740BBA8B2844}"/>
              </a:ext>
            </a:extLst>
          </p:cNvPr>
          <p:cNvSpPr/>
          <p:nvPr/>
        </p:nvSpPr>
        <p:spPr bwMode="auto">
          <a:xfrm>
            <a:off x="1440000" y="2988000"/>
            <a:ext cx="5943600" cy="406401"/>
          </a:xfrm>
          <a:prstGeom prst="wedgeRoundRectCallout">
            <a:avLst>
              <a:gd name="adj1" fmla="val -52092"/>
              <a:gd name="adj2" fmla="val -45738"/>
              <a:gd name="adj3" fmla="val 16667"/>
            </a:avLst>
          </a:prstGeom>
          <a:solidFill>
            <a:schemeClr val="accent1">
              <a:lumMod val="20000"/>
              <a:lumOff val="8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Could not deduce that the sequence indexing is in bound</a:t>
            </a:r>
          </a:p>
        </p:txBody>
      </p:sp>
      <p:pic>
        <p:nvPicPr>
          <p:cNvPr id="8" name="Picture 7" descr="A black and red symbol with a red line&#10;&#10;Description automatically generated">
            <a:extLst>
              <a:ext uri="{FF2B5EF4-FFF2-40B4-BE49-F238E27FC236}">
                <a16:creationId xmlns:a16="http://schemas.microsoft.com/office/drawing/2014/main" id="{599BD23C-FC7A-CC33-FE74-92E6A0E1398C}"/>
              </a:ext>
            </a:extLst>
          </p:cNvPr>
          <p:cNvPicPr>
            <a:picLocks noChangeAspect="1"/>
          </p:cNvPicPr>
          <p:nvPr/>
        </p:nvPicPr>
        <p:blipFill>
          <a:blip r:embed="rId4"/>
          <a:stretch>
            <a:fillRect/>
          </a:stretch>
        </p:blipFill>
        <p:spPr>
          <a:xfrm>
            <a:off x="1728000" y="4025603"/>
            <a:ext cx="1181100" cy="355600"/>
          </a:xfrm>
          <a:prstGeom prst="rect">
            <a:avLst/>
          </a:prstGeom>
        </p:spPr>
      </p:pic>
      <p:sp>
        <p:nvSpPr>
          <p:cNvPr id="9" name="TextBox 8">
            <a:extLst>
              <a:ext uri="{FF2B5EF4-FFF2-40B4-BE49-F238E27FC236}">
                <a16:creationId xmlns:a16="http://schemas.microsoft.com/office/drawing/2014/main" id="{2C0B7017-408D-C606-0C85-2A3DFF08AC0C}"/>
              </a:ext>
            </a:extLst>
          </p:cNvPr>
          <p:cNvSpPr txBox="1"/>
          <p:nvPr/>
        </p:nvSpPr>
        <p:spPr>
          <a:xfrm>
            <a:off x="3200400" y="3997134"/>
            <a:ext cx="3657600" cy="369332"/>
          </a:xfrm>
          <a:prstGeom prst="rect">
            <a:avLst/>
          </a:prstGeom>
          <a:noFill/>
        </p:spPr>
        <p:txBody>
          <a:bodyPr wrap="square" rtlCol="0">
            <a:spAutoFit/>
          </a:bodyPr>
          <a:lstStyle/>
          <a:p>
            <a:r>
              <a:rPr lang="en-GB" sz="1800" dirty="0">
                <a:solidFill>
                  <a:srgbClr val="8922FD"/>
                </a:solidFill>
              </a:rPr>
              <a:t>ISZ[T] sequences are </a:t>
            </a:r>
            <a:r>
              <a:rPr lang="en-GB" sz="1800" b="1" dirty="0">
                <a:solidFill>
                  <a:srgbClr val="8922FD"/>
                </a:solidFill>
              </a:rPr>
              <a:t>immutable</a:t>
            </a:r>
            <a:r>
              <a:rPr lang="en-GB" sz="1800" dirty="0">
                <a:solidFill>
                  <a:srgbClr val="8922FD"/>
                </a:solidFill>
              </a:rPr>
              <a:t> </a:t>
            </a:r>
          </a:p>
        </p:txBody>
      </p:sp>
      <p:sp>
        <p:nvSpPr>
          <p:cNvPr id="10" name="TextBox 9">
            <a:extLst>
              <a:ext uri="{FF2B5EF4-FFF2-40B4-BE49-F238E27FC236}">
                <a16:creationId xmlns:a16="http://schemas.microsoft.com/office/drawing/2014/main" id="{B2131B85-16C5-81A4-DC40-4B1F24FB2606}"/>
              </a:ext>
            </a:extLst>
          </p:cNvPr>
          <p:cNvSpPr txBox="1"/>
          <p:nvPr/>
        </p:nvSpPr>
        <p:spPr>
          <a:xfrm>
            <a:off x="1440000" y="5015740"/>
            <a:ext cx="5660267" cy="369332"/>
          </a:xfrm>
          <a:prstGeom prst="rect">
            <a:avLst/>
          </a:prstGeom>
          <a:noFill/>
        </p:spPr>
        <p:txBody>
          <a:bodyPr wrap="none" rtlCol="0">
            <a:spAutoFit/>
          </a:bodyPr>
          <a:lstStyle/>
          <a:p>
            <a:r>
              <a:rPr lang="en-GB" sz="1800" b="1" dirty="0">
                <a:solidFill>
                  <a:srgbClr val="8922FD"/>
                </a:solidFill>
              </a:rPr>
              <a:t>Mutable</a:t>
            </a:r>
            <a:r>
              <a:rPr lang="en-GB" sz="1800" dirty="0">
                <a:solidFill>
                  <a:srgbClr val="8922FD"/>
                </a:solidFill>
              </a:rPr>
              <a:t> sequences are provided by the type MSZ[T]</a:t>
            </a:r>
          </a:p>
        </p:txBody>
      </p:sp>
      <p:pic>
        <p:nvPicPr>
          <p:cNvPr id="12" name="Picture 11" descr="A close up of a number&#10;&#10;Description automatically generated">
            <a:extLst>
              <a:ext uri="{FF2B5EF4-FFF2-40B4-BE49-F238E27FC236}">
                <a16:creationId xmlns:a16="http://schemas.microsoft.com/office/drawing/2014/main" id="{7CACAEB2-C505-54E0-9766-524799305445}"/>
              </a:ext>
            </a:extLst>
          </p:cNvPr>
          <p:cNvPicPr>
            <a:picLocks noChangeAspect="1"/>
          </p:cNvPicPr>
          <p:nvPr/>
        </p:nvPicPr>
        <p:blipFill>
          <a:blip r:embed="rId5"/>
          <a:stretch>
            <a:fillRect/>
          </a:stretch>
        </p:blipFill>
        <p:spPr>
          <a:xfrm>
            <a:off x="574964" y="5410200"/>
            <a:ext cx="4025900" cy="800100"/>
          </a:xfrm>
          <a:prstGeom prst="rect">
            <a:avLst/>
          </a:prstGeom>
        </p:spPr>
      </p:pic>
    </p:spTree>
    <p:extLst>
      <p:ext uri="{BB962C8B-B14F-4D97-AF65-F5344CB8AC3E}">
        <p14:creationId xmlns:p14="http://schemas.microsoft.com/office/powerpoint/2010/main" val="334110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E4630E-C6BA-1447-51D2-319D0E9F2C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F914E3-FB3D-7025-667C-AD98D9789486}"/>
              </a:ext>
            </a:extLst>
          </p:cNvPr>
          <p:cNvSpPr>
            <a:spLocks noGrp="1"/>
          </p:cNvSpPr>
          <p:nvPr>
            <p:ph type="title"/>
          </p:nvPr>
        </p:nvSpPr>
        <p:spPr/>
        <p:txBody>
          <a:bodyPr/>
          <a:lstStyle/>
          <a:p>
            <a:r>
              <a:rPr lang="en-US" sz="3600" dirty="0"/>
              <a:t>Sequences</a:t>
            </a:r>
          </a:p>
        </p:txBody>
      </p:sp>
      <p:sp>
        <p:nvSpPr>
          <p:cNvPr id="128" name="Slide Number Placeholder 127">
            <a:extLst>
              <a:ext uri="{FF2B5EF4-FFF2-40B4-BE49-F238E27FC236}">
                <a16:creationId xmlns:a16="http://schemas.microsoft.com/office/drawing/2014/main" id="{97ADC599-81CB-4F15-28CA-7C9BAA8A07D3}"/>
              </a:ext>
            </a:extLst>
          </p:cNvPr>
          <p:cNvSpPr>
            <a:spLocks noGrp="1"/>
          </p:cNvSpPr>
          <p:nvPr>
            <p:ph type="sldNum" sz="quarter" idx="11"/>
          </p:nvPr>
        </p:nvSpPr>
        <p:spPr/>
        <p:txBody>
          <a:bodyPr/>
          <a:lstStyle/>
          <a:p>
            <a:pPr>
              <a:defRPr/>
            </a:pPr>
            <a:fld id="{6E0AA622-F4CE-604D-A669-CD3D12FC535C}" type="slidenum">
              <a:rPr lang="en-US" smtClean="0"/>
              <a:pPr>
                <a:defRPr/>
              </a:pPr>
              <a:t>4</a:t>
            </a:fld>
            <a:endParaRPr lang="en-US" dirty="0"/>
          </a:p>
        </p:txBody>
      </p:sp>
      <p:sp>
        <p:nvSpPr>
          <p:cNvPr id="3" name="TextBox 2">
            <a:extLst>
              <a:ext uri="{FF2B5EF4-FFF2-40B4-BE49-F238E27FC236}">
                <a16:creationId xmlns:a16="http://schemas.microsoft.com/office/drawing/2014/main" id="{4539654D-4B4F-41C6-8EF9-9C5E52757638}"/>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Quantification</a:t>
            </a:r>
          </a:p>
        </p:txBody>
      </p:sp>
      <p:pic>
        <p:nvPicPr>
          <p:cNvPr id="5" name="Picture 4">
            <a:extLst>
              <a:ext uri="{FF2B5EF4-FFF2-40B4-BE49-F238E27FC236}">
                <a16:creationId xmlns:a16="http://schemas.microsoft.com/office/drawing/2014/main" id="{F54282B0-235F-3B4B-F9DC-3C30A8A26DC5}"/>
              </a:ext>
            </a:extLst>
          </p:cNvPr>
          <p:cNvPicPr>
            <a:picLocks noChangeAspect="1"/>
          </p:cNvPicPr>
          <p:nvPr/>
        </p:nvPicPr>
        <p:blipFill>
          <a:blip r:embed="rId3"/>
          <a:stretch>
            <a:fillRect/>
          </a:stretch>
        </p:blipFill>
        <p:spPr>
          <a:xfrm>
            <a:off x="533400" y="2362200"/>
            <a:ext cx="6870700" cy="774700"/>
          </a:xfrm>
          <a:prstGeom prst="rect">
            <a:avLst/>
          </a:prstGeom>
        </p:spPr>
      </p:pic>
      <p:pic>
        <p:nvPicPr>
          <p:cNvPr id="7" name="Picture 6">
            <a:extLst>
              <a:ext uri="{FF2B5EF4-FFF2-40B4-BE49-F238E27FC236}">
                <a16:creationId xmlns:a16="http://schemas.microsoft.com/office/drawing/2014/main" id="{4DE0F002-4F01-77F1-364C-A6C1B41F2BE4}"/>
              </a:ext>
            </a:extLst>
          </p:cNvPr>
          <p:cNvPicPr>
            <a:picLocks noChangeAspect="1"/>
          </p:cNvPicPr>
          <p:nvPr/>
        </p:nvPicPr>
        <p:blipFill>
          <a:blip r:embed="rId4"/>
          <a:stretch>
            <a:fillRect/>
          </a:stretch>
        </p:blipFill>
        <p:spPr>
          <a:xfrm>
            <a:off x="533400" y="4572000"/>
            <a:ext cx="7277100" cy="800100"/>
          </a:xfrm>
          <a:prstGeom prst="rect">
            <a:avLst/>
          </a:prstGeom>
        </p:spPr>
      </p:pic>
      <p:sp>
        <p:nvSpPr>
          <p:cNvPr id="8" name="TextBox 7">
            <a:extLst>
              <a:ext uri="{FF2B5EF4-FFF2-40B4-BE49-F238E27FC236}">
                <a16:creationId xmlns:a16="http://schemas.microsoft.com/office/drawing/2014/main" id="{5011CF0C-C52D-905B-1C66-8F29102619A8}"/>
              </a:ext>
            </a:extLst>
          </p:cNvPr>
          <p:cNvSpPr txBox="1"/>
          <p:nvPr/>
        </p:nvSpPr>
        <p:spPr>
          <a:xfrm>
            <a:off x="533400" y="1949907"/>
            <a:ext cx="3257623" cy="400110"/>
          </a:xfrm>
          <a:prstGeom prst="rect">
            <a:avLst/>
          </a:prstGeom>
          <a:noFill/>
        </p:spPr>
        <p:txBody>
          <a:bodyPr wrap="none" rtlCol="0">
            <a:spAutoFit/>
          </a:bodyPr>
          <a:lstStyle/>
          <a:p>
            <a:r>
              <a:rPr lang="en-GB" sz="2000" b="1" dirty="0">
                <a:solidFill>
                  <a:srgbClr val="8922FD"/>
                </a:solidFill>
              </a:rPr>
              <a:t>Universal quantification</a:t>
            </a:r>
          </a:p>
        </p:txBody>
      </p:sp>
      <p:sp>
        <p:nvSpPr>
          <p:cNvPr id="9" name="TextBox 8">
            <a:extLst>
              <a:ext uri="{FF2B5EF4-FFF2-40B4-BE49-F238E27FC236}">
                <a16:creationId xmlns:a16="http://schemas.microsoft.com/office/drawing/2014/main" id="{4198800E-F099-2BC5-B9EF-65D955BC87A2}"/>
              </a:ext>
            </a:extLst>
          </p:cNvPr>
          <p:cNvSpPr txBox="1"/>
          <p:nvPr/>
        </p:nvSpPr>
        <p:spPr>
          <a:xfrm>
            <a:off x="533400" y="4171890"/>
            <a:ext cx="3409908" cy="400110"/>
          </a:xfrm>
          <a:prstGeom prst="rect">
            <a:avLst/>
          </a:prstGeom>
          <a:noFill/>
        </p:spPr>
        <p:txBody>
          <a:bodyPr wrap="none" rtlCol="0">
            <a:spAutoFit/>
          </a:bodyPr>
          <a:lstStyle/>
          <a:p>
            <a:r>
              <a:rPr lang="en-GB" sz="2000" b="1" dirty="0">
                <a:solidFill>
                  <a:srgbClr val="8922FD"/>
                </a:solidFill>
              </a:rPr>
              <a:t>Existential quantification</a:t>
            </a:r>
          </a:p>
        </p:txBody>
      </p:sp>
      <p:sp>
        <p:nvSpPr>
          <p:cNvPr id="10" name="TextBox 9">
            <a:extLst>
              <a:ext uri="{FF2B5EF4-FFF2-40B4-BE49-F238E27FC236}">
                <a16:creationId xmlns:a16="http://schemas.microsoft.com/office/drawing/2014/main" id="{3BA49C87-9DDE-DB42-E302-801CE4294732}"/>
              </a:ext>
            </a:extLst>
          </p:cNvPr>
          <p:cNvSpPr txBox="1"/>
          <p:nvPr/>
        </p:nvSpPr>
        <p:spPr>
          <a:xfrm>
            <a:off x="2930868" y="3375377"/>
            <a:ext cx="4926349" cy="369332"/>
          </a:xfrm>
          <a:prstGeom prst="rect">
            <a:avLst/>
          </a:prstGeom>
          <a:noFill/>
        </p:spPr>
        <p:txBody>
          <a:bodyPr wrap="none" rtlCol="0">
            <a:spAutoFit/>
          </a:bodyPr>
          <a:lstStyle/>
          <a:p>
            <a:r>
              <a:rPr lang="en-GB" sz="1800" dirty="0">
                <a:latin typeface="Menlo" panose="020B0609030804020204" pitchFamily="49" charset="0"/>
                <a:ea typeface="Menlo" panose="020B0609030804020204" pitchFamily="49" charset="0"/>
                <a:cs typeface="Menlo" panose="020B0609030804020204" pitchFamily="49" charset="0"/>
              </a:rPr>
              <a:t>All(</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range</a:t>
            </a:r>
            <a:r>
              <a:rPr lang="en-GB" sz="1800" dirty="0">
                <a:latin typeface="Menlo" panose="020B0609030804020204" pitchFamily="49" charset="0"/>
                <a:ea typeface="Menlo" panose="020B0609030804020204" pitchFamily="49" charset="0"/>
                <a:cs typeface="Menlo" panose="020B0609030804020204" pitchFamily="49" charset="0"/>
              </a:rPr>
              <a:t>)(</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variable</a:t>
            </a:r>
            <a:r>
              <a:rPr lang="en-GB" sz="1800" dirty="0">
                <a:latin typeface="Menlo" panose="020B0609030804020204" pitchFamily="49" charset="0"/>
                <a:ea typeface="Menlo" panose="020B0609030804020204" pitchFamily="49" charset="0"/>
                <a:cs typeface="Menlo" panose="020B0609030804020204" pitchFamily="49" charset="0"/>
              </a:rPr>
              <a:t> =&gt; </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expression</a:t>
            </a:r>
            <a:r>
              <a:rPr lang="en-GB" sz="1800" dirty="0">
                <a:latin typeface="Menlo" panose="020B0609030804020204" pitchFamily="49" charset="0"/>
                <a:ea typeface="Menlo" panose="020B0609030804020204" pitchFamily="49" charset="0"/>
                <a:cs typeface="Menlo" panose="020B0609030804020204" pitchFamily="49" charset="0"/>
              </a:rPr>
              <a:t>)</a:t>
            </a:r>
          </a:p>
        </p:txBody>
      </p:sp>
      <p:sp>
        <p:nvSpPr>
          <p:cNvPr id="11" name="TextBox 10">
            <a:extLst>
              <a:ext uri="{FF2B5EF4-FFF2-40B4-BE49-F238E27FC236}">
                <a16:creationId xmlns:a16="http://schemas.microsoft.com/office/drawing/2014/main" id="{33A6E06A-DEB0-CBC1-4292-4AC1135185E3}"/>
              </a:ext>
            </a:extLst>
          </p:cNvPr>
          <p:cNvSpPr txBox="1"/>
          <p:nvPr/>
        </p:nvSpPr>
        <p:spPr>
          <a:xfrm>
            <a:off x="2930868" y="5622607"/>
            <a:ext cx="5344733" cy="369332"/>
          </a:xfrm>
          <a:prstGeom prst="rect">
            <a:avLst/>
          </a:prstGeom>
          <a:noFill/>
        </p:spPr>
        <p:txBody>
          <a:bodyPr wrap="none" rtlCol="0">
            <a:spAutoFit/>
          </a:bodyPr>
          <a:lstStyle/>
          <a:p>
            <a:r>
              <a:rPr lang="en-GB" sz="1800" dirty="0">
                <a:latin typeface="Menlo" panose="020B0609030804020204" pitchFamily="49" charset="0"/>
                <a:ea typeface="Menlo" panose="020B0609030804020204" pitchFamily="49" charset="0"/>
                <a:cs typeface="Menlo" panose="020B0609030804020204" pitchFamily="49" charset="0"/>
              </a:rPr>
              <a:t>Exists(</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range</a:t>
            </a:r>
            <a:r>
              <a:rPr lang="en-GB" sz="1800" dirty="0">
                <a:latin typeface="Menlo" panose="020B0609030804020204" pitchFamily="49" charset="0"/>
                <a:ea typeface="Menlo" panose="020B0609030804020204" pitchFamily="49" charset="0"/>
                <a:cs typeface="Menlo" panose="020B0609030804020204" pitchFamily="49" charset="0"/>
              </a:rPr>
              <a:t>)(</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variable</a:t>
            </a:r>
            <a:r>
              <a:rPr lang="en-GB" sz="1800" dirty="0">
                <a:latin typeface="Menlo" panose="020B0609030804020204" pitchFamily="49" charset="0"/>
                <a:ea typeface="Menlo" panose="020B0609030804020204" pitchFamily="49" charset="0"/>
                <a:cs typeface="Menlo" panose="020B0609030804020204" pitchFamily="49" charset="0"/>
              </a:rPr>
              <a:t> =&gt; </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expression</a:t>
            </a:r>
            <a:r>
              <a:rPr lang="en-GB" sz="1800" dirty="0">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3429884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C21481-5F85-A253-0DE7-C0905EC7F8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62EB26-B2BE-5022-89D5-C3A8AE69B314}"/>
              </a:ext>
            </a:extLst>
          </p:cNvPr>
          <p:cNvSpPr>
            <a:spLocks noGrp="1"/>
          </p:cNvSpPr>
          <p:nvPr>
            <p:ph type="title"/>
          </p:nvPr>
        </p:nvSpPr>
        <p:spPr/>
        <p:txBody>
          <a:bodyPr/>
          <a:lstStyle/>
          <a:p>
            <a:r>
              <a:rPr lang="en-US" sz="3600" dirty="0"/>
              <a:t>Sequences</a:t>
            </a:r>
          </a:p>
        </p:txBody>
      </p:sp>
      <p:sp>
        <p:nvSpPr>
          <p:cNvPr id="128" name="Slide Number Placeholder 127">
            <a:extLst>
              <a:ext uri="{FF2B5EF4-FFF2-40B4-BE49-F238E27FC236}">
                <a16:creationId xmlns:a16="http://schemas.microsoft.com/office/drawing/2014/main" id="{671C5B71-2F06-F134-37F1-9B00DD993693}"/>
              </a:ext>
            </a:extLst>
          </p:cNvPr>
          <p:cNvSpPr>
            <a:spLocks noGrp="1"/>
          </p:cNvSpPr>
          <p:nvPr>
            <p:ph type="sldNum" sz="quarter" idx="11"/>
          </p:nvPr>
        </p:nvSpPr>
        <p:spPr/>
        <p:txBody>
          <a:bodyPr/>
          <a:lstStyle/>
          <a:p>
            <a:pPr>
              <a:defRPr/>
            </a:pPr>
            <a:fld id="{6E0AA622-F4CE-604D-A669-CD3D12FC535C}" type="slidenum">
              <a:rPr lang="en-US" smtClean="0"/>
              <a:pPr>
                <a:defRPr/>
              </a:pPr>
              <a:t>5</a:t>
            </a:fld>
            <a:endParaRPr lang="en-US" dirty="0"/>
          </a:p>
        </p:txBody>
      </p:sp>
      <p:sp>
        <p:nvSpPr>
          <p:cNvPr id="3" name="TextBox 2">
            <a:extLst>
              <a:ext uri="{FF2B5EF4-FFF2-40B4-BE49-F238E27FC236}">
                <a16:creationId xmlns:a16="http://schemas.microsoft.com/office/drawing/2014/main" id="{16EADAB8-361C-D003-144F-DABFA318F028}"/>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Sequence and Quantification Example</a:t>
            </a:r>
          </a:p>
        </p:txBody>
      </p:sp>
      <p:pic>
        <p:nvPicPr>
          <p:cNvPr id="5" name="Picture 4" descr="A screenshot of a computer code&#10;&#10;Description automatically generated">
            <a:extLst>
              <a:ext uri="{FF2B5EF4-FFF2-40B4-BE49-F238E27FC236}">
                <a16:creationId xmlns:a16="http://schemas.microsoft.com/office/drawing/2014/main" id="{F6C4E10F-17FD-BD2C-936D-135FD471723F}"/>
              </a:ext>
            </a:extLst>
          </p:cNvPr>
          <p:cNvPicPr>
            <a:picLocks noChangeAspect="1"/>
          </p:cNvPicPr>
          <p:nvPr/>
        </p:nvPicPr>
        <p:blipFill>
          <a:blip r:embed="rId3"/>
          <a:stretch>
            <a:fillRect/>
          </a:stretch>
        </p:blipFill>
        <p:spPr>
          <a:xfrm>
            <a:off x="533400" y="2209800"/>
            <a:ext cx="7112000" cy="3860800"/>
          </a:xfrm>
          <a:prstGeom prst="rect">
            <a:avLst/>
          </a:prstGeom>
        </p:spPr>
      </p:pic>
      <p:sp>
        <p:nvSpPr>
          <p:cNvPr id="6" name="TextBox 5">
            <a:extLst>
              <a:ext uri="{FF2B5EF4-FFF2-40B4-BE49-F238E27FC236}">
                <a16:creationId xmlns:a16="http://schemas.microsoft.com/office/drawing/2014/main" id="{6B7B3674-E5CD-375E-AFA2-B4C5511E4886}"/>
              </a:ext>
            </a:extLst>
          </p:cNvPr>
          <p:cNvSpPr txBox="1"/>
          <p:nvPr/>
        </p:nvSpPr>
        <p:spPr>
          <a:xfrm>
            <a:off x="533400" y="1809690"/>
            <a:ext cx="6105967" cy="400110"/>
          </a:xfrm>
          <a:prstGeom prst="rect">
            <a:avLst/>
          </a:prstGeom>
          <a:noFill/>
        </p:spPr>
        <p:txBody>
          <a:bodyPr wrap="none" rtlCol="0">
            <a:spAutoFit/>
          </a:bodyPr>
          <a:lstStyle/>
          <a:p>
            <a:r>
              <a:rPr lang="en-GB" sz="2000" dirty="0">
                <a:solidFill>
                  <a:srgbClr val="8922FD"/>
                </a:solidFill>
              </a:rPr>
              <a:t>Function filling a mutable sequence with the identity</a:t>
            </a:r>
          </a:p>
        </p:txBody>
      </p:sp>
    </p:spTree>
    <p:extLst>
      <p:ext uri="{BB962C8B-B14F-4D97-AF65-F5344CB8AC3E}">
        <p14:creationId xmlns:p14="http://schemas.microsoft.com/office/powerpoint/2010/main" val="3232215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12B16-ADB3-C7EE-FA41-56F7149378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44E115-7BC6-1648-7903-767C333FC56A}"/>
              </a:ext>
            </a:extLst>
          </p:cNvPr>
          <p:cNvSpPr>
            <a:spLocks noGrp="1"/>
          </p:cNvSpPr>
          <p:nvPr>
            <p:ph type="title"/>
          </p:nvPr>
        </p:nvSpPr>
        <p:spPr/>
        <p:txBody>
          <a:bodyPr/>
          <a:lstStyle/>
          <a:p>
            <a:r>
              <a:rPr lang="en-US" sz="3600" dirty="0"/>
              <a:t>Sequences</a:t>
            </a:r>
          </a:p>
        </p:txBody>
      </p:sp>
      <p:sp>
        <p:nvSpPr>
          <p:cNvPr id="128" name="Slide Number Placeholder 127">
            <a:extLst>
              <a:ext uri="{FF2B5EF4-FFF2-40B4-BE49-F238E27FC236}">
                <a16:creationId xmlns:a16="http://schemas.microsoft.com/office/drawing/2014/main" id="{6A314EE0-5305-AEC8-9808-DDA4D1621890}"/>
              </a:ext>
            </a:extLst>
          </p:cNvPr>
          <p:cNvSpPr>
            <a:spLocks noGrp="1"/>
          </p:cNvSpPr>
          <p:nvPr>
            <p:ph type="sldNum" sz="quarter" idx="11"/>
          </p:nvPr>
        </p:nvSpPr>
        <p:spPr/>
        <p:txBody>
          <a:bodyPr/>
          <a:lstStyle/>
          <a:p>
            <a:pPr>
              <a:defRPr/>
            </a:pPr>
            <a:fld id="{6E0AA622-F4CE-604D-A669-CD3D12FC535C}" type="slidenum">
              <a:rPr lang="en-US" smtClean="0"/>
              <a:pPr>
                <a:defRPr/>
              </a:pPr>
              <a:t>6</a:t>
            </a:fld>
            <a:endParaRPr lang="en-US" dirty="0"/>
          </a:p>
        </p:txBody>
      </p:sp>
      <p:sp>
        <p:nvSpPr>
          <p:cNvPr id="3" name="TextBox 2">
            <a:extLst>
              <a:ext uri="{FF2B5EF4-FFF2-40B4-BE49-F238E27FC236}">
                <a16:creationId xmlns:a16="http://schemas.microsoft.com/office/drawing/2014/main" id="{D7009A22-AA09-FFBA-8BFF-EAAF89F9B16A}"/>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Find (stable) minimum in sequence of numbers</a:t>
            </a:r>
          </a:p>
        </p:txBody>
      </p:sp>
      <p:pic>
        <p:nvPicPr>
          <p:cNvPr id="5" name="Picture 4" descr="A screenshot of a computer program&#10;&#10;Description automatically generated">
            <a:extLst>
              <a:ext uri="{FF2B5EF4-FFF2-40B4-BE49-F238E27FC236}">
                <a16:creationId xmlns:a16="http://schemas.microsoft.com/office/drawing/2014/main" id="{BE6906E4-4044-29B5-2A36-B32B7F322F3D}"/>
              </a:ext>
            </a:extLst>
          </p:cNvPr>
          <p:cNvPicPr>
            <a:picLocks noChangeAspect="1"/>
          </p:cNvPicPr>
          <p:nvPr/>
        </p:nvPicPr>
        <p:blipFill>
          <a:blip r:embed="rId3"/>
          <a:stretch>
            <a:fillRect/>
          </a:stretch>
        </p:blipFill>
        <p:spPr>
          <a:xfrm>
            <a:off x="625366" y="1537649"/>
            <a:ext cx="7772400" cy="5276263"/>
          </a:xfrm>
          <a:prstGeom prst="rect">
            <a:avLst/>
          </a:prstGeom>
        </p:spPr>
      </p:pic>
    </p:spTree>
    <p:extLst>
      <p:ext uri="{BB962C8B-B14F-4D97-AF65-F5344CB8AC3E}">
        <p14:creationId xmlns:p14="http://schemas.microsoft.com/office/powerpoint/2010/main" val="3839819333"/>
      </p:ext>
    </p:extLst>
  </p:cSld>
  <p:clrMapOvr>
    <a:masterClrMapping/>
  </p:clrMapOvr>
</p:sld>
</file>

<file path=ppt/theme/theme1.xml><?xml version="1.0" encoding="utf-8"?>
<a:theme xmlns:a="http://schemas.openxmlformats.org/drawingml/2006/main" name="Blends">
  <a:themeElements>
    <a:clrScheme name="">
      <a:dk1>
        <a:srgbClr val="000000"/>
      </a:dk1>
      <a:lt1>
        <a:srgbClr val="FFFFFF"/>
      </a:lt1>
      <a:dk2>
        <a:srgbClr val="990099"/>
      </a:dk2>
      <a:lt2>
        <a:srgbClr val="1C1C1C"/>
      </a:lt2>
      <a:accent1>
        <a:srgbClr val="6E1EC6"/>
      </a:accent1>
      <a:accent2>
        <a:srgbClr val="FFCF01"/>
      </a:accent2>
      <a:accent3>
        <a:srgbClr val="FFFFFF"/>
      </a:accent3>
      <a:accent4>
        <a:srgbClr val="000000"/>
      </a:accent4>
      <a:accent5>
        <a:srgbClr val="BAABDF"/>
      </a:accent5>
      <a:accent6>
        <a:srgbClr val="E7BB01"/>
      </a:accent6>
      <a:hlink>
        <a:srgbClr val="00CC00"/>
      </a:hlink>
      <a:folHlink>
        <a:srgbClr val="990099"/>
      </a:folHlink>
    </a:clrScheme>
    <a:fontScheme name="Blends">
      <a:majorFont>
        <a:latin typeface="Microsoft Sans Serif"/>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206562</TotalTime>
  <Words>914</Words>
  <Application>Microsoft Macintosh PowerPoint</Application>
  <PresentationFormat>On-screen Show (4:3)</PresentationFormat>
  <Paragraphs>111</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Menlo</vt:lpstr>
      <vt:lpstr>Microsoft Sans Serif</vt:lpstr>
      <vt:lpstr>Tahoma</vt:lpstr>
      <vt:lpstr>Times New Roman</vt:lpstr>
      <vt:lpstr>Wingdings</vt:lpstr>
      <vt:lpstr>Blends</vt:lpstr>
      <vt:lpstr>Slang &amp; Logika:  Sequences and Quantification</vt:lpstr>
      <vt:lpstr>Sequences</vt:lpstr>
      <vt:lpstr>Sequences</vt:lpstr>
      <vt:lpstr>Sequences</vt:lpstr>
      <vt:lpstr>Sequences</vt:lpstr>
      <vt:lpstr>Sequences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Stefan Hallerstede</cp:lastModifiedBy>
  <cp:revision>1465</cp:revision>
  <cp:lastPrinted>2023-09-28T13:37:11Z</cp:lastPrinted>
  <dcterms:created xsi:type="dcterms:W3CDTF">2016-11-14T12:47:14Z</dcterms:created>
  <dcterms:modified xsi:type="dcterms:W3CDTF">2024-10-04T12:28:23Z</dcterms:modified>
</cp:coreProperties>
</file>