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9"/>
  </p:notesMasterIdLst>
  <p:handoutMasterIdLst>
    <p:handoutMasterId r:id="rId10"/>
  </p:handoutMasterIdLst>
  <p:sldIdLst>
    <p:sldId id="258" r:id="rId2"/>
    <p:sldId id="1907" r:id="rId3"/>
    <p:sldId id="1908" r:id="rId4"/>
    <p:sldId id="1909" r:id="rId5"/>
    <p:sldId id="1641" r:id="rId6"/>
    <p:sldId id="1910" r:id="rId7"/>
    <p:sldId id="1911" r:id="rId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267"/>
    <a:srgbClr val="8922FD"/>
    <a:srgbClr val="92D050"/>
    <a:srgbClr val="8424F8"/>
    <a:srgbClr val="FF0000"/>
    <a:srgbClr val="D6CDEC"/>
    <a:srgbClr val="78BD70"/>
    <a:srgbClr val="78B044"/>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15"/>
    <p:restoredTop sz="96327" autoAdjust="0"/>
  </p:normalViewPr>
  <p:slideViewPr>
    <p:cSldViewPr>
      <p:cViewPr>
        <p:scale>
          <a:sx n="130" d="100"/>
          <a:sy n="130" d="100"/>
        </p:scale>
        <p:origin x="872" y="816"/>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9FF3312-DBFA-9A42-B637-483F4A814940}" type="slidenum">
              <a:rPr lang="en-US">
                <a:latin typeface="Tahoma" pitchFamily="-106" charset="0"/>
              </a:rPr>
              <a:pPr/>
              <a:t>1</a:t>
            </a:fld>
            <a:endParaRPr lang="en-US">
              <a:latin typeface="Tahoma" pitchFamily="-106"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r>
              <a:rPr lang="en-US" dirty="0">
                <a:latin typeface="Times New Roman" pitchFamily="-106" charset="0"/>
                <a:ea typeface="ＭＳ Ｐゴシック" pitchFamily="-106" charset="-128"/>
                <a:cs typeface="ＭＳ Ｐゴシック" pitchFamily="-106" charset="-128"/>
              </a:rPr>
              <a:t>I'm John Hatcliff, a professor from Kansas State University.  This is a second talk on semantics for a modeling language, and here we aim to make deeper connections with the underlying application and infrastructure code via contracts.  This talk pulls together several different lines of work that were carried out in collaboration with different teams, including teams from SEI and Galois primarily, but always folks from Collins Aerospace and people working on seL4.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5"/>
          </p:nvPr>
        </p:nvSpPr>
        <p:spPr/>
        <p:txBody>
          <a:bodyPr/>
          <a:lstStyle/>
          <a:p>
            <a:pPr>
              <a:defRPr/>
            </a:pPr>
            <a:fld id="{2BFE2475-28EF-9A44-97D3-D2287C00B1B1}" type="slidenum">
              <a:rPr lang="en-US" smtClean="0"/>
              <a:pPr>
                <a:defRPr/>
              </a:pPr>
              <a:t>5</a:t>
            </a:fld>
            <a:endParaRPr lang="en-US"/>
          </a:p>
        </p:txBody>
      </p:sp>
    </p:spTree>
    <p:extLst>
      <p:ext uri="{BB962C8B-B14F-4D97-AF65-F5344CB8AC3E}">
        <p14:creationId xmlns:p14="http://schemas.microsoft.com/office/powerpoint/2010/main" val="1268052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3E1F6-4C04-DA88-28DA-A44A766734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A9A6F6-486E-35DF-E854-195600BFC6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0E1538-A410-3F34-F87B-093650346CF8}"/>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E8BC9E85-1357-EB6F-EB2B-46D7E90240EA}"/>
              </a:ext>
            </a:extLst>
          </p:cNvPr>
          <p:cNvSpPr>
            <a:spLocks noGrp="1"/>
          </p:cNvSpPr>
          <p:nvPr>
            <p:ph type="sldNum" sz="quarter" idx="5"/>
          </p:nvPr>
        </p:nvSpPr>
        <p:spPr/>
        <p:txBody>
          <a:bodyPr/>
          <a:lstStyle/>
          <a:p>
            <a:pPr>
              <a:defRPr/>
            </a:pPr>
            <a:fld id="{2BFE2475-28EF-9A44-97D3-D2287C00B1B1}" type="slidenum">
              <a:rPr lang="en-US" smtClean="0"/>
              <a:pPr>
                <a:defRPr/>
              </a:pPr>
              <a:t>6</a:t>
            </a:fld>
            <a:endParaRPr lang="en-US"/>
          </a:p>
        </p:txBody>
      </p:sp>
    </p:spTree>
    <p:extLst>
      <p:ext uri="{BB962C8B-B14F-4D97-AF65-F5344CB8AC3E}">
        <p14:creationId xmlns:p14="http://schemas.microsoft.com/office/powerpoint/2010/main" val="2182606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5D51-6DD2-1AA2-57B6-2F67DA184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C4A42-918E-CD26-A960-80AF098FC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68B25-2EE9-8F57-A92D-876F12632FD2}"/>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863166A-C96B-9A14-3F7B-2612403F1A11}"/>
              </a:ext>
            </a:extLst>
          </p:cNvPr>
          <p:cNvSpPr>
            <a:spLocks noGrp="1"/>
          </p:cNvSpPr>
          <p:nvPr>
            <p:ph type="sldNum" sz="quarter" idx="5"/>
          </p:nvPr>
        </p:nvSpPr>
        <p:spPr/>
        <p:txBody>
          <a:bodyPr/>
          <a:lstStyle/>
          <a:p>
            <a:pPr>
              <a:defRPr/>
            </a:pPr>
            <a:fld id="{2BFE2475-28EF-9A44-97D3-D2287C00B1B1}" type="slidenum">
              <a:rPr lang="en-US" smtClean="0"/>
              <a:pPr>
                <a:defRPr/>
              </a:pPr>
              <a:t>7</a:t>
            </a:fld>
            <a:endParaRPr lang="en-US"/>
          </a:p>
        </p:txBody>
      </p:sp>
    </p:spTree>
    <p:extLst>
      <p:ext uri="{BB962C8B-B14F-4D97-AF65-F5344CB8AC3E}">
        <p14:creationId xmlns:p14="http://schemas.microsoft.com/office/powerpoint/2010/main" val="2787644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tif"/><Relationship Id="rId3" Type="http://schemas.openxmlformats.org/officeDocument/2006/relationships/image" Target="../media/image2.png"/><Relationship Id="rId7" Type="http://schemas.openxmlformats.org/officeDocument/2006/relationships/image" Target="../media/image6.tif"/><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1.tif"/></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tif"/></Relationships>
</file>

<file path=ppt/slides/_rels/slide5.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tiff"/><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tiff"/><Relationship Id="rId4" Type="http://schemas.openxmlformats.org/officeDocument/2006/relationships/image" Target="../media/image16.png"/><Relationship Id="rId9" Type="http://schemas.openxmlformats.org/officeDocument/2006/relationships/image" Target="../media/image21.jpe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533399" y="1216010"/>
            <a:ext cx="8458200" cy="1752600"/>
          </a:xfrm>
        </p:spPr>
        <p:txBody>
          <a:bodyPr/>
          <a:lstStyle/>
          <a:p>
            <a:r>
              <a:rPr lang="en-US" sz="4000" dirty="0"/>
              <a:t>Slang: </a:t>
            </a:r>
            <a:br>
              <a:rPr lang="en-US" sz="4000" dirty="0"/>
            </a:br>
            <a:r>
              <a:rPr lang="en-US" sz="4000" dirty="0"/>
              <a:t>A Safety-Critical Subset of Scala</a:t>
            </a:r>
            <a:endParaRPr lang="en-US" sz="5400" dirty="0"/>
          </a:p>
        </p:txBody>
      </p:sp>
      <p:sp>
        <p:nvSpPr>
          <p:cNvPr id="7" name="TextBox 6"/>
          <p:cNvSpPr txBox="1"/>
          <p:nvPr/>
        </p:nvSpPr>
        <p:spPr>
          <a:xfrm>
            <a:off x="2317126" y="4308471"/>
            <a:ext cx="1447800" cy="923330"/>
          </a:xfrm>
          <a:prstGeom prst="rect">
            <a:avLst/>
          </a:prstGeom>
          <a:noFill/>
        </p:spPr>
        <p:txBody>
          <a:bodyPr wrap="square" rtlCol="0">
            <a:spAutoFit/>
          </a:bodyPr>
          <a:lstStyle/>
          <a:p>
            <a:r>
              <a:rPr lang="en-US" sz="1800" dirty="0"/>
              <a:t>Robby</a:t>
            </a:r>
          </a:p>
          <a:p>
            <a:pPr algn="l"/>
            <a:r>
              <a:rPr lang="en-US" sz="1800" dirty="0"/>
              <a:t>John Hatcliff</a:t>
            </a:r>
          </a:p>
          <a:p>
            <a:pPr algn="l"/>
            <a:r>
              <a:rPr lang="en-US" sz="1800" dirty="0"/>
              <a:t>Jason Belt</a:t>
            </a:r>
          </a:p>
        </p:txBody>
      </p:sp>
      <p:cxnSp>
        <p:nvCxnSpPr>
          <p:cNvPr id="4" name="Straight Connector 3"/>
          <p:cNvCxnSpPr/>
          <p:nvPr/>
        </p:nvCxnSpPr>
        <p:spPr bwMode="auto">
          <a:xfrm>
            <a:off x="685800" y="31242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6" name="TextBox 5"/>
          <p:cNvSpPr txBox="1"/>
          <p:nvPr/>
        </p:nvSpPr>
        <p:spPr>
          <a:xfrm>
            <a:off x="2362200" y="3200400"/>
            <a:ext cx="4733925" cy="461665"/>
          </a:xfrm>
          <a:prstGeom prst="rect">
            <a:avLst/>
          </a:prstGeom>
          <a:noFill/>
        </p:spPr>
        <p:txBody>
          <a:bodyPr wrap="none" rtlCol="0">
            <a:spAutoFit/>
          </a:bodyPr>
          <a:lstStyle/>
          <a:p>
            <a:r>
              <a:rPr lang="en-US" dirty="0"/>
              <a:t>STRESS 2024 – October 24, 2024</a:t>
            </a:r>
          </a:p>
        </p:txBody>
      </p:sp>
      <p:cxnSp>
        <p:nvCxnSpPr>
          <p:cNvPr id="11" name="Straight Connector 10"/>
          <p:cNvCxnSpPr/>
          <p:nvPr/>
        </p:nvCxnSpPr>
        <p:spPr bwMode="auto">
          <a:xfrm>
            <a:off x="685800" y="37338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13" name="TextBox 12"/>
          <p:cNvSpPr txBox="1"/>
          <p:nvPr/>
        </p:nvSpPr>
        <p:spPr>
          <a:xfrm>
            <a:off x="4956313" y="4346151"/>
            <a:ext cx="1832233" cy="338554"/>
          </a:xfrm>
          <a:prstGeom prst="rect">
            <a:avLst/>
          </a:prstGeom>
          <a:noFill/>
        </p:spPr>
        <p:txBody>
          <a:bodyPr wrap="none" rtlCol="0">
            <a:spAutoFit/>
          </a:bodyPr>
          <a:lstStyle/>
          <a:p>
            <a:r>
              <a:rPr lang="en-US" sz="1600" dirty="0"/>
              <a:t>Stefan </a:t>
            </a:r>
            <a:r>
              <a:rPr lang="en-US" sz="1600" dirty="0" err="1"/>
              <a:t>Hallerstede</a:t>
            </a:r>
            <a:endParaRPr lang="en-US" sz="1600" dirty="0"/>
          </a:p>
        </p:txBody>
      </p:sp>
      <p:sp>
        <p:nvSpPr>
          <p:cNvPr id="9" name="TextBox 8"/>
          <p:cNvSpPr txBox="1"/>
          <p:nvPr/>
        </p:nvSpPr>
        <p:spPr>
          <a:xfrm>
            <a:off x="838200" y="6096000"/>
            <a:ext cx="8153399" cy="246221"/>
          </a:xfrm>
          <a:prstGeom prst="rect">
            <a:avLst/>
          </a:prstGeom>
          <a:noFill/>
        </p:spPr>
        <p:txBody>
          <a:bodyPr wrap="square" rtlCol="0">
            <a:spAutoFit/>
          </a:bodyPr>
          <a:lstStyle/>
          <a:p>
            <a:r>
              <a:rPr lang="en-US" sz="1000" dirty="0"/>
              <a:t>This material is based on research sponsored in part by DARPA </a:t>
            </a:r>
          </a:p>
        </p:txBody>
      </p:sp>
      <p:sp>
        <p:nvSpPr>
          <p:cNvPr id="3" name="TextBox 2">
            <a:extLst>
              <a:ext uri="{FF2B5EF4-FFF2-40B4-BE49-F238E27FC236}">
                <a16:creationId xmlns:a16="http://schemas.microsoft.com/office/drawing/2014/main" id="{6B30B2EF-D57F-F14D-9892-12153C192BFE}"/>
              </a:ext>
            </a:extLst>
          </p:cNvPr>
          <p:cNvSpPr txBox="1"/>
          <p:nvPr/>
        </p:nvSpPr>
        <p:spPr>
          <a:xfrm>
            <a:off x="2012325" y="3886200"/>
            <a:ext cx="2559675" cy="369332"/>
          </a:xfrm>
          <a:prstGeom prst="rect">
            <a:avLst/>
          </a:prstGeom>
          <a:noFill/>
        </p:spPr>
        <p:txBody>
          <a:bodyPr wrap="none" rtlCol="0">
            <a:spAutoFit/>
          </a:bodyPr>
          <a:lstStyle/>
          <a:p>
            <a:r>
              <a:rPr lang="en-US" sz="1800" i="1" dirty="0"/>
              <a:t>Kansas State University</a:t>
            </a:r>
          </a:p>
        </p:txBody>
      </p:sp>
      <p:sp>
        <p:nvSpPr>
          <p:cNvPr id="14" name="TextBox 13">
            <a:extLst>
              <a:ext uri="{FF2B5EF4-FFF2-40B4-BE49-F238E27FC236}">
                <a16:creationId xmlns:a16="http://schemas.microsoft.com/office/drawing/2014/main" id="{C13905A8-F033-874A-A32D-50E08E4BF022}"/>
              </a:ext>
            </a:extLst>
          </p:cNvPr>
          <p:cNvSpPr txBox="1"/>
          <p:nvPr/>
        </p:nvSpPr>
        <p:spPr>
          <a:xfrm>
            <a:off x="4953000" y="3886200"/>
            <a:ext cx="1955600" cy="369332"/>
          </a:xfrm>
          <a:prstGeom prst="rect">
            <a:avLst/>
          </a:prstGeom>
          <a:noFill/>
        </p:spPr>
        <p:txBody>
          <a:bodyPr wrap="none" rtlCol="0">
            <a:spAutoFit/>
          </a:bodyPr>
          <a:lstStyle/>
          <a:p>
            <a:r>
              <a:rPr lang="en-US" sz="1800" i="1" dirty="0"/>
              <a:t>Aarhus University</a:t>
            </a:r>
          </a:p>
        </p:txBody>
      </p:sp>
      <p:sp>
        <p:nvSpPr>
          <p:cNvPr id="5" name="Rectangle 4">
            <a:extLst>
              <a:ext uri="{FF2B5EF4-FFF2-40B4-BE49-F238E27FC236}">
                <a16:creationId xmlns:a16="http://schemas.microsoft.com/office/drawing/2014/main" id="{38E4B0B0-22E8-1340-AA2C-68C72F08D6A5}"/>
              </a:ext>
            </a:extLst>
          </p:cNvPr>
          <p:cNvSpPr/>
          <p:nvPr/>
        </p:nvSpPr>
        <p:spPr bwMode="auto">
          <a:xfrm flipV="1">
            <a:off x="2317125" y="4599080"/>
            <a:ext cx="1421121" cy="277720"/>
          </a:xfrm>
          <a:prstGeom prst="rect">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TextBox 15">
            <a:extLst>
              <a:ext uri="{FF2B5EF4-FFF2-40B4-BE49-F238E27FC236}">
                <a16:creationId xmlns:a16="http://schemas.microsoft.com/office/drawing/2014/main" id="{663EBDB7-43CB-B144-9456-14002C9FB986}"/>
              </a:ext>
            </a:extLst>
          </p:cNvPr>
          <p:cNvSpPr txBox="1"/>
          <p:nvPr/>
        </p:nvSpPr>
        <p:spPr>
          <a:xfrm>
            <a:off x="457200" y="6400800"/>
            <a:ext cx="8453927" cy="369332"/>
          </a:xfrm>
          <a:prstGeom prst="rect">
            <a:avLst/>
          </a:prstGeom>
          <a:noFill/>
        </p:spPr>
        <p:txBody>
          <a:bodyPr wrap="square">
            <a:spAutoFit/>
          </a:bodyPr>
          <a:lstStyle/>
          <a:p>
            <a:pPr algn="ctr"/>
            <a:r>
              <a:rPr lang="en-US" sz="900" dirty="0"/>
              <a:t>DISCLAIMER: The views and conclusions contained in this presentation are those of the author and should not be interpreted as representing the official policies, either express or implied, of any agency or department of the U.S. Government, Kansas State University or Aarhus University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9B8EB9B5-8858-B77F-F8F7-666B85F4AC2D}"/>
              </a:ext>
            </a:extLst>
          </p:cNvPr>
          <p:cNvSpPr/>
          <p:nvPr/>
        </p:nvSpPr>
        <p:spPr bwMode="auto">
          <a:xfrm>
            <a:off x="4870596" y="2305086"/>
            <a:ext cx="4109572" cy="4095714"/>
          </a:xfrm>
          <a:prstGeom prst="rect">
            <a:avLst/>
          </a:prstGeom>
          <a:solidFill>
            <a:schemeClr val="accent5">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 name="Title 4">
            <a:extLst>
              <a:ext uri="{FF2B5EF4-FFF2-40B4-BE49-F238E27FC236}">
                <a16:creationId xmlns:a16="http://schemas.microsoft.com/office/drawing/2014/main" id="{EFEAD773-F54B-07B2-5543-B480948A38AC}"/>
              </a:ext>
            </a:extLst>
          </p:cNvPr>
          <p:cNvSpPr>
            <a:spLocks noGrp="1"/>
          </p:cNvSpPr>
          <p:nvPr>
            <p:ph type="title"/>
          </p:nvPr>
        </p:nvSpPr>
        <p:spPr/>
        <p:txBody>
          <a:bodyPr/>
          <a:lstStyle/>
          <a:p>
            <a:r>
              <a:rPr lang="en-US" dirty="0"/>
              <a:t>Slang &amp; </a:t>
            </a:r>
            <a:r>
              <a:rPr lang="en-US" dirty="0" err="1"/>
              <a:t>Logika</a:t>
            </a:r>
            <a:endParaRPr lang="en-US" dirty="0"/>
          </a:p>
        </p:txBody>
      </p:sp>
      <p:sp>
        <p:nvSpPr>
          <p:cNvPr id="4" name="Slide Number Placeholder 3">
            <a:extLst>
              <a:ext uri="{FF2B5EF4-FFF2-40B4-BE49-F238E27FC236}">
                <a16:creationId xmlns:a16="http://schemas.microsoft.com/office/drawing/2014/main" id="{EC50BBF8-D9A4-263F-2E92-E867544C5873}"/>
              </a:ext>
            </a:extLst>
          </p:cNvPr>
          <p:cNvSpPr>
            <a:spLocks noGrp="1"/>
          </p:cNvSpPr>
          <p:nvPr>
            <p:ph type="sldNum" sz="quarter" idx="11"/>
          </p:nvPr>
        </p:nvSpPr>
        <p:spPr/>
        <p:txBody>
          <a:bodyPr/>
          <a:lstStyle/>
          <a:p>
            <a:pPr>
              <a:defRPr/>
            </a:pPr>
            <a:fld id="{C22399C2-1ADD-1549-9753-CEA7C1EED1B8}" type="slidenum">
              <a:rPr lang="en-US" smtClean="0"/>
              <a:pPr>
                <a:defRPr/>
              </a:pPr>
              <a:t>2</a:t>
            </a:fld>
            <a:endParaRPr lang="en-US"/>
          </a:p>
        </p:txBody>
      </p:sp>
      <p:pic>
        <p:nvPicPr>
          <p:cNvPr id="6" name="example-merged.png" descr="example-merged.png">
            <a:extLst>
              <a:ext uri="{FF2B5EF4-FFF2-40B4-BE49-F238E27FC236}">
                <a16:creationId xmlns:a16="http://schemas.microsoft.com/office/drawing/2014/main" id="{88310EA2-8502-0E65-8AFB-F0A6934535D9}"/>
              </a:ext>
            </a:extLst>
          </p:cNvPr>
          <p:cNvPicPr>
            <a:picLocks noChangeAspect="1"/>
          </p:cNvPicPr>
          <p:nvPr/>
        </p:nvPicPr>
        <p:blipFill>
          <a:blip r:embed="rId2"/>
          <a:stretch>
            <a:fillRect/>
          </a:stretch>
        </p:blipFill>
        <p:spPr>
          <a:xfrm>
            <a:off x="685800" y="2460585"/>
            <a:ext cx="4114137" cy="2568615"/>
          </a:xfrm>
          <a:prstGeom prst="rect">
            <a:avLst/>
          </a:prstGeom>
          <a:ln w="12700">
            <a:miter lim="400000"/>
          </a:ln>
        </p:spPr>
      </p:pic>
      <p:sp>
        <p:nvSpPr>
          <p:cNvPr id="8" name="IntelliJ IDE integration">
            <a:extLst>
              <a:ext uri="{FF2B5EF4-FFF2-40B4-BE49-F238E27FC236}">
                <a16:creationId xmlns:a16="http://schemas.microsoft.com/office/drawing/2014/main" id="{ACC817F9-18A7-377C-FE04-5CCF90995558}"/>
              </a:ext>
            </a:extLst>
          </p:cNvPr>
          <p:cNvSpPr txBox="1"/>
          <p:nvPr/>
        </p:nvSpPr>
        <p:spPr>
          <a:xfrm>
            <a:off x="717755" y="5040002"/>
            <a:ext cx="1739259" cy="2718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1" i="1"/>
            </a:lvl1pPr>
          </a:lstStyle>
          <a:p>
            <a:r>
              <a:rPr sz="1100" dirty="0"/>
              <a:t>IntelliJ IDE integration</a:t>
            </a:r>
          </a:p>
        </p:txBody>
      </p:sp>
      <p:sp>
        <p:nvSpPr>
          <p:cNvPr id="26" name="TextBox 25">
            <a:extLst>
              <a:ext uri="{FF2B5EF4-FFF2-40B4-BE49-F238E27FC236}">
                <a16:creationId xmlns:a16="http://schemas.microsoft.com/office/drawing/2014/main" id="{F7A26534-5772-2A76-D1A4-363DCC2AA89D}"/>
              </a:ext>
            </a:extLst>
          </p:cNvPr>
          <p:cNvSpPr txBox="1"/>
          <p:nvPr/>
        </p:nvSpPr>
        <p:spPr>
          <a:xfrm>
            <a:off x="685800" y="1624023"/>
            <a:ext cx="4038600" cy="584775"/>
          </a:xfrm>
          <a:prstGeom prst="rect">
            <a:avLst/>
          </a:prstGeom>
          <a:solidFill>
            <a:schemeClr val="accent2"/>
          </a:solidFill>
        </p:spPr>
        <p:txBody>
          <a:bodyPr wrap="square" rtlCol="0">
            <a:spAutoFit/>
          </a:bodyPr>
          <a:lstStyle/>
          <a:p>
            <a:pPr algn="l">
              <a:defRPr sz="3800"/>
            </a:pPr>
            <a:r>
              <a:rPr lang="en-US" sz="1600" b="1" dirty="0"/>
              <a:t>Slang</a:t>
            </a:r>
            <a:r>
              <a:rPr lang="en-US" sz="1600" dirty="0"/>
              <a:t> - </a:t>
            </a:r>
            <a:r>
              <a:rPr lang="en-US" sz="1600" i="1" dirty="0"/>
              <a:t>safety-critical subset of Scala + integrated contract and proof language</a:t>
            </a:r>
          </a:p>
        </p:txBody>
      </p:sp>
      <p:sp>
        <p:nvSpPr>
          <p:cNvPr id="27" name="TextBox 26">
            <a:extLst>
              <a:ext uri="{FF2B5EF4-FFF2-40B4-BE49-F238E27FC236}">
                <a16:creationId xmlns:a16="http://schemas.microsoft.com/office/drawing/2014/main" id="{E7494B73-EF22-7DBA-3A96-DA3EEB7B3EA1}"/>
              </a:ext>
            </a:extLst>
          </p:cNvPr>
          <p:cNvSpPr txBox="1"/>
          <p:nvPr/>
        </p:nvSpPr>
        <p:spPr>
          <a:xfrm>
            <a:off x="4800600" y="1624022"/>
            <a:ext cx="4179568" cy="584775"/>
          </a:xfrm>
          <a:prstGeom prst="rect">
            <a:avLst/>
          </a:prstGeom>
          <a:solidFill>
            <a:schemeClr val="accent2"/>
          </a:solidFill>
        </p:spPr>
        <p:txBody>
          <a:bodyPr wrap="square" rtlCol="0">
            <a:spAutoFit/>
          </a:bodyPr>
          <a:lstStyle/>
          <a:p>
            <a:pPr>
              <a:defRPr sz="3700"/>
            </a:pPr>
            <a:r>
              <a:rPr lang="en-US" sz="1600" b="1" dirty="0" err="1"/>
              <a:t>Logika</a:t>
            </a:r>
            <a:r>
              <a:rPr lang="en-US" sz="1600" b="1" dirty="0"/>
              <a:t> </a:t>
            </a:r>
            <a:r>
              <a:rPr lang="en-US" sz="1600" dirty="0"/>
              <a:t>- compositional contract checking via </a:t>
            </a:r>
            <a:r>
              <a:rPr lang="en-US" sz="1600" i="1" dirty="0"/>
              <a:t>scalable incremental symbolic execution</a:t>
            </a:r>
          </a:p>
        </p:txBody>
      </p:sp>
      <p:pic>
        <p:nvPicPr>
          <p:cNvPr id="28" name="Image" descr="Image">
            <a:extLst>
              <a:ext uri="{FF2B5EF4-FFF2-40B4-BE49-F238E27FC236}">
                <a16:creationId xmlns:a16="http://schemas.microsoft.com/office/drawing/2014/main" id="{D76C560F-38F7-6D04-B410-03EB84CCD27D}"/>
              </a:ext>
            </a:extLst>
          </p:cNvPr>
          <p:cNvPicPr>
            <a:picLocks noChangeAspect="1"/>
          </p:cNvPicPr>
          <p:nvPr/>
        </p:nvPicPr>
        <p:blipFill>
          <a:blip r:embed="rId3"/>
          <a:stretch>
            <a:fillRect/>
          </a:stretch>
        </p:blipFill>
        <p:spPr>
          <a:xfrm>
            <a:off x="5024730" y="3107685"/>
            <a:ext cx="2141777" cy="413224"/>
          </a:xfrm>
          <a:prstGeom prst="rect">
            <a:avLst/>
          </a:prstGeom>
          <a:ln w="12700" cap="flat">
            <a:noFill/>
            <a:miter lim="400000"/>
          </a:ln>
          <a:effectLst/>
        </p:spPr>
      </p:pic>
      <p:pic>
        <p:nvPicPr>
          <p:cNvPr id="29" name="Image" descr="Image">
            <a:extLst>
              <a:ext uri="{FF2B5EF4-FFF2-40B4-BE49-F238E27FC236}">
                <a16:creationId xmlns:a16="http://schemas.microsoft.com/office/drawing/2014/main" id="{8D9A44F4-77AE-F6AE-3910-3696AFB9BF6D}"/>
              </a:ext>
            </a:extLst>
          </p:cNvPr>
          <p:cNvPicPr>
            <a:picLocks noChangeAspect="1"/>
          </p:cNvPicPr>
          <p:nvPr/>
        </p:nvPicPr>
        <p:blipFill>
          <a:blip r:embed="rId4"/>
          <a:stretch>
            <a:fillRect/>
          </a:stretch>
        </p:blipFill>
        <p:spPr>
          <a:xfrm>
            <a:off x="7153357" y="2516622"/>
            <a:ext cx="1762043" cy="1640205"/>
          </a:xfrm>
          <a:prstGeom prst="rect">
            <a:avLst/>
          </a:prstGeom>
          <a:ln w="12700" cap="flat">
            <a:noFill/>
            <a:miter lim="400000"/>
          </a:ln>
          <a:effectLst/>
        </p:spPr>
      </p:pic>
      <p:pic>
        <p:nvPicPr>
          <p:cNvPr id="32" name="Image" descr="Image">
            <a:extLst>
              <a:ext uri="{FF2B5EF4-FFF2-40B4-BE49-F238E27FC236}">
                <a16:creationId xmlns:a16="http://schemas.microsoft.com/office/drawing/2014/main" id="{98F388A9-817A-954D-ECFB-FF4E2D0F90D9}"/>
              </a:ext>
            </a:extLst>
          </p:cNvPr>
          <p:cNvPicPr>
            <a:picLocks noChangeAspect="1"/>
          </p:cNvPicPr>
          <p:nvPr/>
        </p:nvPicPr>
        <p:blipFill>
          <a:blip r:embed="rId5"/>
          <a:stretch>
            <a:fillRect/>
          </a:stretch>
        </p:blipFill>
        <p:spPr>
          <a:xfrm>
            <a:off x="5852814" y="4226947"/>
            <a:ext cx="592163" cy="592163"/>
          </a:xfrm>
          <a:prstGeom prst="rect">
            <a:avLst/>
          </a:prstGeom>
          <a:ln w="12700" cap="flat">
            <a:noFill/>
            <a:miter lim="400000"/>
          </a:ln>
          <a:effectLst/>
        </p:spPr>
      </p:pic>
      <p:sp>
        <p:nvSpPr>
          <p:cNvPr id="33" name="Rectangle">
            <a:extLst>
              <a:ext uri="{FF2B5EF4-FFF2-40B4-BE49-F238E27FC236}">
                <a16:creationId xmlns:a16="http://schemas.microsoft.com/office/drawing/2014/main" id="{C5776233-FA97-B12B-53A7-3B0ACE4236E4}"/>
              </a:ext>
            </a:extLst>
          </p:cNvPr>
          <p:cNvSpPr/>
          <p:nvPr/>
        </p:nvSpPr>
        <p:spPr>
          <a:xfrm>
            <a:off x="5066499" y="3998728"/>
            <a:ext cx="1949268" cy="1683478"/>
          </a:xfrm>
          <a:prstGeom prst="rect">
            <a:avLst/>
          </a:prstGeom>
          <a:noFill/>
          <a:ln w="50800" cap="flat">
            <a:solidFill>
              <a:srgbClr val="000000"/>
            </a:solidFill>
            <a:prstDash val="solid"/>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35" name="Logical Constraints">
            <a:extLst>
              <a:ext uri="{FF2B5EF4-FFF2-40B4-BE49-F238E27FC236}">
                <a16:creationId xmlns:a16="http://schemas.microsoft.com/office/drawing/2014/main" id="{22F842D2-9781-42C7-E0FC-B6C965E7D888}"/>
              </a:ext>
            </a:extLst>
          </p:cNvPr>
          <p:cNvSpPr txBox="1"/>
          <p:nvPr/>
        </p:nvSpPr>
        <p:spPr>
          <a:xfrm>
            <a:off x="5024730" y="2652378"/>
            <a:ext cx="1813375" cy="58477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b="1"/>
            </a:lvl1pPr>
          </a:lstStyle>
          <a:p>
            <a:r>
              <a:rPr sz="1200" i="1" dirty="0"/>
              <a:t>Logical Constraints</a:t>
            </a:r>
          </a:p>
        </p:txBody>
      </p:sp>
      <p:pic>
        <p:nvPicPr>
          <p:cNvPr id="36" name="Image" descr="Image">
            <a:extLst>
              <a:ext uri="{FF2B5EF4-FFF2-40B4-BE49-F238E27FC236}">
                <a16:creationId xmlns:a16="http://schemas.microsoft.com/office/drawing/2014/main" id="{FBE16280-462A-560B-B73E-01C14888F160}"/>
              </a:ext>
            </a:extLst>
          </p:cNvPr>
          <p:cNvPicPr>
            <a:picLocks noChangeAspect="1"/>
          </p:cNvPicPr>
          <p:nvPr/>
        </p:nvPicPr>
        <p:blipFill>
          <a:blip r:embed="rId6"/>
          <a:stretch>
            <a:fillRect/>
          </a:stretch>
        </p:blipFill>
        <p:spPr>
          <a:xfrm>
            <a:off x="5133246" y="4371527"/>
            <a:ext cx="734154" cy="413224"/>
          </a:xfrm>
          <a:prstGeom prst="rect">
            <a:avLst/>
          </a:prstGeom>
          <a:ln w="12700" cap="flat">
            <a:noFill/>
            <a:miter lim="400000"/>
          </a:ln>
          <a:effectLst/>
        </p:spPr>
      </p:pic>
      <p:pic>
        <p:nvPicPr>
          <p:cNvPr id="40" name="Image" descr="Image">
            <a:extLst>
              <a:ext uri="{FF2B5EF4-FFF2-40B4-BE49-F238E27FC236}">
                <a16:creationId xmlns:a16="http://schemas.microsoft.com/office/drawing/2014/main" id="{0597D584-BDDE-188E-92B5-FBC524DE276E}"/>
              </a:ext>
            </a:extLst>
          </p:cNvPr>
          <p:cNvPicPr>
            <a:picLocks noChangeAspect="1"/>
          </p:cNvPicPr>
          <p:nvPr/>
        </p:nvPicPr>
        <p:blipFill>
          <a:blip r:embed="rId7"/>
          <a:stretch>
            <a:fillRect/>
          </a:stretch>
        </p:blipFill>
        <p:spPr>
          <a:xfrm>
            <a:off x="5263407" y="5175937"/>
            <a:ext cx="1201362" cy="359532"/>
          </a:xfrm>
          <a:prstGeom prst="rect">
            <a:avLst/>
          </a:prstGeom>
          <a:ln w="12700" cap="flat">
            <a:noFill/>
            <a:miter lim="400000"/>
          </a:ln>
          <a:effectLst/>
        </p:spPr>
      </p:pic>
      <p:sp>
        <p:nvSpPr>
          <p:cNvPr id="41" name="…">
            <a:extLst>
              <a:ext uri="{FF2B5EF4-FFF2-40B4-BE49-F238E27FC236}">
                <a16:creationId xmlns:a16="http://schemas.microsoft.com/office/drawing/2014/main" id="{3249ADD3-F6F7-619E-8DB4-887A70654AA7}"/>
              </a:ext>
            </a:extLst>
          </p:cNvPr>
          <p:cNvSpPr txBox="1"/>
          <p:nvPr/>
        </p:nvSpPr>
        <p:spPr>
          <a:xfrm>
            <a:off x="5449855" y="4500796"/>
            <a:ext cx="701242" cy="6075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5700"/>
            </a:lvl1pPr>
          </a:lstStyle>
          <a:p>
            <a:r>
              <a:rPr sz="4800" dirty="0"/>
              <a:t>…</a:t>
            </a:r>
          </a:p>
        </p:txBody>
      </p:sp>
      <p:pic>
        <p:nvPicPr>
          <p:cNvPr id="42" name="Image" descr="Image">
            <a:extLst>
              <a:ext uri="{FF2B5EF4-FFF2-40B4-BE49-F238E27FC236}">
                <a16:creationId xmlns:a16="http://schemas.microsoft.com/office/drawing/2014/main" id="{C370D216-D51C-2A61-167A-79C0BF17ABC4}"/>
              </a:ext>
            </a:extLst>
          </p:cNvPr>
          <p:cNvPicPr>
            <a:picLocks noChangeAspect="1"/>
          </p:cNvPicPr>
          <p:nvPr/>
        </p:nvPicPr>
        <p:blipFill>
          <a:blip r:embed="rId8"/>
          <a:stretch>
            <a:fillRect/>
          </a:stretch>
        </p:blipFill>
        <p:spPr>
          <a:xfrm>
            <a:off x="6481899" y="3901696"/>
            <a:ext cx="634247" cy="550032"/>
          </a:xfrm>
          <a:prstGeom prst="rect">
            <a:avLst/>
          </a:prstGeom>
          <a:ln w="12700" cap="flat">
            <a:noFill/>
            <a:miter lim="400000"/>
          </a:ln>
          <a:effectLst/>
        </p:spPr>
      </p:pic>
      <p:pic>
        <p:nvPicPr>
          <p:cNvPr id="47" name="Image" descr="Image">
            <a:extLst>
              <a:ext uri="{FF2B5EF4-FFF2-40B4-BE49-F238E27FC236}">
                <a16:creationId xmlns:a16="http://schemas.microsoft.com/office/drawing/2014/main" id="{615685CE-D41D-9FCC-534D-720BB970EBAF}"/>
              </a:ext>
            </a:extLst>
          </p:cNvPr>
          <p:cNvPicPr>
            <a:picLocks noChangeAspect="1"/>
          </p:cNvPicPr>
          <p:nvPr/>
        </p:nvPicPr>
        <p:blipFill>
          <a:blip r:embed="rId9"/>
          <a:stretch>
            <a:fillRect/>
          </a:stretch>
        </p:blipFill>
        <p:spPr>
          <a:xfrm>
            <a:off x="7904376" y="5580136"/>
            <a:ext cx="677824" cy="722586"/>
          </a:xfrm>
          <a:prstGeom prst="rect">
            <a:avLst/>
          </a:prstGeom>
          <a:ln w="12700" cap="flat">
            <a:noFill/>
            <a:miter lim="400000"/>
          </a:ln>
          <a:effectLst/>
        </p:spPr>
      </p:pic>
      <p:pic>
        <p:nvPicPr>
          <p:cNvPr id="48" name="Image" descr="Image">
            <a:extLst>
              <a:ext uri="{FF2B5EF4-FFF2-40B4-BE49-F238E27FC236}">
                <a16:creationId xmlns:a16="http://schemas.microsoft.com/office/drawing/2014/main" id="{B2962ECB-7DF2-45C3-A0B5-3AD3E8B907E3}"/>
              </a:ext>
            </a:extLst>
          </p:cNvPr>
          <p:cNvPicPr>
            <a:picLocks noChangeAspect="1"/>
          </p:cNvPicPr>
          <p:nvPr/>
        </p:nvPicPr>
        <p:blipFill>
          <a:blip r:embed="rId10"/>
          <a:stretch>
            <a:fillRect/>
          </a:stretch>
        </p:blipFill>
        <p:spPr>
          <a:xfrm>
            <a:off x="7612778" y="4840467"/>
            <a:ext cx="1111439" cy="649682"/>
          </a:xfrm>
          <a:prstGeom prst="rect">
            <a:avLst/>
          </a:prstGeom>
          <a:ln w="12700" cap="flat">
            <a:noFill/>
            <a:miter lim="400000"/>
          </a:ln>
          <a:effectLst/>
        </p:spPr>
      </p:pic>
      <p:sp>
        <p:nvSpPr>
          <p:cNvPr id="49" name="Logical Constraints">
            <a:extLst>
              <a:ext uri="{FF2B5EF4-FFF2-40B4-BE49-F238E27FC236}">
                <a16:creationId xmlns:a16="http://schemas.microsoft.com/office/drawing/2014/main" id="{9E1D5517-D4DE-0F03-6360-C9659160C832}"/>
              </a:ext>
            </a:extLst>
          </p:cNvPr>
          <p:cNvSpPr txBox="1"/>
          <p:nvPr/>
        </p:nvSpPr>
        <p:spPr>
          <a:xfrm>
            <a:off x="7015767" y="2225625"/>
            <a:ext cx="2164126" cy="3589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b="1"/>
            </a:lvl1pPr>
          </a:lstStyle>
          <a:p>
            <a:r>
              <a:rPr lang="en-US" sz="1200" i="1" dirty="0"/>
              <a:t>Incremental Evaluation</a:t>
            </a:r>
            <a:endParaRPr sz="1200" i="1" dirty="0"/>
          </a:p>
        </p:txBody>
      </p:sp>
      <p:sp>
        <p:nvSpPr>
          <p:cNvPr id="50" name="Logical Constraints">
            <a:extLst>
              <a:ext uri="{FF2B5EF4-FFF2-40B4-BE49-F238E27FC236}">
                <a16:creationId xmlns:a16="http://schemas.microsoft.com/office/drawing/2014/main" id="{1D7AC57B-37BC-C281-6C9A-4B58621F1356}"/>
              </a:ext>
            </a:extLst>
          </p:cNvPr>
          <p:cNvSpPr txBox="1"/>
          <p:nvPr/>
        </p:nvSpPr>
        <p:spPr>
          <a:xfrm>
            <a:off x="7213644" y="4309932"/>
            <a:ext cx="1510573" cy="4775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b="1"/>
            </a:lvl1pPr>
          </a:lstStyle>
          <a:p>
            <a:r>
              <a:rPr lang="en-US" sz="1400" i="1" dirty="0"/>
              <a:t>Server-based Architecture</a:t>
            </a:r>
            <a:endParaRPr sz="1400" i="1" dirty="0"/>
          </a:p>
        </p:txBody>
      </p:sp>
      <p:sp>
        <p:nvSpPr>
          <p:cNvPr id="51" name="Logical Constraints">
            <a:extLst>
              <a:ext uri="{FF2B5EF4-FFF2-40B4-BE49-F238E27FC236}">
                <a16:creationId xmlns:a16="http://schemas.microsoft.com/office/drawing/2014/main" id="{570B801C-F545-22E7-54A8-2BA63DA43D1E}"/>
              </a:ext>
            </a:extLst>
          </p:cNvPr>
          <p:cNvSpPr txBox="1"/>
          <p:nvPr/>
        </p:nvSpPr>
        <p:spPr>
          <a:xfrm>
            <a:off x="5104931" y="3980086"/>
            <a:ext cx="1562581" cy="3589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b="1"/>
            </a:lvl1pPr>
          </a:lstStyle>
          <a:p>
            <a:r>
              <a:rPr lang="en-US" sz="1400" i="1" dirty="0"/>
              <a:t>SMT Solvers</a:t>
            </a:r>
            <a:endParaRPr sz="1400" i="1" dirty="0"/>
          </a:p>
        </p:txBody>
      </p:sp>
    </p:spTree>
    <p:extLst>
      <p:ext uri="{BB962C8B-B14F-4D97-AF65-F5344CB8AC3E}">
        <p14:creationId xmlns:p14="http://schemas.microsoft.com/office/powerpoint/2010/main" val="3857740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29B8A1-B3A4-42B7-F67F-CCA8D519062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0625C5D-3D81-5E82-22C5-8DD65FBA4933}"/>
              </a:ext>
            </a:extLst>
          </p:cNvPr>
          <p:cNvSpPr>
            <a:spLocks noGrp="1"/>
          </p:cNvSpPr>
          <p:nvPr>
            <p:ph type="title"/>
          </p:nvPr>
        </p:nvSpPr>
        <p:spPr/>
        <p:txBody>
          <a:bodyPr/>
          <a:lstStyle/>
          <a:p>
            <a:r>
              <a:rPr lang="en-US" dirty="0"/>
              <a:t>Slang-based Development</a:t>
            </a:r>
          </a:p>
        </p:txBody>
      </p:sp>
      <p:sp>
        <p:nvSpPr>
          <p:cNvPr id="14" name="Content Placeholder 13">
            <a:extLst>
              <a:ext uri="{FF2B5EF4-FFF2-40B4-BE49-F238E27FC236}">
                <a16:creationId xmlns:a16="http://schemas.microsoft.com/office/drawing/2014/main" id="{DF254BF9-BAEA-35DE-E3F5-01CC55BF66CD}"/>
              </a:ext>
            </a:extLst>
          </p:cNvPr>
          <p:cNvSpPr>
            <a:spLocks noGrp="1"/>
          </p:cNvSpPr>
          <p:nvPr>
            <p:ph sz="half" idx="2"/>
          </p:nvPr>
        </p:nvSpPr>
        <p:spPr>
          <a:xfrm>
            <a:off x="4838700" y="2057400"/>
            <a:ext cx="4000500" cy="4343400"/>
          </a:xfrm>
        </p:spPr>
        <p:txBody>
          <a:bodyPr/>
          <a:lstStyle/>
          <a:p>
            <a:r>
              <a:rPr lang="en-US" sz="2000" dirty="0"/>
              <a:t>A safety-critical subset of Scala with tailored (simplified) semantics</a:t>
            </a:r>
          </a:p>
          <a:p>
            <a:r>
              <a:rPr lang="en-US" sz="2000" dirty="0"/>
              <a:t>Retains Scala blending of imperative, functional, and OO paradigms</a:t>
            </a:r>
          </a:p>
          <a:p>
            <a:r>
              <a:rPr lang="en-US" sz="2000" dirty="0"/>
              <a:t>Compiles to JVM bytecode, </a:t>
            </a:r>
            <a:r>
              <a:rPr lang="en-US" sz="2000" dirty="0" err="1"/>
              <a:t>Javascript</a:t>
            </a:r>
            <a:r>
              <a:rPr lang="en-US" sz="2000" dirty="0"/>
              <a:t>, and native</a:t>
            </a:r>
          </a:p>
          <a:p>
            <a:r>
              <a:rPr lang="en-US" sz="2000" dirty="0"/>
              <a:t>Rich IDE support</a:t>
            </a:r>
          </a:p>
          <a:p>
            <a:r>
              <a:rPr lang="en-US" sz="2000" dirty="0"/>
              <a:t>Interoperable with huge collection of libraries in Java/Scala ecosystem</a:t>
            </a:r>
          </a:p>
        </p:txBody>
      </p:sp>
      <p:sp>
        <p:nvSpPr>
          <p:cNvPr id="4" name="Slide Number Placeholder 3">
            <a:extLst>
              <a:ext uri="{FF2B5EF4-FFF2-40B4-BE49-F238E27FC236}">
                <a16:creationId xmlns:a16="http://schemas.microsoft.com/office/drawing/2014/main" id="{9E06E227-DC7E-34E9-66EC-961A16007A6E}"/>
              </a:ext>
            </a:extLst>
          </p:cNvPr>
          <p:cNvSpPr>
            <a:spLocks noGrp="1"/>
          </p:cNvSpPr>
          <p:nvPr>
            <p:ph type="sldNum" sz="quarter" idx="11"/>
          </p:nvPr>
        </p:nvSpPr>
        <p:spPr/>
        <p:txBody>
          <a:bodyPr/>
          <a:lstStyle/>
          <a:p>
            <a:pPr>
              <a:defRPr/>
            </a:pPr>
            <a:fld id="{C22399C2-1ADD-1549-9753-CEA7C1EED1B8}" type="slidenum">
              <a:rPr lang="en-US" smtClean="0"/>
              <a:pPr>
                <a:defRPr/>
              </a:pPr>
              <a:t>3</a:t>
            </a:fld>
            <a:endParaRPr lang="en-US"/>
          </a:p>
        </p:txBody>
      </p:sp>
      <p:pic>
        <p:nvPicPr>
          <p:cNvPr id="2" name="example-merged.png" descr="example-merged.png">
            <a:extLst>
              <a:ext uri="{FF2B5EF4-FFF2-40B4-BE49-F238E27FC236}">
                <a16:creationId xmlns:a16="http://schemas.microsoft.com/office/drawing/2014/main" id="{B1B745E7-2EAE-FE30-2422-09AB758CD7C3}"/>
              </a:ext>
            </a:extLst>
          </p:cNvPr>
          <p:cNvPicPr>
            <a:picLocks noChangeAspect="1"/>
          </p:cNvPicPr>
          <p:nvPr/>
        </p:nvPicPr>
        <p:blipFill>
          <a:blip r:embed="rId2"/>
          <a:stretch>
            <a:fillRect/>
          </a:stretch>
        </p:blipFill>
        <p:spPr>
          <a:xfrm>
            <a:off x="1202143" y="2374565"/>
            <a:ext cx="3598457" cy="2388759"/>
          </a:xfrm>
          <a:prstGeom prst="rect">
            <a:avLst/>
          </a:prstGeom>
          <a:ln w="12700">
            <a:miter lim="400000"/>
          </a:ln>
        </p:spPr>
      </p:pic>
      <p:pic>
        <p:nvPicPr>
          <p:cNvPr id="3" name="Image" descr="Image">
            <a:extLst>
              <a:ext uri="{FF2B5EF4-FFF2-40B4-BE49-F238E27FC236}">
                <a16:creationId xmlns:a16="http://schemas.microsoft.com/office/drawing/2014/main" id="{A5E37740-4F74-8AF8-360F-0DC6B9F4D502}"/>
              </a:ext>
            </a:extLst>
          </p:cNvPr>
          <p:cNvPicPr>
            <a:picLocks noChangeAspect="1"/>
          </p:cNvPicPr>
          <p:nvPr/>
        </p:nvPicPr>
        <p:blipFill>
          <a:blip r:embed="rId3"/>
          <a:stretch>
            <a:fillRect/>
          </a:stretch>
        </p:blipFill>
        <p:spPr>
          <a:xfrm>
            <a:off x="93830" y="3657170"/>
            <a:ext cx="1049170" cy="593870"/>
          </a:xfrm>
          <a:prstGeom prst="rect">
            <a:avLst/>
          </a:prstGeom>
          <a:ln w="12700">
            <a:miter lim="400000"/>
          </a:ln>
        </p:spPr>
      </p:pic>
      <p:pic>
        <p:nvPicPr>
          <p:cNvPr id="7" name="Image" descr="Image">
            <a:extLst>
              <a:ext uri="{FF2B5EF4-FFF2-40B4-BE49-F238E27FC236}">
                <a16:creationId xmlns:a16="http://schemas.microsoft.com/office/drawing/2014/main" id="{745F76DD-5C8E-CEBA-2A48-D34F13ED889B}"/>
              </a:ext>
            </a:extLst>
          </p:cNvPr>
          <p:cNvPicPr>
            <a:picLocks noChangeAspect="1"/>
          </p:cNvPicPr>
          <p:nvPr/>
        </p:nvPicPr>
        <p:blipFill>
          <a:blip r:embed="rId4"/>
          <a:stretch>
            <a:fillRect/>
          </a:stretch>
        </p:blipFill>
        <p:spPr>
          <a:xfrm>
            <a:off x="18623" y="2895600"/>
            <a:ext cx="1079793" cy="305230"/>
          </a:xfrm>
          <a:prstGeom prst="rect">
            <a:avLst/>
          </a:prstGeom>
          <a:ln w="12700">
            <a:miter lim="400000"/>
          </a:ln>
        </p:spPr>
      </p:pic>
      <p:sp>
        <p:nvSpPr>
          <p:cNvPr id="9" name="Double Arrow">
            <a:extLst>
              <a:ext uri="{FF2B5EF4-FFF2-40B4-BE49-F238E27FC236}">
                <a16:creationId xmlns:a16="http://schemas.microsoft.com/office/drawing/2014/main" id="{1175A869-C3D8-42FE-D4CB-CB2DD7FEAB77}"/>
              </a:ext>
            </a:extLst>
          </p:cNvPr>
          <p:cNvSpPr/>
          <p:nvPr/>
        </p:nvSpPr>
        <p:spPr>
          <a:xfrm>
            <a:off x="990600" y="3062875"/>
            <a:ext cx="642485" cy="410751"/>
          </a:xfrm>
          <a:prstGeom prst="leftRightArrow">
            <a:avLst>
              <a:gd name="adj1" fmla="val 52864"/>
              <a:gd name="adj2" fmla="val 44438"/>
            </a:avLst>
          </a:prstGeom>
          <a:solidFill>
            <a:srgbClr val="CEABF2"/>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11" name="Double Arrow">
            <a:extLst>
              <a:ext uri="{FF2B5EF4-FFF2-40B4-BE49-F238E27FC236}">
                <a16:creationId xmlns:a16="http://schemas.microsoft.com/office/drawing/2014/main" id="{3E70BD25-584D-EB68-D158-E9B6F1C080F9}"/>
              </a:ext>
            </a:extLst>
          </p:cNvPr>
          <p:cNvSpPr/>
          <p:nvPr/>
        </p:nvSpPr>
        <p:spPr>
          <a:xfrm>
            <a:off x="974158" y="3982065"/>
            <a:ext cx="642485" cy="410751"/>
          </a:xfrm>
          <a:prstGeom prst="leftRightArrow">
            <a:avLst>
              <a:gd name="adj1" fmla="val 52864"/>
              <a:gd name="adj2" fmla="val 44438"/>
            </a:avLst>
          </a:prstGeom>
          <a:solidFill>
            <a:srgbClr val="CEABF2"/>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12" name="TextBox 11">
            <a:extLst>
              <a:ext uri="{FF2B5EF4-FFF2-40B4-BE49-F238E27FC236}">
                <a16:creationId xmlns:a16="http://schemas.microsoft.com/office/drawing/2014/main" id="{4DAFA5C7-6EE8-4227-4F14-ACC7E58770F9}"/>
              </a:ext>
            </a:extLst>
          </p:cNvPr>
          <p:cNvSpPr txBox="1"/>
          <p:nvPr/>
        </p:nvSpPr>
        <p:spPr>
          <a:xfrm>
            <a:off x="593834" y="1244769"/>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pPr algn="l">
              <a:defRPr sz="3800"/>
            </a:pPr>
            <a:r>
              <a:rPr lang="en-US" sz="1600" dirty="0"/>
              <a:t>Integrates with JVM-based languages and libraries</a:t>
            </a:r>
          </a:p>
        </p:txBody>
      </p:sp>
    </p:spTree>
    <p:extLst>
      <p:ext uri="{BB962C8B-B14F-4D97-AF65-F5344CB8AC3E}">
        <p14:creationId xmlns:p14="http://schemas.microsoft.com/office/powerpoint/2010/main" val="81047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268BB7-60E2-5368-F669-D3CEF4887A2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E4FEF23-DC2D-896E-63C4-D455A8E155C1}"/>
              </a:ext>
            </a:extLst>
          </p:cNvPr>
          <p:cNvSpPr>
            <a:spLocks noGrp="1"/>
          </p:cNvSpPr>
          <p:nvPr>
            <p:ph type="title"/>
          </p:nvPr>
        </p:nvSpPr>
        <p:spPr/>
        <p:txBody>
          <a:bodyPr/>
          <a:lstStyle/>
          <a:p>
            <a:r>
              <a:rPr lang="en-US" dirty="0"/>
              <a:t>Slang-based Development</a:t>
            </a:r>
          </a:p>
        </p:txBody>
      </p:sp>
      <p:sp>
        <p:nvSpPr>
          <p:cNvPr id="14" name="Content Placeholder 13">
            <a:extLst>
              <a:ext uri="{FF2B5EF4-FFF2-40B4-BE49-F238E27FC236}">
                <a16:creationId xmlns:a16="http://schemas.microsoft.com/office/drawing/2014/main" id="{20BBEFAD-18FF-7C16-7410-9341726CC06F}"/>
              </a:ext>
            </a:extLst>
          </p:cNvPr>
          <p:cNvSpPr>
            <a:spLocks noGrp="1"/>
          </p:cNvSpPr>
          <p:nvPr>
            <p:ph sz="half" idx="2"/>
          </p:nvPr>
        </p:nvSpPr>
        <p:spPr>
          <a:xfrm>
            <a:off x="5074680" y="2209800"/>
            <a:ext cx="3764520" cy="3555831"/>
          </a:xfrm>
        </p:spPr>
        <p:txBody>
          <a:bodyPr/>
          <a:lstStyle/>
          <a:p>
            <a:r>
              <a:rPr lang="en-US" sz="2000" dirty="0"/>
              <a:t>Translation to C99</a:t>
            </a:r>
          </a:p>
          <a:p>
            <a:pPr lvl="1"/>
            <a:r>
              <a:rPr lang="en-US" sz="1600" dirty="0"/>
              <a:t>No garbage collection at runtime (only global &amp; stack allocations)</a:t>
            </a:r>
          </a:p>
          <a:p>
            <a:pPr lvl="1"/>
            <a:r>
              <a:rPr lang="en-US" sz="1600" dirty="0"/>
              <a:t>Can be compiled using </a:t>
            </a:r>
            <a:r>
              <a:rPr lang="en-US" sz="1600" dirty="0" err="1"/>
              <a:t>gcc</a:t>
            </a:r>
            <a:r>
              <a:rPr lang="en-US" sz="1600" dirty="0"/>
              <a:t>, clang, and the </a:t>
            </a:r>
            <a:r>
              <a:rPr lang="en-US" sz="1600" dirty="0" err="1"/>
              <a:t>CompCert</a:t>
            </a:r>
            <a:r>
              <a:rPr lang="en-US" sz="1600" dirty="0"/>
              <a:t> Verified C compiler</a:t>
            </a:r>
          </a:p>
          <a:p>
            <a:r>
              <a:rPr lang="en-US" sz="2000" dirty="0"/>
              <a:t>Translation to Rust</a:t>
            </a:r>
          </a:p>
          <a:p>
            <a:pPr lvl="1"/>
            <a:r>
              <a:rPr lang="en-US" sz="1600" dirty="0"/>
              <a:t>under development with Collins Aerospace and Aarhus University (Stefan </a:t>
            </a:r>
            <a:r>
              <a:rPr lang="en-US" sz="1600" dirty="0" err="1"/>
              <a:t>Hallerstede</a:t>
            </a:r>
            <a:r>
              <a:rPr lang="en-US" sz="1600" dirty="0"/>
              <a:t>)</a:t>
            </a:r>
          </a:p>
          <a:p>
            <a:pPr lvl="1"/>
            <a:r>
              <a:rPr lang="en-US" sz="1600" dirty="0"/>
              <a:t>Contract verification with CMU </a:t>
            </a:r>
            <a:r>
              <a:rPr lang="en-US" sz="1600" dirty="0" err="1"/>
              <a:t>Verus</a:t>
            </a:r>
            <a:r>
              <a:rPr lang="en-US" sz="1600" dirty="0"/>
              <a:t> Rust verification tool</a:t>
            </a:r>
          </a:p>
        </p:txBody>
      </p:sp>
      <p:sp>
        <p:nvSpPr>
          <p:cNvPr id="4" name="Slide Number Placeholder 3">
            <a:extLst>
              <a:ext uri="{FF2B5EF4-FFF2-40B4-BE49-F238E27FC236}">
                <a16:creationId xmlns:a16="http://schemas.microsoft.com/office/drawing/2014/main" id="{A07FFC71-EDB7-7DDE-E377-142E23170577}"/>
              </a:ext>
            </a:extLst>
          </p:cNvPr>
          <p:cNvSpPr>
            <a:spLocks noGrp="1"/>
          </p:cNvSpPr>
          <p:nvPr>
            <p:ph type="sldNum" sz="quarter" idx="11"/>
          </p:nvPr>
        </p:nvSpPr>
        <p:spPr/>
        <p:txBody>
          <a:bodyPr/>
          <a:lstStyle/>
          <a:p>
            <a:pPr>
              <a:defRPr/>
            </a:pPr>
            <a:fld id="{C22399C2-1ADD-1549-9753-CEA7C1EED1B8}" type="slidenum">
              <a:rPr lang="en-US" smtClean="0"/>
              <a:pPr>
                <a:defRPr/>
              </a:pPr>
              <a:t>4</a:t>
            </a:fld>
            <a:endParaRPr lang="en-US"/>
          </a:p>
        </p:txBody>
      </p:sp>
      <p:pic>
        <p:nvPicPr>
          <p:cNvPr id="2" name="example-merged.png" descr="example-merged.png">
            <a:extLst>
              <a:ext uri="{FF2B5EF4-FFF2-40B4-BE49-F238E27FC236}">
                <a16:creationId xmlns:a16="http://schemas.microsoft.com/office/drawing/2014/main" id="{C309DD64-B2C5-10D0-A91E-EC54C34F4084}"/>
              </a:ext>
            </a:extLst>
          </p:cNvPr>
          <p:cNvPicPr>
            <a:picLocks noChangeAspect="1"/>
          </p:cNvPicPr>
          <p:nvPr/>
        </p:nvPicPr>
        <p:blipFill>
          <a:blip r:embed="rId2"/>
          <a:stretch>
            <a:fillRect/>
          </a:stretch>
        </p:blipFill>
        <p:spPr>
          <a:xfrm>
            <a:off x="1202143" y="2374565"/>
            <a:ext cx="3598457" cy="2388759"/>
          </a:xfrm>
          <a:prstGeom prst="rect">
            <a:avLst/>
          </a:prstGeom>
          <a:ln w="12700">
            <a:miter lim="400000"/>
          </a:ln>
        </p:spPr>
      </p:pic>
      <p:sp>
        <p:nvSpPr>
          <p:cNvPr id="11" name="Double Arrow">
            <a:extLst>
              <a:ext uri="{FF2B5EF4-FFF2-40B4-BE49-F238E27FC236}">
                <a16:creationId xmlns:a16="http://schemas.microsoft.com/office/drawing/2014/main" id="{D4906600-7AF5-2870-9FB0-FCA7EFF17CAB}"/>
              </a:ext>
            </a:extLst>
          </p:cNvPr>
          <p:cNvSpPr/>
          <p:nvPr/>
        </p:nvSpPr>
        <p:spPr>
          <a:xfrm rot="16200000">
            <a:off x="2203775" y="4557948"/>
            <a:ext cx="642485" cy="410751"/>
          </a:xfrm>
          <a:prstGeom prst="leftRightArrow">
            <a:avLst>
              <a:gd name="adj1" fmla="val 52864"/>
              <a:gd name="adj2" fmla="val 44438"/>
            </a:avLst>
          </a:prstGeom>
          <a:solidFill>
            <a:srgbClr val="CEABF2"/>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12" name="TextBox 11">
            <a:extLst>
              <a:ext uri="{FF2B5EF4-FFF2-40B4-BE49-F238E27FC236}">
                <a16:creationId xmlns:a16="http://schemas.microsoft.com/office/drawing/2014/main" id="{1941BD71-6398-A4F6-1B06-815796AE3398}"/>
              </a:ext>
            </a:extLst>
          </p:cNvPr>
          <p:cNvSpPr txBox="1"/>
          <p:nvPr/>
        </p:nvSpPr>
        <p:spPr>
          <a:xfrm>
            <a:off x="593834" y="1244769"/>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pPr algn="l">
              <a:defRPr sz="3800"/>
            </a:pPr>
            <a:r>
              <a:rPr lang="en-US" sz="1600" dirty="0"/>
              <a:t>Slang Embedded profile – supports industrial embedded system development</a:t>
            </a:r>
          </a:p>
        </p:txBody>
      </p:sp>
      <p:sp>
        <p:nvSpPr>
          <p:cNvPr id="6" name="Double Arrow">
            <a:extLst>
              <a:ext uri="{FF2B5EF4-FFF2-40B4-BE49-F238E27FC236}">
                <a16:creationId xmlns:a16="http://schemas.microsoft.com/office/drawing/2014/main" id="{0055569E-8238-E462-7C11-F7792C9CF557}"/>
              </a:ext>
            </a:extLst>
          </p:cNvPr>
          <p:cNvSpPr/>
          <p:nvPr/>
        </p:nvSpPr>
        <p:spPr>
          <a:xfrm rot="16200000">
            <a:off x="3306628" y="4557948"/>
            <a:ext cx="642485" cy="410751"/>
          </a:xfrm>
          <a:prstGeom prst="leftRightArrow">
            <a:avLst>
              <a:gd name="adj1" fmla="val 52864"/>
              <a:gd name="adj2" fmla="val 44438"/>
            </a:avLst>
          </a:prstGeom>
          <a:solidFill>
            <a:srgbClr val="CEABF2"/>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a:p>
        </p:txBody>
      </p:sp>
      <p:pic>
        <p:nvPicPr>
          <p:cNvPr id="13" name="Image" descr="Image">
            <a:extLst>
              <a:ext uri="{FF2B5EF4-FFF2-40B4-BE49-F238E27FC236}">
                <a16:creationId xmlns:a16="http://schemas.microsoft.com/office/drawing/2014/main" id="{9EE98E3B-2E94-3120-C149-A6D823CC43B3}"/>
              </a:ext>
            </a:extLst>
          </p:cNvPr>
          <p:cNvPicPr>
            <a:picLocks noChangeAspect="1"/>
          </p:cNvPicPr>
          <p:nvPr/>
        </p:nvPicPr>
        <p:blipFill>
          <a:blip r:embed="rId3"/>
          <a:stretch>
            <a:fillRect/>
          </a:stretch>
        </p:blipFill>
        <p:spPr>
          <a:xfrm>
            <a:off x="259220" y="4473010"/>
            <a:ext cx="1569580" cy="784790"/>
          </a:xfrm>
          <a:prstGeom prst="rect">
            <a:avLst/>
          </a:prstGeom>
          <a:ln w="12700">
            <a:miter lim="400000"/>
          </a:ln>
        </p:spPr>
      </p:pic>
      <p:pic>
        <p:nvPicPr>
          <p:cNvPr id="16" name="Image" descr="Image">
            <a:extLst>
              <a:ext uri="{FF2B5EF4-FFF2-40B4-BE49-F238E27FC236}">
                <a16:creationId xmlns:a16="http://schemas.microsoft.com/office/drawing/2014/main" id="{73390E54-477C-4B2E-6439-571A60276202}"/>
              </a:ext>
            </a:extLst>
          </p:cNvPr>
          <p:cNvPicPr>
            <a:picLocks noChangeAspect="1"/>
          </p:cNvPicPr>
          <p:nvPr/>
        </p:nvPicPr>
        <p:blipFill>
          <a:blip r:embed="rId4"/>
          <a:stretch>
            <a:fillRect/>
          </a:stretch>
        </p:blipFill>
        <p:spPr>
          <a:xfrm>
            <a:off x="2078234" y="5107783"/>
            <a:ext cx="893566" cy="893566"/>
          </a:xfrm>
          <a:prstGeom prst="rect">
            <a:avLst/>
          </a:prstGeom>
          <a:ln w="12700">
            <a:miter lim="400000"/>
          </a:ln>
        </p:spPr>
      </p:pic>
      <p:pic>
        <p:nvPicPr>
          <p:cNvPr id="18" name="Image" descr="Image">
            <a:extLst>
              <a:ext uri="{FF2B5EF4-FFF2-40B4-BE49-F238E27FC236}">
                <a16:creationId xmlns:a16="http://schemas.microsoft.com/office/drawing/2014/main" id="{47F4FBDF-853B-6D0E-5D1F-66F9F0B92983}"/>
              </a:ext>
            </a:extLst>
          </p:cNvPr>
          <p:cNvPicPr>
            <a:picLocks noChangeAspect="1"/>
          </p:cNvPicPr>
          <p:nvPr/>
        </p:nvPicPr>
        <p:blipFill>
          <a:blip r:embed="rId5"/>
          <a:stretch>
            <a:fillRect/>
          </a:stretch>
        </p:blipFill>
        <p:spPr>
          <a:xfrm>
            <a:off x="3110587" y="5205436"/>
            <a:ext cx="1063558" cy="598251"/>
          </a:xfrm>
          <a:prstGeom prst="rect">
            <a:avLst/>
          </a:prstGeom>
          <a:ln w="12700">
            <a:miter lim="400000"/>
          </a:ln>
        </p:spPr>
      </p:pic>
      <p:sp>
        <p:nvSpPr>
          <p:cNvPr id="19" name="Double Arrow">
            <a:extLst>
              <a:ext uri="{FF2B5EF4-FFF2-40B4-BE49-F238E27FC236}">
                <a16:creationId xmlns:a16="http://schemas.microsoft.com/office/drawing/2014/main" id="{73987E83-3D60-0F92-ADAC-58B62A5E52E3}"/>
              </a:ext>
            </a:extLst>
          </p:cNvPr>
          <p:cNvSpPr/>
          <p:nvPr/>
        </p:nvSpPr>
        <p:spPr>
          <a:xfrm rot="16200000">
            <a:off x="3294083" y="4581165"/>
            <a:ext cx="642485" cy="410751"/>
          </a:xfrm>
          <a:prstGeom prst="leftRightArrow">
            <a:avLst>
              <a:gd name="adj1" fmla="val 52864"/>
              <a:gd name="adj2" fmla="val 44438"/>
            </a:avLst>
          </a:prstGeom>
          <a:solidFill>
            <a:srgbClr val="CEABF2"/>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20" name="TextBox 19">
            <a:extLst>
              <a:ext uri="{FF2B5EF4-FFF2-40B4-BE49-F238E27FC236}">
                <a16:creationId xmlns:a16="http://schemas.microsoft.com/office/drawing/2014/main" id="{EEA35F79-52E6-1DFB-D006-406B64A1C909}"/>
              </a:ext>
            </a:extLst>
          </p:cNvPr>
          <p:cNvSpPr txBox="1"/>
          <p:nvPr/>
        </p:nvSpPr>
        <p:spPr>
          <a:xfrm>
            <a:off x="3117381" y="5808603"/>
            <a:ext cx="1056764" cy="276999"/>
          </a:xfrm>
          <a:prstGeom prst="rect">
            <a:avLst/>
          </a:prstGeom>
          <a:noFill/>
        </p:spPr>
        <p:txBody>
          <a:bodyPr wrap="none" rtlCol="0">
            <a:spAutoFit/>
          </a:bodyPr>
          <a:lstStyle/>
          <a:p>
            <a:r>
              <a:rPr lang="en-US" sz="1200" dirty="0"/>
              <a:t>(in progress)</a:t>
            </a:r>
          </a:p>
        </p:txBody>
      </p:sp>
    </p:spTree>
    <p:extLst>
      <p:ext uri="{BB962C8B-B14F-4D97-AF65-F5344CB8AC3E}">
        <p14:creationId xmlns:p14="http://schemas.microsoft.com/office/powerpoint/2010/main" val="4041349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BBAF-4AAC-5546-93D1-E22E745262AC}"/>
              </a:ext>
            </a:extLst>
          </p:cNvPr>
          <p:cNvSpPr>
            <a:spLocks noGrp="1"/>
          </p:cNvSpPr>
          <p:nvPr>
            <p:ph type="title"/>
          </p:nvPr>
        </p:nvSpPr>
        <p:spPr/>
        <p:txBody>
          <a:bodyPr/>
          <a:lstStyle/>
          <a:p>
            <a:r>
              <a:rPr lang="en-US" sz="3600" dirty="0"/>
              <a:t>HAMR – Model-driven </a:t>
            </a:r>
            <a:r>
              <a:rPr lang="en-US" sz="3600" dirty="0" err="1"/>
              <a:t>Developemnt</a:t>
            </a:r>
            <a:endParaRPr lang="en-US" sz="3600" dirty="0"/>
          </a:p>
        </p:txBody>
      </p:sp>
      <p:pic>
        <p:nvPicPr>
          <p:cNvPr id="27" name="Picture 26">
            <a:extLst>
              <a:ext uri="{FF2B5EF4-FFF2-40B4-BE49-F238E27FC236}">
                <a16:creationId xmlns:a16="http://schemas.microsoft.com/office/drawing/2014/main" id="{454D509D-C742-CE46-8C51-FBD5534A21C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71800" y="1828800"/>
            <a:ext cx="3119078" cy="1507377"/>
          </a:xfrm>
          <a:prstGeom prst="rect">
            <a:avLst/>
          </a:prstGeom>
        </p:spPr>
      </p:pic>
      <p:sp>
        <p:nvSpPr>
          <p:cNvPr id="29" name="TextBox 28">
            <a:extLst>
              <a:ext uri="{FF2B5EF4-FFF2-40B4-BE49-F238E27FC236}">
                <a16:creationId xmlns:a16="http://schemas.microsoft.com/office/drawing/2014/main" id="{6FF13ADE-4284-8F42-9B72-6F7F16C309CD}"/>
              </a:ext>
            </a:extLst>
          </p:cNvPr>
          <p:cNvSpPr txBox="1"/>
          <p:nvPr/>
        </p:nvSpPr>
        <p:spPr>
          <a:xfrm>
            <a:off x="381000" y="1981200"/>
            <a:ext cx="2438400" cy="1077218"/>
          </a:xfrm>
          <a:prstGeom prst="rect">
            <a:avLst/>
          </a:prstGeom>
          <a:solidFill>
            <a:schemeClr val="accent2"/>
          </a:solidFill>
        </p:spPr>
        <p:txBody>
          <a:bodyPr wrap="square" rtlCol="0">
            <a:spAutoFit/>
          </a:bodyPr>
          <a:lstStyle/>
          <a:p>
            <a:r>
              <a:rPr lang="en-US" sz="1600" dirty="0"/>
              <a:t>Modeling, analysis, and verification in the </a:t>
            </a:r>
            <a:r>
              <a:rPr lang="en-US" sz="1600" b="1" dirty="0"/>
              <a:t>AADL</a:t>
            </a:r>
            <a:r>
              <a:rPr lang="en-US" sz="1600" dirty="0"/>
              <a:t> modeling language</a:t>
            </a:r>
          </a:p>
          <a:p>
            <a:r>
              <a:rPr lang="en-US" sz="1600" dirty="0"/>
              <a:t>(+</a:t>
            </a:r>
            <a:r>
              <a:rPr lang="en-US" sz="1600" b="1" dirty="0"/>
              <a:t> SysMLv2 </a:t>
            </a:r>
            <a:r>
              <a:rPr lang="en-US" sz="1600" dirty="0"/>
              <a:t>Prototype)</a:t>
            </a:r>
          </a:p>
        </p:txBody>
      </p:sp>
      <p:pic>
        <p:nvPicPr>
          <p:cNvPr id="30" name="Picture 29">
            <a:extLst>
              <a:ext uri="{FF2B5EF4-FFF2-40B4-BE49-F238E27FC236}">
                <a16:creationId xmlns:a16="http://schemas.microsoft.com/office/drawing/2014/main" id="{9EF11C60-1527-1B44-A6A4-AE18FD650D5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934200" y="2209800"/>
            <a:ext cx="1081702" cy="760418"/>
          </a:xfrm>
          <a:prstGeom prst="rect">
            <a:avLst/>
          </a:prstGeom>
        </p:spPr>
      </p:pic>
      <p:pic>
        <p:nvPicPr>
          <p:cNvPr id="31" name="Picture 30">
            <a:extLst>
              <a:ext uri="{FF2B5EF4-FFF2-40B4-BE49-F238E27FC236}">
                <a16:creationId xmlns:a16="http://schemas.microsoft.com/office/drawing/2014/main" id="{A71A393A-8427-8942-9FA8-8581807FB7F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620000" y="2438400"/>
            <a:ext cx="1143000" cy="590993"/>
          </a:xfrm>
          <a:prstGeom prst="rect">
            <a:avLst/>
          </a:prstGeom>
        </p:spPr>
      </p:pic>
      <p:grpSp>
        <p:nvGrpSpPr>
          <p:cNvPr id="19" name="Group 18">
            <a:extLst>
              <a:ext uri="{FF2B5EF4-FFF2-40B4-BE49-F238E27FC236}">
                <a16:creationId xmlns:a16="http://schemas.microsoft.com/office/drawing/2014/main" id="{30DF6E84-9C97-D640-BD75-E22E7C456AA3}"/>
              </a:ext>
            </a:extLst>
          </p:cNvPr>
          <p:cNvGrpSpPr/>
          <p:nvPr/>
        </p:nvGrpSpPr>
        <p:grpSpPr>
          <a:xfrm>
            <a:off x="381000" y="3657600"/>
            <a:ext cx="8839200" cy="1600438"/>
            <a:chOff x="381000" y="3657600"/>
            <a:chExt cx="8839200" cy="1600438"/>
          </a:xfrm>
        </p:grpSpPr>
        <p:sp>
          <p:nvSpPr>
            <p:cNvPr id="32" name="TextBox 31">
              <a:extLst>
                <a:ext uri="{FF2B5EF4-FFF2-40B4-BE49-F238E27FC236}">
                  <a16:creationId xmlns:a16="http://schemas.microsoft.com/office/drawing/2014/main" id="{C3DA7E0B-16F3-C440-AEA9-851E540FDD12}"/>
                </a:ext>
              </a:extLst>
            </p:cNvPr>
            <p:cNvSpPr txBox="1"/>
            <p:nvPr/>
          </p:nvSpPr>
          <p:spPr>
            <a:xfrm>
              <a:off x="381000" y="3657600"/>
              <a:ext cx="2438400" cy="830997"/>
            </a:xfrm>
            <a:prstGeom prst="rect">
              <a:avLst/>
            </a:prstGeom>
            <a:solidFill>
              <a:schemeClr val="accent2"/>
            </a:solidFill>
          </p:spPr>
          <p:txBody>
            <a:bodyPr wrap="square" rtlCol="0">
              <a:spAutoFit/>
            </a:bodyPr>
            <a:lstStyle/>
            <a:p>
              <a:r>
                <a:rPr lang="en-US" sz="1600" dirty="0"/>
                <a:t>Component development and verification in multiple languages</a:t>
              </a:r>
              <a:endParaRPr lang="en-US" sz="1600" b="1" dirty="0"/>
            </a:p>
          </p:txBody>
        </p:sp>
        <p:grpSp>
          <p:nvGrpSpPr>
            <p:cNvPr id="42" name="Group 41">
              <a:extLst>
                <a:ext uri="{FF2B5EF4-FFF2-40B4-BE49-F238E27FC236}">
                  <a16:creationId xmlns:a16="http://schemas.microsoft.com/office/drawing/2014/main" id="{A8DAF2FB-BBEF-E449-9CD5-A3D5E6EB35E4}"/>
                </a:ext>
              </a:extLst>
            </p:cNvPr>
            <p:cNvGrpSpPr/>
            <p:nvPr/>
          </p:nvGrpSpPr>
          <p:grpSpPr>
            <a:xfrm>
              <a:off x="3505200" y="3810000"/>
              <a:ext cx="1524000" cy="914400"/>
              <a:chOff x="3124200" y="3810000"/>
              <a:chExt cx="2690173" cy="1271337"/>
            </a:xfrm>
          </p:grpSpPr>
          <p:grpSp>
            <p:nvGrpSpPr>
              <p:cNvPr id="45" name="Group 44">
                <a:extLst>
                  <a:ext uri="{FF2B5EF4-FFF2-40B4-BE49-F238E27FC236}">
                    <a16:creationId xmlns:a16="http://schemas.microsoft.com/office/drawing/2014/main" id="{358CF731-BA8E-4F47-B408-80675AA22C1C}"/>
                  </a:ext>
                </a:extLst>
              </p:cNvPr>
              <p:cNvGrpSpPr/>
              <p:nvPr/>
            </p:nvGrpSpPr>
            <p:grpSpPr>
              <a:xfrm>
                <a:off x="4419600" y="3962400"/>
                <a:ext cx="1394773" cy="814137"/>
                <a:chOff x="3733800" y="3200400"/>
                <a:chExt cx="1394773" cy="814137"/>
              </a:xfrm>
            </p:grpSpPr>
            <p:grpSp>
              <p:nvGrpSpPr>
                <p:cNvPr id="108" name="Group 107">
                  <a:extLst>
                    <a:ext uri="{FF2B5EF4-FFF2-40B4-BE49-F238E27FC236}">
                      <a16:creationId xmlns:a16="http://schemas.microsoft.com/office/drawing/2014/main" id="{B191B211-41B3-F74F-86BE-5CF048E107E6}"/>
                    </a:ext>
                  </a:extLst>
                </p:cNvPr>
                <p:cNvGrpSpPr/>
                <p:nvPr/>
              </p:nvGrpSpPr>
              <p:grpSpPr>
                <a:xfrm>
                  <a:off x="3733800" y="3200400"/>
                  <a:ext cx="1394773" cy="814137"/>
                  <a:chOff x="3810000" y="5181600"/>
                  <a:chExt cx="1394773" cy="814137"/>
                </a:xfrm>
              </p:grpSpPr>
              <p:sp>
                <p:nvSpPr>
                  <p:cNvPr id="123" name="Rounded Rectangle 122">
                    <a:extLst>
                      <a:ext uri="{FF2B5EF4-FFF2-40B4-BE49-F238E27FC236}">
                        <a16:creationId xmlns:a16="http://schemas.microsoft.com/office/drawing/2014/main" id="{618C930B-F3BD-8B4A-9399-E14F3C16A8D2}"/>
                      </a:ext>
                    </a:extLst>
                  </p:cNvPr>
                  <p:cNvSpPr/>
                  <p:nvPr/>
                </p:nvSpPr>
                <p:spPr bwMode="auto">
                  <a:xfrm>
                    <a:off x="3875182" y="5181600"/>
                    <a:ext cx="1329591" cy="814137"/>
                  </a:xfrm>
                  <a:prstGeom prst="roundRect">
                    <a:avLst/>
                  </a:prstGeom>
                  <a:solidFill>
                    <a:schemeClr val="accent3">
                      <a:lumMod val="95000"/>
                    </a:schemeClr>
                  </a:solid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sp>
                <p:nvSpPr>
                  <p:cNvPr id="124" name="Oval 123">
                    <a:extLst>
                      <a:ext uri="{FF2B5EF4-FFF2-40B4-BE49-F238E27FC236}">
                        <a16:creationId xmlns:a16="http://schemas.microsoft.com/office/drawing/2014/main" id="{09B33308-47C0-434E-9FAA-0FC16203BC2C}"/>
                      </a:ext>
                    </a:extLst>
                  </p:cNvPr>
                  <p:cNvSpPr/>
                  <p:nvPr/>
                </p:nvSpPr>
                <p:spPr bwMode="auto">
                  <a:xfrm>
                    <a:off x="3816525" y="5416794"/>
                    <a:ext cx="136870" cy="162829"/>
                  </a:xfrm>
                  <a:prstGeom prst="ellipse">
                    <a:avLst/>
                  </a:prstGeom>
                  <a:solidFill>
                    <a:schemeClr val="accent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sp>
                <p:nvSpPr>
                  <p:cNvPr id="125" name="Oval 124">
                    <a:extLst>
                      <a:ext uri="{FF2B5EF4-FFF2-40B4-BE49-F238E27FC236}">
                        <a16:creationId xmlns:a16="http://schemas.microsoft.com/office/drawing/2014/main" id="{402D42D9-4DFD-CD4F-A4A7-E3B42D1FBA5E}"/>
                      </a:ext>
                    </a:extLst>
                  </p:cNvPr>
                  <p:cNvSpPr/>
                  <p:nvPr/>
                </p:nvSpPr>
                <p:spPr bwMode="auto">
                  <a:xfrm>
                    <a:off x="3810000" y="5718324"/>
                    <a:ext cx="136870" cy="162829"/>
                  </a:xfrm>
                  <a:prstGeom prst="ellipse">
                    <a:avLst/>
                  </a:prstGeom>
                  <a:solidFill>
                    <a:schemeClr val="accent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grpSp>
            <p:grpSp>
              <p:nvGrpSpPr>
                <p:cNvPr id="109" name="Group 108">
                  <a:extLst>
                    <a:ext uri="{FF2B5EF4-FFF2-40B4-BE49-F238E27FC236}">
                      <a16:creationId xmlns:a16="http://schemas.microsoft.com/office/drawing/2014/main" id="{AE132FEE-64C8-E545-B5D5-FDAA62616D33}"/>
                    </a:ext>
                  </a:extLst>
                </p:cNvPr>
                <p:cNvGrpSpPr/>
                <p:nvPr/>
              </p:nvGrpSpPr>
              <p:grpSpPr>
                <a:xfrm>
                  <a:off x="4038600" y="3429000"/>
                  <a:ext cx="304800" cy="381000"/>
                  <a:chOff x="7391400" y="5715000"/>
                  <a:chExt cx="304800" cy="381000"/>
                </a:xfrm>
              </p:grpSpPr>
              <p:cxnSp>
                <p:nvCxnSpPr>
                  <p:cNvPr id="117" name="Straight Connector 116">
                    <a:extLst>
                      <a:ext uri="{FF2B5EF4-FFF2-40B4-BE49-F238E27FC236}">
                        <a16:creationId xmlns:a16="http://schemas.microsoft.com/office/drawing/2014/main" id="{694F2FCE-5140-D64A-A783-869C5B68BC45}"/>
                      </a:ext>
                    </a:extLst>
                  </p:cNvPr>
                  <p:cNvCxnSpPr/>
                  <p:nvPr/>
                </p:nvCxnSpPr>
                <p:spPr bwMode="auto">
                  <a:xfrm>
                    <a:off x="7391400" y="5715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8" name="Straight Connector 117">
                    <a:extLst>
                      <a:ext uri="{FF2B5EF4-FFF2-40B4-BE49-F238E27FC236}">
                        <a16:creationId xmlns:a16="http://schemas.microsoft.com/office/drawing/2014/main" id="{3AEA4682-FC36-FC41-B540-F8234CE2285A}"/>
                      </a:ext>
                    </a:extLst>
                  </p:cNvPr>
                  <p:cNvCxnSpPr/>
                  <p:nvPr/>
                </p:nvCxnSpPr>
                <p:spPr bwMode="auto">
                  <a:xfrm>
                    <a:off x="7391400" y="57912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9" name="Straight Connector 118">
                    <a:extLst>
                      <a:ext uri="{FF2B5EF4-FFF2-40B4-BE49-F238E27FC236}">
                        <a16:creationId xmlns:a16="http://schemas.microsoft.com/office/drawing/2014/main" id="{2479A092-7E1D-BD44-867A-F892AAABAF87}"/>
                      </a:ext>
                    </a:extLst>
                  </p:cNvPr>
                  <p:cNvCxnSpPr/>
                  <p:nvPr/>
                </p:nvCxnSpPr>
                <p:spPr bwMode="auto">
                  <a:xfrm>
                    <a:off x="7391400" y="58674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20" name="Straight Connector 119">
                    <a:extLst>
                      <a:ext uri="{FF2B5EF4-FFF2-40B4-BE49-F238E27FC236}">
                        <a16:creationId xmlns:a16="http://schemas.microsoft.com/office/drawing/2014/main" id="{F3C03C36-A306-054C-ADB0-7E7ACC1E69D3}"/>
                      </a:ext>
                    </a:extLst>
                  </p:cNvPr>
                  <p:cNvCxnSpPr/>
                  <p:nvPr/>
                </p:nvCxnSpPr>
                <p:spPr bwMode="auto">
                  <a:xfrm>
                    <a:off x="7391400" y="59436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21" name="Straight Connector 120">
                    <a:extLst>
                      <a:ext uri="{FF2B5EF4-FFF2-40B4-BE49-F238E27FC236}">
                        <a16:creationId xmlns:a16="http://schemas.microsoft.com/office/drawing/2014/main" id="{C8AEC0DE-85A9-1A44-BFBD-F375E068A0C9}"/>
                      </a:ext>
                    </a:extLst>
                  </p:cNvPr>
                  <p:cNvCxnSpPr/>
                  <p:nvPr/>
                </p:nvCxnSpPr>
                <p:spPr bwMode="auto">
                  <a:xfrm>
                    <a:off x="7391400" y="60198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22" name="Straight Connector 121">
                    <a:extLst>
                      <a:ext uri="{FF2B5EF4-FFF2-40B4-BE49-F238E27FC236}">
                        <a16:creationId xmlns:a16="http://schemas.microsoft.com/office/drawing/2014/main" id="{A2D44273-F5D9-DC48-ADF0-F43A783EC842}"/>
                      </a:ext>
                    </a:extLst>
                  </p:cNvPr>
                  <p:cNvCxnSpPr/>
                  <p:nvPr/>
                </p:nvCxnSpPr>
                <p:spPr bwMode="auto">
                  <a:xfrm>
                    <a:off x="7391400" y="6096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nvGrpSpPr>
                <p:cNvPr id="110" name="Group 109">
                  <a:extLst>
                    <a:ext uri="{FF2B5EF4-FFF2-40B4-BE49-F238E27FC236}">
                      <a16:creationId xmlns:a16="http://schemas.microsoft.com/office/drawing/2014/main" id="{486DA79D-0BB2-2A4D-845F-2A959C7723EA}"/>
                    </a:ext>
                  </a:extLst>
                </p:cNvPr>
                <p:cNvGrpSpPr/>
                <p:nvPr/>
              </p:nvGrpSpPr>
              <p:grpSpPr>
                <a:xfrm>
                  <a:off x="4495800" y="3429000"/>
                  <a:ext cx="304800" cy="381000"/>
                  <a:chOff x="7391400" y="5715000"/>
                  <a:chExt cx="304800" cy="381000"/>
                </a:xfrm>
              </p:grpSpPr>
              <p:cxnSp>
                <p:nvCxnSpPr>
                  <p:cNvPr id="111" name="Straight Connector 110">
                    <a:extLst>
                      <a:ext uri="{FF2B5EF4-FFF2-40B4-BE49-F238E27FC236}">
                        <a16:creationId xmlns:a16="http://schemas.microsoft.com/office/drawing/2014/main" id="{043CE18F-6D7D-524C-A95B-D8B16C5B0A95}"/>
                      </a:ext>
                    </a:extLst>
                  </p:cNvPr>
                  <p:cNvCxnSpPr/>
                  <p:nvPr/>
                </p:nvCxnSpPr>
                <p:spPr bwMode="auto">
                  <a:xfrm>
                    <a:off x="7391400" y="5715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2" name="Straight Connector 111">
                    <a:extLst>
                      <a:ext uri="{FF2B5EF4-FFF2-40B4-BE49-F238E27FC236}">
                        <a16:creationId xmlns:a16="http://schemas.microsoft.com/office/drawing/2014/main" id="{0E66F78A-4675-0D49-B487-4C8E13D4851E}"/>
                      </a:ext>
                    </a:extLst>
                  </p:cNvPr>
                  <p:cNvCxnSpPr/>
                  <p:nvPr/>
                </p:nvCxnSpPr>
                <p:spPr bwMode="auto">
                  <a:xfrm>
                    <a:off x="7391400" y="57912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3" name="Straight Connector 112">
                    <a:extLst>
                      <a:ext uri="{FF2B5EF4-FFF2-40B4-BE49-F238E27FC236}">
                        <a16:creationId xmlns:a16="http://schemas.microsoft.com/office/drawing/2014/main" id="{EB6F53C1-351A-3048-AC3A-EE884E83946E}"/>
                      </a:ext>
                    </a:extLst>
                  </p:cNvPr>
                  <p:cNvCxnSpPr/>
                  <p:nvPr/>
                </p:nvCxnSpPr>
                <p:spPr bwMode="auto">
                  <a:xfrm>
                    <a:off x="7391400" y="58674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4" name="Straight Connector 113">
                    <a:extLst>
                      <a:ext uri="{FF2B5EF4-FFF2-40B4-BE49-F238E27FC236}">
                        <a16:creationId xmlns:a16="http://schemas.microsoft.com/office/drawing/2014/main" id="{547605CD-3F7B-1944-A30D-B82524BD52C9}"/>
                      </a:ext>
                    </a:extLst>
                  </p:cNvPr>
                  <p:cNvCxnSpPr/>
                  <p:nvPr/>
                </p:nvCxnSpPr>
                <p:spPr bwMode="auto">
                  <a:xfrm>
                    <a:off x="7391400" y="59436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5" name="Straight Connector 114">
                    <a:extLst>
                      <a:ext uri="{FF2B5EF4-FFF2-40B4-BE49-F238E27FC236}">
                        <a16:creationId xmlns:a16="http://schemas.microsoft.com/office/drawing/2014/main" id="{D3FBB56A-3975-CB48-9E70-A35646C8B072}"/>
                      </a:ext>
                    </a:extLst>
                  </p:cNvPr>
                  <p:cNvCxnSpPr/>
                  <p:nvPr/>
                </p:nvCxnSpPr>
                <p:spPr bwMode="auto">
                  <a:xfrm>
                    <a:off x="7391400" y="60198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6" name="Straight Connector 115">
                    <a:extLst>
                      <a:ext uri="{FF2B5EF4-FFF2-40B4-BE49-F238E27FC236}">
                        <a16:creationId xmlns:a16="http://schemas.microsoft.com/office/drawing/2014/main" id="{3B1AC2A4-4E80-F148-B0A7-F6658F2139C3}"/>
                      </a:ext>
                    </a:extLst>
                  </p:cNvPr>
                  <p:cNvCxnSpPr/>
                  <p:nvPr/>
                </p:nvCxnSpPr>
                <p:spPr bwMode="auto">
                  <a:xfrm>
                    <a:off x="7391400" y="6096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grpSp>
            <p:nvGrpSpPr>
              <p:cNvPr id="46" name="Group 45">
                <a:extLst>
                  <a:ext uri="{FF2B5EF4-FFF2-40B4-BE49-F238E27FC236}">
                    <a16:creationId xmlns:a16="http://schemas.microsoft.com/office/drawing/2014/main" id="{43092CEA-4C82-5A46-ABF6-479548229007}"/>
                  </a:ext>
                </a:extLst>
              </p:cNvPr>
              <p:cNvGrpSpPr/>
              <p:nvPr/>
            </p:nvGrpSpPr>
            <p:grpSpPr>
              <a:xfrm>
                <a:off x="3124200" y="3962400"/>
                <a:ext cx="1398012" cy="814137"/>
                <a:chOff x="3798982" y="3200400"/>
                <a:chExt cx="1398012" cy="814137"/>
              </a:xfrm>
            </p:grpSpPr>
            <p:grpSp>
              <p:nvGrpSpPr>
                <p:cNvPr id="90" name="Group 89">
                  <a:extLst>
                    <a:ext uri="{FF2B5EF4-FFF2-40B4-BE49-F238E27FC236}">
                      <a16:creationId xmlns:a16="http://schemas.microsoft.com/office/drawing/2014/main" id="{88BDC625-67C8-B947-8108-EC5F2884A19D}"/>
                    </a:ext>
                  </a:extLst>
                </p:cNvPr>
                <p:cNvGrpSpPr/>
                <p:nvPr/>
              </p:nvGrpSpPr>
              <p:grpSpPr>
                <a:xfrm>
                  <a:off x="3798982" y="3200400"/>
                  <a:ext cx="1398012" cy="814137"/>
                  <a:chOff x="3875182" y="5181600"/>
                  <a:chExt cx="1398012" cy="814137"/>
                </a:xfrm>
              </p:grpSpPr>
              <p:sp>
                <p:nvSpPr>
                  <p:cNvPr id="105" name="Rounded Rectangle 104">
                    <a:extLst>
                      <a:ext uri="{FF2B5EF4-FFF2-40B4-BE49-F238E27FC236}">
                        <a16:creationId xmlns:a16="http://schemas.microsoft.com/office/drawing/2014/main" id="{5A304DAA-34BF-D845-8C67-C07E00849AAB}"/>
                      </a:ext>
                    </a:extLst>
                  </p:cNvPr>
                  <p:cNvSpPr/>
                  <p:nvPr/>
                </p:nvSpPr>
                <p:spPr bwMode="auto">
                  <a:xfrm>
                    <a:off x="3875182" y="5181600"/>
                    <a:ext cx="1329591" cy="814137"/>
                  </a:xfrm>
                  <a:prstGeom prst="roundRect">
                    <a:avLst/>
                  </a:prstGeom>
                  <a:solidFill>
                    <a:schemeClr val="accent3">
                      <a:lumMod val="95000"/>
                    </a:schemeClr>
                  </a:solid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sp>
                <p:nvSpPr>
                  <p:cNvPr id="106" name="Oval 105">
                    <a:extLst>
                      <a:ext uri="{FF2B5EF4-FFF2-40B4-BE49-F238E27FC236}">
                        <a16:creationId xmlns:a16="http://schemas.microsoft.com/office/drawing/2014/main" id="{A20F73AB-DEBF-1044-9CFF-8B87075696C3}"/>
                      </a:ext>
                    </a:extLst>
                  </p:cNvPr>
                  <p:cNvSpPr/>
                  <p:nvPr/>
                </p:nvSpPr>
                <p:spPr bwMode="auto">
                  <a:xfrm>
                    <a:off x="5123299" y="5395686"/>
                    <a:ext cx="136870" cy="162829"/>
                  </a:xfrm>
                  <a:prstGeom prst="ellipse">
                    <a:avLst/>
                  </a:prstGeom>
                  <a:solidFill>
                    <a:schemeClr val="accent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sp>
                <p:nvSpPr>
                  <p:cNvPr id="107" name="Oval 106">
                    <a:extLst>
                      <a:ext uri="{FF2B5EF4-FFF2-40B4-BE49-F238E27FC236}">
                        <a16:creationId xmlns:a16="http://schemas.microsoft.com/office/drawing/2014/main" id="{9C7DE019-9C21-8D41-BE96-CAA490E07DC6}"/>
                      </a:ext>
                    </a:extLst>
                  </p:cNvPr>
                  <p:cNvSpPr/>
                  <p:nvPr/>
                </p:nvSpPr>
                <p:spPr bwMode="auto">
                  <a:xfrm>
                    <a:off x="5136324" y="5715317"/>
                    <a:ext cx="136870" cy="162829"/>
                  </a:xfrm>
                  <a:prstGeom prst="ellipse">
                    <a:avLst/>
                  </a:prstGeom>
                  <a:solidFill>
                    <a:schemeClr val="accent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grpSp>
            <p:grpSp>
              <p:nvGrpSpPr>
                <p:cNvPr id="91" name="Group 90">
                  <a:extLst>
                    <a:ext uri="{FF2B5EF4-FFF2-40B4-BE49-F238E27FC236}">
                      <a16:creationId xmlns:a16="http://schemas.microsoft.com/office/drawing/2014/main" id="{1EC734F8-6A3D-974A-9BB2-5394390C2D5C}"/>
                    </a:ext>
                  </a:extLst>
                </p:cNvPr>
                <p:cNvGrpSpPr/>
                <p:nvPr/>
              </p:nvGrpSpPr>
              <p:grpSpPr>
                <a:xfrm>
                  <a:off x="4038600" y="3429000"/>
                  <a:ext cx="304800" cy="381000"/>
                  <a:chOff x="7391400" y="5715000"/>
                  <a:chExt cx="304800" cy="381000"/>
                </a:xfrm>
              </p:grpSpPr>
              <p:cxnSp>
                <p:nvCxnSpPr>
                  <p:cNvPr id="99" name="Straight Connector 98">
                    <a:extLst>
                      <a:ext uri="{FF2B5EF4-FFF2-40B4-BE49-F238E27FC236}">
                        <a16:creationId xmlns:a16="http://schemas.microsoft.com/office/drawing/2014/main" id="{1FFB3A04-A9BD-9240-B0DD-88EEDB143BFC}"/>
                      </a:ext>
                    </a:extLst>
                  </p:cNvPr>
                  <p:cNvCxnSpPr/>
                  <p:nvPr/>
                </p:nvCxnSpPr>
                <p:spPr bwMode="auto">
                  <a:xfrm>
                    <a:off x="7391400" y="5715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0" name="Straight Connector 99">
                    <a:extLst>
                      <a:ext uri="{FF2B5EF4-FFF2-40B4-BE49-F238E27FC236}">
                        <a16:creationId xmlns:a16="http://schemas.microsoft.com/office/drawing/2014/main" id="{43E66342-B7B1-5842-9BEE-9EA28E1B109E}"/>
                      </a:ext>
                    </a:extLst>
                  </p:cNvPr>
                  <p:cNvCxnSpPr/>
                  <p:nvPr/>
                </p:nvCxnSpPr>
                <p:spPr bwMode="auto">
                  <a:xfrm>
                    <a:off x="7391400" y="57912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1" name="Straight Connector 100">
                    <a:extLst>
                      <a:ext uri="{FF2B5EF4-FFF2-40B4-BE49-F238E27FC236}">
                        <a16:creationId xmlns:a16="http://schemas.microsoft.com/office/drawing/2014/main" id="{71A78D96-166A-7E44-8B8D-4D43AF8DBEF5}"/>
                      </a:ext>
                    </a:extLst>
                  </p:cNvPr>
                  <p:cNvCxnSpPr/>
                  <p:nvPr/>
                </p:nvCxnSpPr>
                <p:spPr bwMode="auto">
                  <a:xfrm>
                    <a:off x="7391400" y="58674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2" name="Straight Connector 101">
                    <a:extLst>
                      <a:ext uri="{FF2B5EF4-FFF2-40B4-BE49-F238E27FC236}">
                        <a16:creationId xmlns:a16="http://schemas.microsoft.com/office/drawing/2014/main" id="{54DFE10D-B896-C840-A5BA-3FF6ADC1DB66}"/>
                      </a:ext>
                    </a:extLst>
                  </p:cNvPr>
                  <p:cNvCxnSpPr/>
                  <p:nvPr/>
                </p:nvCxnSpPr>
                <p:spPr bwMode="auto">
                  <a:xfrm>
                    <a:off x="7391400" y="59436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3" name="Straight Connector 102">
                    <a:extLst>
                      <a:ext uri="{FF2B5EF4-FFF2-40B4-BE49-F238E27FC236}">
                        <a16:creationId xmlns:a16="http://schemas.microsoft.com/office/drawing/2014/main" id="{BAE44792-29F8-EB45-B9BF-E34EF0946BAE}"/>
                      </a:ext>
                    </a:extLst>
                  </p:cNvPr>
                  <p:cNvCxnSpPr/>
                  <p:nvPr/>
                </p:nvCxnSpPr>
                <p:spPr bwMode="auto">
                  <a:xfrm>
                    <a:off x="7391400" y="60198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4" name="Straight Connector 103">
                    <a:extLst>
                      <a:ext uri="{FF2B5EF4-FFF2-40B4-BE49-F238E27FC236}">
                        <a16:creationId xmlns:a16="http://schemas.microsoft.com/office/drawing/2014/main" id="{0F0E6543-17CA-D548-8186-1811CC0A9586}"/>
                      </a:ext>
                    </a:extLst>
                  </p:cNvPr>
                  <p:cNvCxnSpPr/>
                  <p:nvPr/>
                </p:nvCxnSpPr>
                <p:spPr bwMode="auto">
                  <a:xfrm>
                    <a:off x="7391400" y="6096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nvGrpSpPr>
                <p:cNvPr id="92" name="Group 91">
                  <a:extLst>
                    <a:ext uri="{FF2B5EF4-FFF2-40B4-BE49-F238E27FC236}">
                      <a16:creationId xmlns:a16="http://schemas.microsoft.com/office/drawing/2014/main" id="{F17DE1D6-62BD-EF40-AB76-5DA563CCFBEA}"/>
                    </a:ext>
                  </a:extLst>
                </p:cNvPr>
                <p:cNvGrpSpPr/>
                <p:nvPr/>
              </p:nvGrpSpPr>
              <p:grpSpPr>
                <a:xfrm>
                  <a:off x="4495800" y="3429000"/>
                  <a:ext cx="304800" cy="381000"/>
                  <a:chOff x="7391400" y="5715000"/>
                  <a:chExt cx="304800" cy="381000"/>
                </a:xfrm>
              </p:grpSpPr>
              <p:cxnSp>
                <p:nvCxnSpPr>
                  <p:cNvPr id="93" name="Straight Connector 92">
                    <a:extLst>
                      <a:ext uri="{FF2B5EF4-FFF2-40B4-BE49-F238E27FC236}">
                        <a16:creationId xmlns:a16="http://schemas.microsoft.com/office/drawing/2014/main" id="{8071C51E-8BEE-114E-908C-32A7336F59D9}"/>
                      </a:ext>
                    </a:extLst>
                  </p:cNvPr>
                  <p:cNvCxnSpPr/>
                  <p:nvPr/>
                </p:nvCxnSpPr>
                <p:spPr bwMode="auto">
                  <a:xfrm>
                    <a:off x="7391400" y="5715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4" name="Straight Connector 93">
                    <a:extLst>
                      <a:ext uri="{FF2B5EF4-FFF2-40B4-BE49-F238E27FC236}">
                        <a16:creationId xmlns:a16="http://schemas.microsoft.com/office/drawing/2014/main" id="{F6580633-DFFC-C84F-A30C-0CCD7D3FAEB8}"/>
                      </a:ext>
                    </a:extLst>
                  </p:cNvPr>
                  <p:cNvCxnSpPr/>
                  <p:nvPr/>
                </p:nvCxnSpPr>
                <p:spPr bwMode="auto">
                  <a:xfrm>
                    <a:off x="7391400" y="57912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5" name="Straight Connector 94">
                    <a:extLst>
                      <a:ext uri="{FF2B5EF4-FFF2-40B4-BE49-F238E27FC236}">
                        <a16:creationId xmlns:a16="http://schemas.microsoft.com/office/drawing/2014/main" id="{75A09E64-616F-CA42-B2B8-FC0B263A9049}"/>
                      </a:ext>
                    </a:extLst>
                  </p:cNvPr>
                  <p:cNvCxnSpPr/>
                  <p:nvPr/>
                </p:nvCxnSpPr>
                <p:spPr bwMode="auto">
                  <a:xfrm>
                    <a:off x="7391400" y="58674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6" name="Straight Connector 95">
                    <a:extLst>
                      <a:ext uri="{FF2B5EF4-FFF2-40B4-BE49-F238E27FC236}">
                        <a16:creationId xmlns:a16="http://schemas.microsoft.com/office/drawing/2014/main" id="{E90CF937-BED2-3649-BF0B-4B3BB6005AE6}"/>
                      </a:ext>
                    </a:extLst>
                  </p:cNvPr>
                  <p:cNvCxnSpPr/>
                  <p:nvPr/>
                </p:nvCxnSpPr>
                <p:spPr bwMode="auto">
                  <a:xfrm>
                    <a:off x="7391400" y="59436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7" name="Straight Connector 96">
                    <a:extLst>
                      <a:ext uri="{FF2B5EF4-FFF2-40B4-BE49-F238E27FC236}">
                        <a16:creationId xmlns:a16="http://schemas.microsoft.com/office/drawing/2014/main" id="{2AEFCEB2-AACD-F04A-9DB5-0F04625640EB}"/>
                      </a:ext>
                    </a:extLst>
                  </p:cNvPr>
                  <p:cNvCxnSpPr/>
                  <p:nvPr/>
                </p:nvCxnSpPr>
                <p:spPr bwMode="auto">
                  <a:xfrm>
                    <a:off x="7391400" y="60198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8" name="Straight Connector 97">
                    <a:extLst>
                      <a:ext uri="{FF2B5EF4-FFF2-40B4-BE49-F238E27FC236}">
                        <a16:creationId xmlns:a16="http://schemas.microsoft.com/office/drawing/2014/main" id="{F9555DE3-CB55-6643-B079-E662BB92DA45}"/>
                      </a:ext>
                    </a:extLst>
                  </p:cNvPr>
                  <p:cNvCxnSpPr/>
                  <p:nvPr/>
                </p:nvCxnSpPr>
                <p:spPr bwMode="auto">
                  <a:xfrm>
                    <a:off x="7391400" y="6096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grpSp>
            <p:nvGrpSpPr>
              <p:cNvPr id="47" name="Group 46">
                <a:extLst>
                  <a:ext uri="{FF2B5EF4-FFF2-40B4-BE49-F238E27FC236}">
                    <a16:creationId xmlns:a16="http://schemas.microsoft.com/office/drawing/2014/main" id="{EF59E90E-0677-8143-BB5D-99D54ADEEFC2}"/>
                  </a:ext>
                </a:extLst>
              </p:cNvPr>
              <p:cNvGrpSpPr/>
              <p:nvPr/>
            </p:nvGrpSpPr>
            <p:grpSpPr>
              <a:xfrm>
                <a:off x="3581400" y="3810000"/>
                <a:ext cx="1463194" cy="914400"/>
                <a:chOff x="3733800" y="3200400"/>
                <a:chExt cx="1463194" cy="914400"/>
              </a:xfrm>
            </p:grpSpPr>
            <p:grpSp>
              <p:nvGrpSpPr>
                <p:cNvPr id="69" name="Group 68">
                  <a:extLst>
                    <a:ext uri="{FF2B5EF4-FFF2-40B4-BE49-F238E27FC236}">
                      <a16:creationId xmlns:a16="http://schemas.microsoft.com/office/drawing/2014/main" id="{E4626C6C-47A4-5146-BFF4-88F06566D648}"/>
                    </a:ext>
                  </a:extLst>
                </p:cNvPr>
                <p:cNvGrpSpPr/>
                <p:nvPr/>
              </p:nvGrpSpPr>
              <p:grpSpPr>
                <a:xfrm>
                  <a:off x="3733800" y="3200400"/>
                  <a:ext cx="1463194" cy="914400"/>
                  <a:chOff x="3810000" y="5181600"/>
                  <a:chExt cx="1463194" cy="914400"/>
                </a:xfrm>
              </p:grpSpPr>
              <p:sp>
                <p:nvSpPr>
                  <p:cNvPr id="84" name="Rounded Rectangle 83">
                    <a:extLst>
                      <a:ext uri="{FF2B5EF4-FFF2-40B4-BE49-F238E27FC236}">
                        <a16:creationId xmlns:a16="http://schemas.microsoft.com/office/drawing/2014/main" id="{F30ADDF1-1B32-B641-A3F6-EE7CC78A8863}"/>
                      </a:ext>
                    </a:extLst>
                  </p:cNvPr>
                  <p:cNvSpPr/>
                  <p:nvPr/>
                </p:nvSpPr>
                <p:spPr bwMode="auto">
                  <a:xfrm>
                    <a:off x="3875182" y="5181600"/>
                    <a:ext cx="1329591" cy="814137"/>
                  </a:xfrm>
                  <a:prstGeom prst="roundRect">
                    <a:avLst/>
                  </a:prstGeom>
                  <a:solidFill>
                    <a:schemeClr val="accent3">
                      <a:lumMod val="95000"/>
                    </a:schemeClr>
                  </a:solid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sp>
                <p:nvSpPr>
                  <p:cNvPr id="85" name="Oval 84">
                    <a:extLst>
                      <a:ext uri="{FF2B5EF4-FFF2-40B4-BE49-F238E27FC236}">
                        <a16:creationId xmlns:a16="http://schemas.microsoft.com/office/drawing/2014/main" id="{EE6528D8-810F-9F46-8110-8C1248ECD72A}"/>
                      </a:ext>
                    </a:extLst>
                  </p:cNvPr>
                  <p:cNvSpPr/>
                  <p:nvPr/>
                </p:nvSpPr>
                <p:spPr bwMode="auto">
                  <a:xfrm>
                    <a:off x="3816525" y="5416794"/>
                    <a:ext cx="136870" cy="162829"/>
                  </a:xfrm>
                  <a:prstGeom prst="ellipse">
                    <a:avLst/>
                  </a:prstGeom>
                  <a:solidFill>
                    <a:schemeClr val="accent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sp>
                <p:nvSpPr>
                  <p:cNvPr id="86" name="Oval 85">
                    <a:extLst>
                      <a:ext uri="{FF2B5EF4-FFF2-40B4-BE49-F238E27FC236}">
                        <a16:creationId xmlns:a16="http://schemas.microsoft.com/office/drawing/2014/main" id="{20E0A756-889D-CC42-86CA-B1E03F98F971}"/>
                      </a:ext>
                    </a:extLst>
                  </p:cNvPr>
                  <p:cNvSpPr/>
                  <p:nvPr/>
                </p:nvSpPr>
                <p:spPr bwMode="auto">
                  <a:xfrm>
                    <a:off x="5123299" y="5395686"/>
                    <a:ext cx="136870" cy="162829"/>
                  </a:xfrm>
                  <a:prstGeom prst="ellipse">
                    <a:avLst/>
                  </a:prstGeom>
                  <a:solidFill>
                    <a:schemeClr val="accent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sp>
                <p:nvSpPr>
                  <p:cNvPr id="87" name="Oval 86">
                    <a:extLst>
                      <a:ext uri="{FF2B5EF4-FFF2-40B4-BE49-F238E27FC236}">
                        <a16:creationId xmlns:a16="http://schemas.microsoft.com/office/drawing/2014/main" id="{04FF7183-9B5E-3945-AFB7-46C2C2C19B21}"/>
                      </a:ext>
                    </a:extLst>
                  </p:cNvPr>
                  <p:cNvSpPr/>
                  <p:nvPr/>
                </p:nvSpPr>
                <p:spPr bwMode="auto">
                  <a:xfrm>
                    <a:off x="3810000" y="5718324"/>
                    <a:ext cx="136870" cy="162829"/>
                  </a:xfrm>
                  <a:prstGeom prst="ellipse">
                    <a:avLst/>
                  </a:prstGeom>
                  <a:solidFill>
                    <a:schemeClr val="accent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sp>
                <p:nvSpPr>
                  <p:cNvPr id="88" name="Oval 87">
                    <a:extLst>
                      <a:ext uri="{FF2B5EF4-FFF2-40B4-BE49-F238E27FC236}">
                        <a16:creationId xmlns:a16="http://schemas.microsoft.com/office/drawing/2014/main" id="{C3323352-A4F1-AB48-B23B-AC25B95E1C7A}"/>
                      </a:ext>
                    </a:extLst>
                  </p:cNvPr>
                  <p:cNvSpPr/>
                  <p:nvPr/>
                </p:nvSpPr>
                <p:spPr bwMode="auto">
                  <a:xfrm>
                    <a:off x="5136324" y="5715317"/>
                    <a:ext cx="136870" cy="162829"/>
                  </a:xfrm>
                  <a:prstGeom prst="ellipse">
                    <a:avLst/>
                  </a:prstGeom>
                  <a:solidFill>
                    <a:schemeClr val="accent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sp>
                <p:nvSpPr>
                  <p:cNvPr id="89" name="Oval 88">
                    <a:extLst>
                      <a:ext uri="{FF2B5EF4-FFF2-40B4-BE49-F238E27FC236}">
                        <a16:creationId xmlns:a16="http://schemas.microsoft.com/office/drawing/2014/main" id="{7D049379-4EAD-1F46-85F1-1466CF1C633C}"/>
                      </a:ext>
                    </a:extLst>
                  </p:cNvPr>
                  <p:cNvSpPr/>
                  <p:nvPr/>
                </p:nvSpPr>
                <p:spPr bwMode="auto">
                  <a:xfrm>
                    <a:off x="4511330" y="5933171"/>
                    <a:ext cx="136870" cy="162829"/>
                  </a:xfrm>
                  <a:prstGeom prst="ellipse">
                    <a:avLst/>
                  </a:prstGeom>
                  <a:solidFill>
                    <a:schemeClr val="accent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grpSp>
            <p:grpSp>
              <p:nvGrpSpPr>
                <p:cNvPr id="70" name="Group 69">
                  <a:extLst>
                    <a:ext uri="{FF2B5EF4-FFF2-40B4-BE49-F238E27FC236}">
                      <a16:creationId xmlns:a16="http://schemas.microsoft.com/office/drawing/2014/main" id="{E3A38F92-AC23-F54F-A3F0-13FE4AD0B365}"/>
                    </a:ext>
                  </a:extLst>
                </p:cNvPr>
                <p:cNvGrpSpPr/>
                <p:nvPr/>
              </p:nvGrpSpPr>
              <p:grpSpPr>
                <a:xfrm>
                  <a:off x="4038600" y="3429000"/>
                  <a:ext cx="304800" cy="381000"/>
                  <a:chOff x="7391400" y="5715000"/>
                  <a:chExt cx="304800" cy="381000"/>
                </a:xfrm>
              </p:grpSpPr>
              <p:cxnSp>
                <p:nvCxnSpPr>
                  <p:cNvPr id="78" name="Straight Connector 77">
                    <a:extLst>
                      <a:ext uri="{FF2B5EF4-FFF2-40B4-BE49-F238E27FC236}">
                        <a16:creationId xmlns:a16="http://schemas.microsoft.com/office/drawing/2014/main" id="{0BF26472-2561-3047-BF9A-68E448DA891A}"/>
                      </a:ext>
                    </a:extLst>
                  </p:cNvPr>
                  <p:cNvCxnSpPr/>
                  <p:nvPr/>
                </p:nvCxnSpPr>
                <p:spPr bwMode="auto">
                  <a:xfrm>
                    <a:off x="7391400" y="5715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9" name="Straight Connector 78">
                    <a:extLst>
                      <a:ext uri="{FF2B5EF4-FFF2-40B4-BE49-F238E27FC236}">
                        <a16:creationId xmlns:a16="http://schemas.microsoft.com/office/drawing/2014/main" id="{46662E62-6E26-7645-9EB1-DA69A9157321}"/>
                      </a:ext>
                    </a:extLst>
                  </p:cNvPr>
                  <p:cNvCxnSpPr/>
                  <p:nvPr/>
                </p:nvCxnSpPr>
                <p:spPr bwMode="auto">
                  <a:xfrm>
                    <a:off x="7391400" y="57912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80" name="Straight Connector 79">
                    <a:extLst>
                      <a:ext uri="{FF2B5EF4-FFF2-40B4-BE49-F238E27FC236}">
                        <a16:creationId xmlns:a16="http://schemas.microsoft.com/office/drawing/2014/main" id="{DDC7D34D-ECA0-D445-B30C-B4867911342B}"/>
                      </a:ext>
                    </a:extLst>
                  </p:cNvPr>
                  <p:cNvCxnSpPr/>
                  <p:nvPr/>
                </p:nvCxnSpPr>
                <p:spPr bwMode="auto">
                  <a:xfrm>
                    <a:off x="7391400" y="58674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81" name="Straight Connector 80">
                    <a:extLst>
                      <a:ext uri="{FF2B5EF4-FFF2-40B4-BE49-F238E27FC236}">
                        <a16:creationId xmlns:a16="http://schemas.microsoft.com/office/drawing/2014/main" id="{9D085E95-D6CA-0F4C-8B3E-8FB0C420F070}"/>
                      </a:ext>
                    </a:extLst>
                  </p:cNvPr>
                  <p:cNvCxnSpPr/>
                  <p:nvPr/>
                </p:nvCxnSpPr>
                <p:spPr bwMode="auto">
                  <a:xfrm>
                    <a:off x="7391400" y="59436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82" name="Straight Connector 81">
                    <a:extLst>
                      <a:ext uri="{FF2B5EF4-FFF2-40B4-BE49-F238E27FC236}">
                        <a16:creationId xmlns:a16="http://schemas.microsoft.com/office/drawing/2014/main" id="{75CA94CC-5ABD-DD41-9B04-D4FFC177402A}"/>
                      </a:ext>
                    </a:extLst>
                  </p:cNvPr>
                  <p:cNvCxnSpPr/>
                  <p:nvPr/>
                </p:nvCxnSpPr>
                <p:spPr bwMode="auto">
                  <a:xfrm>
                    <a:off x="7391400" y="60198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83" name="Straight Connector 82">
                    <a:extLst>
                      <a:ext uri="{FF2B5EF4-FFF2-40B4-BE49-F238E27FC236}">
                        <a16:creationId xmlns:a16="http://schemas.microsoft.com/office/drawing/2014/main" id="{72E3FC64-52AB-4C4B-8673-956A8EC1B49F}"/>
                      </a:ext>
                    </a:extLst>
                  </p:cNvPr>
                  <p:cNvCxnSpPr/>
                  <p:nvPr/>
                </p:nvCxnSpPr>
                <p:spPr bwMode="auto">
                  <a:xfrm>
                    <a:off x="7391400" y="6096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nvGrpSpPr>
                <p:cNvPr id="71" name="Group 70">
                  <a:extLst>
                    <a:ext uri="{FF2B5EF4-FFF2-40B4-BE49-F238E27FC236}">
                      <a16:creationId xmlns:a16="http://schemas.microsoft.com/office/drawing/2014/main" id="{20DAEF26-36F0-EF4D-B74F-745FFCC89655}"/>
                    </a:ext>
                  </a:extLst>
                </p:cNvPr>
                <p:cNvGrpSpPr/>
                <p:nvPr/>
              </p:nvGrpSpPr>
              <p:grpSpPr>
                <a:xfrm>
                  <a:off x="4495800" y="3429000"/>
                  <a:ext cx="304800" cy="381000"/>
                  <a:chOff x="7391400" y="5715000"/>
                  <a:chExt cx="304800" cy="381000"/>
                </a:xfrm>
              </p:grpSpPr>
              <p:cxnSp>
                <p:nvCxnSpPr>
                  <p:cNvPr id="72" name="Straight Connector 71">
                    <a:extLst>
                      <a:ext uri="{FF2B5EF4-FFF2-40B4-BE49-F238E27FC236}">
                        <a16:creationId xmlns:a16="http://schemas.microsoft.com/office/drawing/2014/main" id="{775BE7A5-7E96-E947-9D6C-8E923CB69E4D}"/>
                      </a:ext>
                    </a:extLst>
                  </p:cNvPr>
                  <p:cNvCxnSpPr/>
                  <p:nvPr/>
                </p:nvCxnSpPr>
                <p:spPr bwMode="auto">
                  <a:xfrm>
                    <a:off x="7391400" y="5715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3" name="Straight Connector 72">
                    <a:extLst>
                      <a:ext uri="{FF2B5EF4-FFF2-40B4-BE49-F238E27FC236}">
                        <a16:creationId xmlns:a16="http://schemas.microsoft.com/office/drawing/2014/main" id="{5CA3BE4B-34DF-BA47-B8E5-F1D09AE15454}"/>
                      </a:ext>
                    </a:extLst>
                  </p:cNvPr>
                  <p:cNvCxnSpPr/>
                  <p:nvPr/>
                </p:nvCxnSpPr>
                <p:spPr bwMode="auto">
                  <a:xfrm>
                    <a:off x="7391400" y="57912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4" name="Straight Connector 73">
                    <a:extLst>
                      <a:ext uri="{FF2B5EF4-FFF2-40B4-BE49-F238E27FC236}">
                        <a16:creationId xmlns:a16="http://schemas.microsoft.com/office/drawing/2014/main" id="{BD04C285-E158-0F41-BBB2-7193D4187C9A}"/>
                      </a:ext>
                    </a:extLst>
                  </p:cNvPr>
                  <p:cNvCxnSpPr/>
                  <p:nvPr/>
                </p:nvCxnSpPr>
                <p:spPr bwMode="auto">
                  <a:xfrm>
                    <a:off x="7391400" y="58674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5" name="Straight Connector 74">
                    <a:extLst>
                      <a:ext uri="{FF2B5EF4-FFF2-40B4-BE49-F238E27FC236}">
                        <a16:creationId xmlns:a16="http://schemas.microsoft.com/office/drawing/2014/main" id="{45141BE9-7A62-0943-8E98-EACE84D4D7CF}"/>
                      </a:ext>
                    </a:extLst>
                  </p:cNvPr>
                  <p:cNvCxnSpPr/>
                  <p:nvPr/>
                </p:nvCxnSpPr>
                <p:spPr bwMode="auto">
                  <a:xfrm>
                    <a:off x="7391400" y="59436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6" name="Straight Connector 75">
                    <a:extLst>
                      <a:ext uri="{FF2B5EF4-FFF2-40B4-BE49-F238E27FC236}">
                        <a16:creationId xmlns:a16="http://schemas.microsoft.com/office/drawing/2014/main" id="{1E4AA824-E428-8346-A9E9-9CBFA42945C0}"/>
                      </a:ext>
                    </a:extLst>
                  </p:cNvPr>
                  <p:cNvCxnSpPr/>
                  <p:nvPr/>
                </p:nvCxnSpPr>
                <p:spPr bwMode="auto">
                  <a:xfrm>
                    <a:off x="7391400" y="60198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7" name="Straight Connector 76">
                    <a:extLst>
                      <a:ext uri="{FF2B5EF4-FFF2-40B4-BE49-F238E27FC236}">
                        <a16:creationId xmlns:a16="http://schemas.microsoft.com/office/drawing/2014/main" id="{D6288880-D45E-484A-AED0-28CED67219E6}"/>
                      </a:ext>
                    </a:extLst>
                  </p:cNvPr>
                  <p:cNvCxnSpPr/>
                  <p:nvPr/>
                </p:nvCxnSpPr>
                <p:spPr bwMode="auto">
                  <a:xfrm>
                    <a:off x="7391400" y="6096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grpSp>
            <p:nvGrpSpPr>
              <p:cNvPr id="48" name="Group 47">
                <a:extLst>
                  <a:ext uri="{FF2B5EF4-FFF2-40B4-BE49-F238E27FC236}">
                    <a16:creationId xmlns:a16="http://schemas.microsoft.com/office/drawing/2014/main" id="{A22FEA78-D815-044D-B54F-0E10495240D4}"/>
                  </a:ext>
                </a:extLst>
              </p:cNvPr>
              <p:cNvGrpSpPr/>
              <p:nvPr/>
            </p:nvGrpSpPr>
            <p:grpSpPr>
              <a:xfrm>
                <a:off x="3886200" y="4267200"/>
                <a:ext cx="1463194" cy="814137"/>
                <a:chOff x="3733800" y="3200400"/>
                <a:chExt cx="1463194" cy="814137"/>
              </a:xfrm>
            </p:grpSpPr>
            <p:grpSp>
              <p:nvGrpSpPr>
                <p:cNvPr id="49" name="Group 48">
                  <a:extLst>
                    <a:ext uri="{FF2B5EF4-FFF2-40B4-BE49-F238E27FC236}">
                      <a16:creationId xmlns:a16="http://schemas.microsoft.com/office/drawing/2014/main" id="{4B61F430-DE7C-FA40-9567-FDEE1488C6A2}"/>
                    </a:ext>
                  </a:extLst>
                </p:cNvPr>
                <p:cNvGrpSpPr/>
                <p:nvPr/>
              </p:nvGrpSpPr>
              <p:grpSpPr>
                <a:xfrm>
                  <a:off x="3733800" y="3200400"/>
                  <a:ext cx="1463194" cy="814137"/>
                  <a:chOff x="3810000" y="5181600"/>
                  <a:chExt cx="1463194" cy="814137"/>
                </a:xfrm>
              </p:grpSpPr>
              <p:sp>
                <p:nvSpPr>
                  <p:cNvPr id="64" name="Rounded Rectangle 63">
                    <a:extLst>
                      <a:ext uri="{FF2B5EF4-FFF2-40B4-BE49-F238E27FC236}">
                        <a16:creationId xmlns:a16="http://schemas.microsoft.com/office/drawing/2014/main" id="{ABA3387D-FA79-BB42-93C0-0CA948BE9410}"/>
                      </a:ext>
                    </a:extLst>
                  </p:cNvPr>
                  <p:cNvSpPr/>
                  <p:nvPr/>
                </p:nvSpPr>
                <p:spPr bwMode="auto">
                  <a:xfrm>
                    <a:off x="3875182" y="5181600"/>
                    <a:ext cx="1329591" cy="814137"/>
                  </a:xfrm>
                  <a:prstGeom prst="roundRect">
                    <a:avLst/>
                  </a:prstGeom>
                  <a:solidFill>
                    <a:schemeClr val="accent3">
                      <a:lumMod val="95000"/>
                    </a:schemeClr>
                  </a:solid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sp>
                <p:nvSpPr>
                  <p:cNvPr id="65" name="Oval 64">
                    <a:extLst>
                      <a:ext uri="{FF2B5EF4-FFF2-40B4-BE49-F238E27FC236}">
                        <a16:creationId xmlns:a16="http://schemas.microsoft.com/office/drawing/2014/main" id="{273D1E02-AFCE-9B4B-8ABF-52E48B2042B2}"/>
                      </a:ext>
                    </a:extLst>
                  </p:cNvPr>
                  <p:cNvSpPr/>
                  <p:nvPr/>
                </p:nvSpPr>
                <p:spPr bwMode="auto">
                  <a:xfrm>
                    <a:off x="3816525" y="5416794"/>
                    <a:ext cx="136870" cy="162829"/>
                  </a:xfrm>
                  <a:prstGeom prst="ellipse">
                    <a:avLst/>
                  </a:prstGeom>
                  <a:solidFill>
                    <a:schemeClr val="accent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sp>
                <p:nvSpPr>
                  <p:cNvPr id="66" name="Oval 65">
                    <a:extLst>
                      <a:ext uri="{FF2B5EF4-FFF2-40B4-BE49-F238E27FC236}">
                        <a16:creationId xmlns:a16="http://schemas.microsoft.com/office/drawing/2014/main" id="{35D8B27E-4DBD-1D4A-AABE-A0F85E0C58DF}"/>
                      </a:ext>
                    </a:extLst>
                  </p:cNvPr>
                  <p:cNvSpPr/>
                  <p:nvPr/>
                </p:nvSpPr>
                <p:spPr bwMode="auto">
                  <a:xfrm>
                    <a:off x="5123299" y="5395686"/>
                    <a:ext cx="136870" cy="162829"/>
                  </a:xfrm>
                  <a:prstGeom prst="ellipse">
                    <a:avLst/>
                  </a:prstGeom>
                  <a:solidFill>
                    <a:schemeClr val="accent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sp>
                <p:nvSpPr>
                  <p:cNvPr id="67" name="Oval 66">
                    <a:extLst>
                      <a:ext uri="{FF2B5EF4-FFF2-40B4-BE49-F238E27FC236}">
                        <a16:creationId xmlns:a16="http://schemas.microsoft.com/office/drawing/2014/main" id="{9FF730FC-B775-104E-A40D-C6FEA0777437}"/>
                      </a:ext>
                    </a:extLst>
                  </p:cNvPr>
                  <p:cNvSpPr/>
                  <p:nvPr/>
                </p:nvSpPr>
                <p:spPr bwMode="auto">
                  <a:xfrm>
                    <a:off x="3810000" y="5718324"/>
                    <a:ext cx="136870" cy="162829"/>
                  </a:xfrm>
                  <a:prstGeom prst="ellipse">
                    <a:avLst/>
                  </a:prstGeom>
                  <a:solidFill>
                    <a:schemeClr val="accent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sp>
                <p:nvSpPr>
                  <p:cNvPr id="68" name="Oval 67">
                    <a:extLst>
                      <a:ext uri="{FF2B5EF4-FFF2-40B4-BE49-F238E27FC236}">
                        <a16:creationId xmlns:a16="http://schemas.microsoft.com/office/drawing/2014/main" id="{F3751A48-2AA0-1341-B42C-00E282894DFC}"/>
                      </a:ext>
                    </a:extLst>
                  </p:cNvPr>
                  <p:cNvSpPr/>
                  <p:nvPr/>
                </p:nvSpPr>
                <p:spPr bwMode="auto">
                  <a:xfrm>
                    <a:off x="5136324" y="5715317"/>
                    <a:ext cx="136870" cy="162829"/>
                  </a:xfrm>
                  <a:prstGeom prst="ellipse">
                    <a:avLst/>
                  </a:prstGeom>
                  <a:solidFill>
                    <a:schemeClr val="accent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grpSp>
            <p:grpSp>
              <p:nvGrpSpPr>
                <p:cNvPr id="50" name="Group 49">
                  <a:extLst>
                    <a:ext uri="{FF2B5EF4-FFF2-40B4-BE49-F238E27FC236}">
                      <a16:creationId xmlns:a16="http://schemas.microsoft.com/office/drawing/2014/main" id="{7E2EE91E-392F-214B-A90A-0FF6AFDC0867}"/>
                    </a:ext>
                  </a:extLst>
                </p:cNvPr>
                <p:cNvGrpSpPr/>
                <p:nvPr/>
              </p:nvGrpSpPr>
              <p:grpSpPr>
                <a:xfrm>
                  <a:off x="4038600" y="3429000"/>
                  <a:ext cx="304800" cy="381000"/>
                  <a:chOff x="7391400" y="5715000"/>
                  <a:chExt cx="304800" cy="381000"/>
                </a:xfrm>
              </p:grpSpPr>
              <p:cxnSp>
                <p:nvCxnSpPr>
                  <p:cNvPr id="58" name="Straight Connector 57">
                    <a:extLst>
                      <a:ext uri="{FF2B5EF4-FFF2-40B4-BE49-F238E27FC236}">
                        <a16:creationId xmlns:a16="http://schemas.microsoft.com/office/drawing/2014/main" id="{89D6903A-ECB8-2945-B6B7-8C953C486047}"/>
                      </a:ext>
                    </a:extLst>
                  </p:cNvPr>
                  <p:cNvCxnSpPr/>
                  <p:nvPr/>
                </p:nvCxnSpPr>
                <p:spPr bwMode="auto">
                  <a:xfrm>
                    <a:off x="7391400" y="5715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59" name="Straight Connector 58">
                    <a:extLst>
                      <a:ext uri="{FF2B5EF4-FFF2-40B4-BE49-F238E27FC236}">
                        <a16:creationId xmlns:a16="http://schemas.microsoft.com/office/drawing/2014/main" id="{655D27DE-CE5D-5441-AB14-F4016639EA9A}"/>
                      </a:ext>
                    </a:extLst>
                  </p:cNvPr>
                  <p:cNvCxnSpPr/>
                  <p:nvPr/>
                </p:nvCxnSpPr>
                <p:spPr bwMode="auto">
                  <a:xfrm>
                    <a:off x="7391400" y="57912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60" name="Straight Connector 59">
                    <a:extLst>
                      <a:ext uri="{FF2B5EF4-FFF2-40B4-BE49-F238E27FC236}">
                        <a16:creationId xmlns:a16="http://schemas.microsoft.com/office/drawing/2014/main" id="{A2D66126-41AB-8C42-8304-109A768F2849}"/>
                      </a:ext>
                    </a:extLst>
                  </p:cNvPr>
                  <p:cNvCxnSpPr/>
                  <p:nvPr/>
                </p:nvCxnSpPr>
                <p:spPr bwMode="auto">
                  <a:xfrm>
                    <a:off x="7391400" y="58674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61" name="Straight Connector 60">
                    <a:extLst>
                      <a:ext uri="{FF2B5EF4-FFF2-40B4-BE49-F238E27FC236}">
                        <a16:creationId xmlns:a16="http://schemas.microsoft.com/office/drawing/2014/main" id="{863947DB-6D00-1F44-815C-007E4404A1C0}"/>
                      </a:ext>
                    </a:extLst>
                  </p:cNvPr>
                  <p:cNvCxnSpPr/>
                  <p:nvPr/>
                </p:nvCxnSpPr>
                <p:spPr bwMode="auto">
                  <a:xfrm>
                    <a:off x="7391400" y="59436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62" name="Straight Connector 61">
                    <a:extLst>
                      <a:ext uri="{FF2B5EF4-FFF2-40B4-BE49-F238E27FC236}">
                        <a16:creationId xmlns:a16="http://schemas.microsoft.com/office/drawing/2014/main" id="{51375B40-EC3D-E245-BADF-1A11DF632DA4}"/>
                      </a:ext>
                    </a:extLst>
                  </p:cNvPr>
                  <p:cNvCxnSpPr/>
                  <p:nvPr/>
                </p:nvCxnSpPr>
                <p:spPr bwMode="auto">
                  <a:xfrm>
                    <a:off x="7391400" y="60198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63" name="Straight Connector 62">
                    <a:extLst>
                      <a:ext uri="{FF2B5EF4-FFF2-40B4-BE49-F238E27FC236}">
                        <a16:creationId xmlns:a16="http://schemas.microsoft.com/office/drawing/2014/main" id="{B88BC0EE-22F2-9C43-B06D-9B6F620B8668}"/>
                      </a:ext>
                    </a:extLst>
                  </p:cNvPr>
                  <p:cNvCxnSpPr/>
                  <p:nvPr/>
                </p:nvCxnSpPr>
                <p:spPr bwMode="auto">
                  <a:xfrm>
                    <a:off x="7391400" y="6096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nvGrpSpPr>
                <p:cNvPr id="51" name="Group 50">
                  <a:extLst>
                    <a:ext uri="{FF2B5EF4-FFF2-40B4-BE49-F238E27FC236}">
                      <a16:creationId xmlns:a16="http://schemas.microsoft.com/office/drawing/2014/main" id="{89B820A1-2BA4-C34F-8286-A5C54DDF0956}"/>
                    </a:ext>
                  </a:extLst>
                </p:cNvPr>
                <p:cNvGrpSpPr/>
                <p:nvPr/>
              </p:nvGrpSpPr>
              <p:grpSpPr>
                <a:xfrm>
                  <a:off x="4495800" y="3429000"/>
                  <a:ext cx="304800" cy="381000"/>
                  <a:chOff x="7391400" y="5715000"/>
                  <a:chExt cx="304800" cy="381000"/>
                </a:xfrm>
              </p:grpSpPr>
              <p:cxnSp>
                <p:nvCxnSpPr>
                  <p:cNvPr id="52" name="Straight Connector 51">
                    <a:extLst>
                      <a:ext uri="{FF2B5EF4-FFF2-40B4-BE49-F238E27FC236}">
                        <a16:creationId xmlns:a16="http://schemas.microsoft.com/office/drawing/2014/main" id="{E800BB58-48EA-B441-B26D-FD9CFE651367}"/>
                      </a:ext>
                    </a:extLst>
                  </p:cNvPr>
                  <p:cNvCxnSpPr/>
                  <p:nvPr/>
                </p:nvCxnSpPr>
                <p:spPr bwMode="auto">
                  <a:xfrm>
                    <a:off x="7391400" y="5715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53" name="Straight Connector 52">
                    <a:extLst>
                      <a:ext uri="{FF2B5EF4-FFF2-40B4-BE49-F238E27FC236}">
                        <a16:creationId xmlns:a16="http://schemas.microsoft.com/office/drawing/2014/main" id="{3F6A577E-A2DA-B144-ADD3-DB844A391117}"/>
                      </a:ext>
                    </a:extLst>
                  </p:cNvPr>
                  <p:cNvCxnSpPr/>
                  <p:nvPr/>
                </p:nvCxnSpPr>
                <p:spPr bwMode="auto">
                  <a:xfrm>
                    <a:off x="7391400" y="57912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54" name="Straight Connector 53">
                    <a:extLst>
                      <a:ext uri="{FF2B5EF4-FFF2-40B4-BE49-F238E27FC236}">
                        <a16:creationId xmlns:a16="http://schemas.microsoft.com/office/drawing/2014/main" id="{F4E3C721-89F1-AE49-B1DA-FAE4A2815159}"/>
                      </a:ext>
                    </a:extLst>
                  </p:cNvPr>
                  <p:cNvCxnSpPr/>
                  <p:nvPr/>
                </p:nvCxnSpPr>
                <p:spPr bwMode="auto">
                  <a:xfrm>
                    <a:off x="7391400" y="58674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55" name="Straight Connector 54">
                    <a:extLst>
                      <a:ext uri="{FF2B5EF4-FFF2-40B4-BE49-F238E27FC236}">
                        <a16:creationId xmlns:a16="http://schemas.microsoft.com/office/drawing/2014/main" id="{A0657362-3382-2641-87EC-6DB51509D9AA}"/>
                      </a:ext>
                    </a:extLst>
                  </p:cNvPr>
                  <p:cNvCxnSpPr/>
                  <p:nvPr/>
                </p:nvCxnSpPr>
                <p:spPr bwMode="auto">
                  <a:xfrm>
                    <a:off x="7391400" y="59436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56" name="Straight Connector 55">
                    <a:extLst>
                      <a:ext uri="{FF2B5EF4-FFF2-40B4-BE49-F238E27FC236}">
                        <a16:creationId xmlns:a16="http://schemas.microsoft.com/office/drawing/2014/main" id="{8D47E9AF-FF0B-C340-A267-B1D9897FEEF8}"/>
                      </a:ext>
                    </a:extLst>
                  </p:cNvPr>
                  <p:cNvCxnSpPr/>
                  <p:nvPr/>
                </p:nvCxnSpPr>
                <p:spPr bwMode="auto">
                  <a:xfrm>
                    <a:off x="7391400" y="60198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57" name="Straight Connector 56">
                    <a:extLst>
                      <a:ext uri="{FF2B5EF4-FFF2-40B4-BE49-F238E27FC236}">
                        <a16:creationId xmlns:a16="http://schemas.microsoft.com/office/drawing/2014/main" id="{437E2885-0219-1E4A-A06D-15D865F1165B}"/>
                      </a:ext>
                    </a:extLst>
                  </p:cNvPr>
                  <p:cNvCxnSpPr/>
                  <p:nvPr/>
                </p:nvCxnSpPr>
                <p:spPr bwMode="auto">
                  <a:xfrm>
                    <a:off x="7391400" y="6096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grpSp>
        <p:sp>
          <p:nvSpPr>
            <p:cNvPr id="17" name="TextBox 16">
              <a:extLst>
                <a:ext uri="{FF2B5EF4-FFF2-40B4-BE49-F238E27FC236}">
                  <a16:creationId xmlns:a16="http://schemas.microsoft.com/office/drawing/2014/main" id="{C0DA59D7-BB51-DE45-9FE6-3B3B4801EF17}"/>
                </a:ext>
              </a:extLst>
            </p:cNvPr>
            <p:cNvSpPr txBox="1"/>
            <p:nvPr/>
          </p:nvSpPr>
          <p:spPr>
            <a:xfrm>
              <a:off x="5181600" y="3657600"/>
              <a:ext cx="4038600"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C</a:t>
              </a:r>
            </a:p>
            <a:p>
              <a:pPr marL="285750" indent="-285750">
                <a:buFont typeface="Arial" panose="020B0604020202020204" pitchFamily="34" charset="0"/>
                <a:buChar char="•"/>
              </a:pPr>
              <a:r>
                <a:rPr lang="en-US" sz="1400" dirty="0"/>
                <a:t>Slang (developed at Kansas State)</a:t>
              </a:r>
            </a:p>
            <a:p>
              <a:pPr marL="742950" lvl="1" indent="-285750">
                <a:buFont typeface="Arial" panose="020B0604020202020204" pitchFamily="34" charset="0"/>
                <a:buChar char="•"/>
              </a:pPr>
              <a:r>
                <a:rPr lang="en-US" sz="1400" dirty="0"/>
                <a:t>high integrity subset of Scala </a:t>
              </a:r>
            </a:p>
            <a:p>
              <a:pPr marL="742950" lvl="1" indent="-285750">
                <a:buFont typeface="Arial" panose="020B0604020202020204" pitchFamily="34" charset="0"/>
                <a:buChar char="•"/>
              </a:pPr>
              <a:r>
                <a:rPr lang="en-US" sz="1400" dirty="0"/>
                <a:t>contract verification framework </a:t>
              </a:r>
            </a:p>
            <a:p>
              <a:pPr marL="742950" lvl="1" indent="-285750">
                <a:buFont typeface="Arial" panose="020B0604020202020204" pitchFamily="34" charset="0"/>
                <a:buChar char="•"/>
              </a:pPr>
              <a:r>
                <a:rPr lang="en-US" sz="1400" dirty="0"/>
                <a:t>translates to C </a:t>
              </a:r>
            </a:p>
            <a:p>
              <a:pPr marL="742950" lvl="1" indent="-285750">
                <a:buFont typeface="Arial" panose="020B0604020202020204" pitchFamily="34" charset="0"/>
                <a:buChar char="•"/>
              </a:pPr>
              <a:r>
                <a:rPr lang="en-US" sz="1400" dirty="0"/>
                <a:t>translates to Rust (upcoming)</a:t>
              </a:r>
            </a:p>
            <a:p>
              <a:pPr marL="285750" indent="-285750">
                <a:buFont typeface="Arial" panose="020B0604020202020204" pitchFamily="34" charset="0"/>
                <a:buChar char="•"/>
              </a:pPr>
              <a:r>
                <a:rPr lang="en-US" sz="1400" dirty="0"/>
                <a:t>Rust (upcoming on DARPA PROVERS)</a:t>
              </a:r>
            </a:p>
          </p:txBody>
        </p:sp>
      </p:grpSp>
      <p:sp>
        <p:nvSpPr>
          <p:cNvPr id="18" name="TextBox 17">
            <a:extLst>
              <a:ext uri="{FF2B5EF4-FFF2-40B4-BE49-F238E27FC236}">
                <a16:creationId xmlns:a16="http://schemas.microsoft.com/office/drawing/2014/main" id="{44D65CD7-95F5-684A-805D-497E306C7BA9}"/>
              </a:ext>
            </a:extLst>
          </p:cNvPr>
          <p:cNvSpPr txBox="1"/>
          <p:nvPr/>
        </p:nvSpPr>
        <p:spPr>
          <a:xfrm>
            <a:off x="6400800" y="1748135"/>
            <a:ext cx="2362200" cy="461665"/>
          </a:xfrm>
          <a:prstGeom prst="rect">
            <a:avLst/>
          </a:prstGeom>
          <a:noFill/>
        </p:spPr>
        <p:txBody>
          <a:bodyPr wrap="square" rtlCol="0">
            <a:spAutoFit/>
          </a:bodyPr>
          <a:lstStyle/>
          <a:p>
            <a:r>
              <a:rPr lang="en-US" sz="1200" i="1" dirty="0"/>
              <a:t>Leveraging analyses from AADL community</a:t>
            </a:r>
          </a:p>
        </p:txBody>
      </p:sp>
      <p:pic>
        <p:nvPicPr>
          <p:cNvPr id="126" name="Picture 125">
            <a:extLst>
              <a:ext uri="{FF2B5EF4-FFF2-40B4-BE49-F238E27FC236}">
                <a16:creationId xmlns:a16="http://schemas.microsoft.com/office/drawing/2014/main" id="{E269DE7A-9734-454D-A1BA-0CE443ECE40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400800" y="2286000"/>
            <a:ext cx="1122426" cy="850323"/>
          </a:xfrm>
          <a:prstGeom prst="rect">
            <a:avLst/>
          </a:prstGeom>
        </p:spPr>
      </p:pic>
      <p:pic>
        <p:nvPicPr>
          <p:cNvPr id="127" name="Picture 126">
            <a:extLst>
              <a:ext uri="{FF2B5EF4-FFF2-40B4-BE49-F238E27FC236}">
                <a16:creationId xmlns:a16="http://schemas.microsoft.com/office/drawing/2014/main" id="{D359B5F5-D48E-4F40-9672-6046DEA84F2F}"/>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044556" y="2834840"/>
            <a:ext cx="828460" cy="875532"/>
          </a:xfrm>
          <a:prstGeom prst="rect">
            <a:avLst/>
          </a:prstGeom>
        </p:spPr>
      </p:pic>
      <p:sp>
        <p:nvSpPr>
          <p:cNvPr id="128" name="Slide Number Placeholder 127">
            <a:extLst>
              <a:ext uri="{FF2B5EF4-FFF2-40B4-BE49-F238E27FC236}">
                <a16:creationId xmlns:a16="http://schemas.microsoft.com/office/drawing/2014/main" id="{5060F5FE-0F9D-004B-ABC6-C6680910F186}"/>
              </a:ext>
            </a:extLst>
          </p:cNvPr>
          <p:cNvSpPr>
            <a:spLocks noGrp="1"/>
          </p:cNvSpPr>
          <p:nvPr>
            <p:ph type="sldNum" sz="quarter" idx="11"/>
          </p:nvPr>
        </p:nvSpPr>
        <p:spPr/>
        <p:txBody>
          <a:bodyPr/>
          <a:lstStyle/>
          <a:p>
            <a:pPr>
              <a:defRPr/>
            </a:pPr>
            <a:fld id="{6E0AA622-F4CE-604D-A669-CD3D12FC535C}" type="slidenum">
              <a:rPr lang="en-US" smtClean="0"/>
              <a:pPr>
                <a:defRPr/>
              </a:pPr>
              <a:t>5</a:t>
            </a:fld>
            <a:endParaRPr lang="en-US" dirty="0"/>
          </a:p>
        </p:txBody>
      </p:sp>
      <p:grpSp>
        <p:nvGrpSpPr>
          <p:cNvPr id="6" name="Group 5">
            <a:extLst>
              <a:ext uri="{FF2B5EF4-FFF2-40B4-BE49-F238E27FC236}">
                <a16:creationId xmlns:a16="http://schemas.microsoft.com/office/drawing/2014/main" id="{2AEA8C9A-A3BC-A479-E38D-5A5E1160A042}"/>
              </a:ext>
            </a:extLst>
          </p:cNvPr>
          <p:cNvGrpSpPr/>
          <p:nvPr/>
        </p:nvGrpSpPr>
        <p:grpSpPr>
          <a:xfrm>
            <a:off x="381000" y="5334000"/>
            <a:ext cx="8625060" cy="1117372"/>
            <a:chOff x="381000" y="5334000"/>
            <a:chExt cx="8625060" cy="1117372"/>
          </a:xfrm>
        </p:grpSpPr>
        <p:grpSp>
          <p:nvGrpSpPr>
            <p:cNvPr id="20" name="Group 19">
              <a:extLst>
                <a:ext uri="{FF2B5EF4-FFF2-40B4-BE49-F238E27FC236}">
                  <a16:creationId xmlns:a16="http://schemas.microsoft.com/office/drawing/2014/main" id="{9CD5C5ED-028E-004F-8002-2FDFC375191A}"/>
                </a:ext>
              </a:extLst>
            </p:cNvPr>
            <p:cNvGrpSpPr/>
            <p:nvPr/>
          </p:nvGrpSpPr>
          <p:grpSpPr>
            <a:xfrm>
              <a:off x="381000" y="5334000"/>
              <a:ext cx="8610600" cy="1078397"/>
              <a:chOff x="381000" y="5334000"/>
              <a:chExt cx="8610600" cy="1078397"/>
            </a:xfrm>
          </p:grpSpPr>
          <p:sp>
            <p:nvSpPr>
              <p:cNvPr id="33" name="TextBox 32">
                <a:extLst>
                  <a:ext uri="{FF2B5EF4-FFF2-40B4-BE49-F238E27FC236}">
                    <a16:creationId xmlns:a16="http://schemas.microsoft.com/office/drawing/2014/main" id="{4E114C99-2EA5-1C40-9B2F-E6ECA780F2E0}"/>
                  </a:ext>
                </a:extLst>
              </p:cNvPr>
              <p:cNvSpPr txBox="1"/>
              <p:nvPr/>
            </p:nvSpPr>
            <p:spPr>
              <a:xfrm>
                <a:off x="381000" y="5334000"/>
                <a:ext cx="2438400" cy="830997"/>
              </a:xfrm>
              <a:prstGeom prst="rect">
                <a:avLst/>
              </a:prstGeom>
              <a:solidFill>
                <a:schemeClr val="accent2"/>
              </a:solidFill>
            </p:spPr>
            <p:txBody>
              <a:bodyPr wrap="square" rtlCol="0">
                <a:spAutoFit/>
              </a:bodyPr>
              <a:lstStyle/>
              <a:p>
                <a:r>
                  <a:rPr lang="en-US" sz="1600" dirty="0"/>
                  <a:t>Deployments aligned with AADL run-time on multiple platforms</a:t>
                </a:r>
                <a:endParaRPr lang="en-US" sz="1600" b="1" dirty="0"/>
              </a:p>
            </p:txBody>
          </p:sp>
          <p:sp>
            <p:nvSpPr>
              <p:cNvPr id="34" name="TextBox 33">
                <a:extLst>
                  <a:ext uri="{FF2B5EF4-FFF2-40B4-BE49-F238E27FC236}">
                    <a16:creationId xmlns:a16="http://schemas.microsoft.com/office/drawing/2014/main" id="{71104C99-E0E1-8C4C-BE85-3A0502B95DA8}"/>
                  </a:ext>
                </a:extLst>
              </p:cNvPr>
              <p:cNvSpPr txBox="1"/>
              <p:nvPr/>
            </p:nvSpPr>
            <p:spPr>
              <a:xfrm rot="16200000">
                <a:off x="6862455" y="5786745"/>
                <a:ext cx="968535" cy="215444"/>
              </a:xfrm>
              <a:prstGeom prst="rect">
                <a:avLst/>
              </a:prstGeom>
              <a:solidFill>
                <a:srgbClr val="92D050"/>
              </a:solidFill>
            </p:spPr>
            <p:txBody>
              <a:bodyPr wrap="none" rtlCol="0">
                <a:spAutoFit/>
              </a:bodyPr>
              <a:lstStyle/>
              <a:p>
                <a:r>
                  <a:rPr lang="en-US" sz="800" dirty="0"/>
                  <a:t>seL4 Deployment</a:t>
                </a:r>
              </a:p>
            </p:txBody>
          </p:sp>
          <p:grpSp>
            <p:nvGrpSpPr>
              <p:cNvPr id="16" name="Group 15">
                <a:extLst>
                  <a:ext uri="{FF2B5EF4-FFF2-40B4-BE49-F238E27FC236}">
                    <a16:creationId xmlns:a16="http://schemas.microsoft.com/office/drawing/2014/main" id="{208A314E-74CA-F94B-9B37-D942AED8720E}"/>
                  </a:ext>
                </a:extLst>
              </p:cNvPr>
              <p:cNvGrpSpPr/>
              <p:nvPr/>
            </p:nvGrpSpPr>
            <p:grpSpPr>
              <a:xfrm>
                <a:off x="5410200" y="5410200"/>
                <a:ext cx="1638299" cy="1002197"/>
                <a:chOff x="5867401" y="5486399"/>
                <a:chExt cx="1638299" cy="1002197"/>
              </a:xfrm>
            </p:grpSpPr>
            <p:sp>
              <p:nvSpPr>
                <p:cNvPr id="36" name="TextBox 35">
                  <a:extLst>
                    <a:ext uri="{FF2B5EF4-FFF2-40B4-BE49-F238E27FC236}">
                      <a16:creationId xmlns:a16="http://schemas.microsoft.com/office/drawing/2014/main" id="{F3E69B45-B309-8A42-9DE3-DE743185F1F9}"/>
                    </a:ext>
                  </a:extLst>
                </p:cNvPr>
                <p:cNvSpPr txBox="1"/>
                <p:nvPr/>
              </p:nvSpPr>
              <p:spPr>
                <a:xfrm rot="16200000">
                  <a:off x="5474024" y="5879776"/>
                  <a:ext cx="1002197" cy="215444"/>
                </a:xfrm>
                <a:prstGeom prst="rect">
                  <a:avLst/>
                </a:prstGeom>
                <a:solidFill>
                  <a:srgbClr val="92D050"/>
                </a:solidFill>
              </p:spPr>
              <p:txBody>
                <a:bodyPr wrap="none" rtlCol="0">
                  <a:spAutoFit/>
                </a:bodyPr>
                <a:lstStyle/>
                <a:p>
                  <a:r>
                    <a:rPr lang="en-US" sz="800" dirty="0"/>
                    <a:t>Linux Deployment</a:t>
                  </a:r>
                </a:p>
              </p:txBody>
            </p:sp>
            <p:pic>
              <p:nvPicPr>
                <p:cNvPr id="38" name="Picture 37">
                  <a:extLst>
                    <a:ext uri="{FF2B5EF4-FFF2-40B4-BE49-F238E27FC236}">
                      <a16:creationId xmlns:a16="http://schemas.microsoft.com/office/drawing/2014/main" id="{C7072B44-9C4F-E249-8E7B-ED1DA40F861F}"/>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096000" y="5715000"/>
                  <a:ext cx="1409700" cy="704850"/>
                </a:xfrm>
                <a:prstGeom prst="rect">
                  <a:avLst/>
                </a:prstGeom>
              </p:spPr>
            </p:pic>
          </p:grpSp>
          <p:grpSp>
            <p:nvGrpSpPr>
              <p:cNvPr id="4" name="Group 3">
                <a:extLst>
                  <a:ext uri="{FF2B5EF4-FFF2-40B4-BE49-F238E27FC236}">
                    <a16:creationId xmlns:a16="http://schemas.microsoft.com/office/drawing/2014/main" id="{2AC7061E-E428-9C48-87CB-6BF98A5A5671}"/>
                  </a:ext>
                </a:extLst>
              </p:cNvPr>
              <p:cNvGrpSpPr/>
              <p:nvPr/>
            </p:nvGrpSpPr>
            <p:grpSpPr>
              <a:xfrm>
                <a:off x="3505200" y="5410200"/>
                <a:ext cx="1649187" cy="942887"/>
                <a:chOff x="3810001" y="4495799"/>
                <a:chExt cx="1649187" cy="942887"/>
              </a:xfrm>
            </p:grpSpPr>
            <p:sp>
              <p:nvSpPr>
                <p:cNvPr id="37" name="TextBox 36">
                  <a:extLst>
                    <a:ext uri="{FF2B5EF4-FFF2-40B4-BE49-F238E27FC236}">
                      <a16:creationId xmlns:a16="http://schemas.microsoft.com/office/drawing/2014/main" id="{DA5CD5E7-6B08-AD49-843A-83558546F2E0}"/>
                    </a:ext>
                  </a:extLst>
                </p:cNvPr>
                <p:cNvSpPr txBox="1"/>
                <p:nvPr/>
              </p:nvSpPr>
              <p:spPr>
                <a:xfrm rot="16200000">
                  <a:off x="3446279" y="4859521"/>
                  <a:ext cx="942887" cy="215444"/>
                </a:xfrm>
                <a:prstGeom prst="rect">
                  <a:avLst/>
                </a:prstGeom>
                <a:solidFill>
                  <a:srgbClr val="92D050"/>
                </a:solidFill>
              </p:spPr>
              <p:txBody>
                <a:bodyPr wrap="none" rtlCol="0">
                  <a:spAutoFit/>
                </a:bodyPr>
                <a:lstStyle/>
                <a:p>
                  <a:r>
                    <a:rPr lang="en-US" sz="800" dirty="0"/>
                    <a:t>JVM Deployment</a:t>
                  </a:r>
                </a:p>
              </p:txBody>
            </p:sp>
            <p:pic>
              <p:nvPicPr>
                <p:cNvPr id="39" name="Picture 38">
                  <a:extLst>
                    <a:ext uri="{FF2B5EF4-FFF2-40B4-BE49-F238E27FC236}">
                      <a16:creationId xmlns:a16="http://schemas.microsoft.com/office/drawing/2014/main" id="{10601BAA-6B31-5C49-BAC7-A64B056CCE3C}"/>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114800" y="4571999"/>
                  <a:ext cx="1344388" cy="752857"/>
                </a:xfrm>
                <a:prstGeom prst="rect">
                  <a:avLst/>
                </a:prstGeom>
              </p:spPr>
            </p:pic>
          </p:grpSp>
          <p:pic>
            <p:nvPicPr>
              <p:cNvPr id="40" name="Picture 39">
                <a:extLst>
                  <a:ext uri="{FF2B5EF4-FFF2-40B4-BE49-F238E27FC236}">
                    <a16:creationId xmlns:a16="http://schemas.microsoft.com/office/drawing/2014/main" id="{A27391BC-42E8-1B46-AC28-226B8F756E82}"/>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494814" y="5486400"/>
                <a:ext cx="1496786" cy="838200"/>
              </a:xfrm>
              <a:prstGeom prst="rect">
                <a:avLst/>
              </a:prstGeom>
            </p:spPr>
          </p:pic>
        </p:grpSp>
        <p:sp>
          <p:nvSpPr>
            <p:cNvPr id="5" name="TextBox 4">
              <a:extLst>
                <a:ext uri="{FF2B5EF4-FFF2-40B4-BE49-F238E27FC236}">
                  <a16:creationId xmlns:a16="http://schemas.microsoft.com/office/drawing/2014/main" id="{277EBACA-85BB-069E-9A02-FF0143B45DE6}"/>
                </a:ext>
              </a:extLst>
            </p:cNvPr>
            <p:cNvSpPr txBox="1"/>
            <p:nvPr/>
          </p:nvSpPr>
          <p:spPr>
            <a:xfrm>
              <a:off x="7543800" y="6189762"/>
              <a:ext cx="1462260" cy="261610"/>
            </a:xfrm>
            <a:prstGeom prst="rect">
              <a:avLst/>
            </a:prstGeom>
            <a:noFill/>
          </p:spPr>
          <p:txBody>
            <a:bodyPr wrap="none" rtlCol="0">
              <a:spAutoFit/>
            </a:bodyPr>
            <a:lstStyle/>
            <a:p>
              <a:r>
                <a:rPr lang="en-US" sz="1100" dirty="0"/>
                <a:t>verified micro-kernel</a:t>
              </a:r>
            </a:p>
          </p:txBody>
        </p:sp>
      </p:grpSp>
      <p:sp>
        <p:nvSpPr>
          <p:cNvPr id="3" name="TextBox 2">
            <a:extLst>
              <a:ext uri="{FF2B5EF4-FFF2-40B4-BE49-F238E27FC236}">
                <a16:creationId xmlns:a16="http://schemas.microsoft.com/office/drawing/2014/main" id="{67A33092-6B1B-DB85-F3B4-420ED4C4F16F}"/>
              </a:ext>
            </a:extLst>
          </p:cNvPr>
          <p:cNvSpPr txBox="1"/>
          <p:nvPr/>
        </p:nvSpPr>
        <p:spPr>
          <a:xfrm>
            <a:off x="226441" y="1256958"/>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One of the industry-relevant applications of applications of Slang &amp; </a:t>
            </a:r>
            <a:r>
              <a:rPr lang="en-US" sz="1600" dirty="0" err="1"/>
              <a:t>Logika</a:t>
            </a:r>
            <a:endParaRPr lang="en-US" sz="1600" dirty="0"/>
          </a:p>
        </p:txBody>
      </p:sp>
    </p:spTree>
    <p:extLst>
      <p:ext uri="{BB962C8B-B14F-4D97-AF65-F5344CB8AC3E}">
        <p14:creationId xmlns:p14="http://schemas.microsoft.com/office/powerpoint/2010/main" val="364311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7482D7-B0BC-39AC-063B-26A598EAEC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A0F357-19AC-9ABB-1F43-776FD8B38CD6}"/>
              </a:ext>
            </a:extLst>
          </p:cNvPr>
          <p:cNvSpPr>
            <a:spLocks noGrp="1"/>
          </p:cNvSpPr>
          <p:nvPr>
            <p:ph type="title"/>
          </p:nvPr>
        </p:nvSpPr>
        <p:spPr/>
        <p:txBody>
          <a:bodyPr/>
          <a:lstStyle/>
          <a:p>
            <a:r>
              <a:rPr lang="en-US" sz="3600" dirty="0"/>
              <a:t>HAMR – Collins Aerospace</a:t>
            </a:r>
          </a:p>
        </p:txBody>
      </p:sp>
      <p:sp>
        <p:nvSpPr>
          <p:cNvPr id="128" name="Slide Number Placeholder 127">
            <a:extLst>
              <a:ext uri="{FF2B5EF4-FFF2-40B4-BE49-F238E27FC236}">
                <a16:creationId xmlns:a16="http://schemas.microsoft.com/office/drawing/2014/main" id="{629D9135-D6CB-7464-4415-D1CAFFF42E1C}"/>
              </a:ext>
            </a:extLst>
          </p:cNvPr>
          <p:cNvSpPr>
            <a:spLocks noGrp="1"/>
          </p:cNvSpPr>
          <p:nvPr>
            <p:ph type="sldNum" sz="quarter" idx="11"/>
          </p:nvPr>
        </p:nvSpPr>
        <p:spPr/>
        <p:txBody>
          <a:bodyPr/>
          <a:lstStyle/>
          <a:p>
            <a:pPr>
              <a:defRPr/>
            </a:pPr>
            <a:fld id="{6E0AA622-F4CE-604D-A669-CD3D12FC535C}" type="slidenum">
              <a:rPr lang="en-US" smtClean="0"/>
              <a:pPr>
                <a:defRPr/>
              </a:pPr>
              <a:t>6</a:t>
            </a:fld>
            <a:endParaRPr lang="en-US" dirty="0"/>
          </a:p>
        </p:txBody>
      </p:sp>
      <p:sp>
        <p:nvSpPr>
          <p:cNvPr id="3" name="TextBox 2">
            <a:extLst>
              <a:ext uri="{FF2B5EF4-FFF2-40B4-BE49-F238E27FC236}">
                <a16:creationId xmlns:a16="http://schemas.microsoft.com/office/drawing/2014/main" id="{BFC6892F-1B66-E85C-88F8-CDD60538C16D}"/>
              </a:ext>
            </a:extLst>
          </p:cNvPr>
          <p:cNvSpPr txBox="1"/>
          <p:nvPr/>
        </p:nvSpPr>
        <p:spPr>
          <a:xfrm>
            <a:off x="381000" y="1158925"/>
            <a:ext cx="8016766" cy="584775"/>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Collins technology stack (including HAMR) used to add new cyber-resilient functionality to CH-47 military helicopter mission computing…</a:t>
            </a:r>
          </a:p>
        </p:txBody>
      </p:sp>
      <p:pic>
        <p:nvPicPr>
          <p:cNvPr id="7" name="Image" descr="Image">
            <a:extLst>
              <a:ext uri="{FF2B5EF4-FFF2-40B4-BE49-F238E27FC236}">
                <a16:creationId xmlns:a16="http://schemas.microsoft.com/office/drawing/2014/main" id="{40F0FA17-F333-C09E-7E2B-DDC180480506}"/>
              </a:ext>
            </a:extLst>
          </p:cNvPr>
          <p:cNvPicPr>
            <a:picLocks noChangeAspect="1"/>
          </p:cNvPicPr>
          <p:nvPr/>
        </p:nvPicPr>
        <p:blipFill>
          <a:blip r:embed="rId3"/>
          <a:stretch>
            <a:fillRect/>
          </a:stretch>
        </p:blipFill>
        <p:spPr>
          <a:xfrm>
            <a:off x="685800" y="1946481"/>
            <a:ext cx="6553200" cy="3315491"/>
          </a:xfrm>
          <a:prstGeom prst="rect">
            <a:avLst/>
          </a:prstGeom>
          <a:ln w="12700">
            <a:miter lim="400000"/>
          </a:ln>
        </p:spPr>
      </p:pic>
      <p:sp>
        <p:nvSpPr>
          <p:cNvPr id="10" name="TextBox 9">
            <a:extLst>
              <a:ext uri="{FF2B5EF4-FFF2-40B4-BE49-F238E27FC236}">
                <a16:creationId xmlns:a16="http://schemas.microsoft.com/office/drawing/2014/main" id="{F89FC4B3-585C-BDB4-13D6-E003CEB4A525}"/>
              </a:ext>
            </a:extLst>
          </p:cNvPr>
          <p:cNvSpPr txBox="1"/>
          <p:nvPr/>
        </p:nvSpPr>
        <p:spPr>
          <a:xfrm>
            <a:off x="419100" y="5889956"/>
            <a:ext cx="8305800" cy="646331"/>
          </a:xfrm>
          <a:prstGeom prst="rect">
            <a:avLst/>
          </a:prstGeom>
          <a:noFill/>
        </p:spPr>
        <p:txBody>
          <a:bodyPr wrap="square" rtlCol="0">
            <a:spAutoFit/>
          </a:bodyPr>
          <a:lstStyle/>
          <a:p>
            <a:r>
              <a:rPr lang="en-US" sz="1200" dirty="0"/>
              <a:t>Jason Belt, John Hatcliff, Robby, John Shackleton, Jim </a:t>
            </a:r>
            <a:r>
              <a:rPr lang="en-US" sz="1200" dirty="0" err="1"/>
              <a:t>Carciofini</a:t>
            </a:r>
            <a:r>
              <a:rPr lang="en-US" sz="1200" dirty="0"/>
              <a:t>, Todd Carpenter, Eric Mercer, Isaac Amundson, Junaid Babar, Darren </a:t>
            </a:r>
            <a:r>
              <a:rPr lang="en-US" sz="1200" dirty="0" err="1"/>
              <a:t>Cofer</a:t>
            </a:r>
            <a:r>
              <a:rPr lang="en-US" sz="1200" dirty="0"/>
              <a:t>, David Hardin, Karl </a:t>
            </a:r>
            <a:r>
              <a:rPr lang="en-US" sz="1200" dirty="0" err="1"/>
              <a:t>Hoech</a:t>
            </a:r>
            <a:r>
              <a:rPr lang="en-US" sz="1200" dirty="0"/>
              <a:t>, Konrad Slind, Ihor Kuz, Kent Mcleod. “</a:t>
            </a:r>
            <a:r>
              <a:rPr lang="en-US" sz="1200" b="1" dirty="0"/>
              <a:t>Model-Driven Development for the seL4 Microkernel Using the HAMR Framework</a:t>
            </a:r>
            <a:r>
              <a:rPr lang="en-US" sz="1200" dirty="0"/>
              <a:t>”. Journal of Systems Architecture. Volume 134, January 2023</a:t>
            </a:r>
          </a:p>
        </p:txBody>
      </p:sp>
      <p:sp>
        <p:nvSpPr>
          <p:cNvPr id="11" name="TextBox 10">
            <a:extLst>
              <a:ext uri="{FF2B5EF4-FFF2-40B4-BE49-F238E27FC236}">
                <a16:creationId xmlns:a16="http://schemas.microsoft.com/office/drawing/2014/main" id="{2D675E73-D58B-26B3-E863-9BF96FDA3F24}"/>
              </a:ext>
            </a:extLst>
          </p:cNvPr>
          <p:cNvSpPr txBox="1"/>
          <p:nvPr/>
        </p:nvSpPr>
        <p:spPr>
          <a:xfrm>
            <a:off x="453513" y="5464753"/>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Detailed journal paper on HAMR with seL4 backend</a:t>
            </a:r>
          </a:p>
        </p:txBody>
      </p:sp>
    </p:spTree>
    <p:extLst>
      <p:ext uri="{BB962C8B-B14F-4D97-AF65-F5344CB8AC3E}">
        <p14:creationId xmlns:p14="http://schemas.microsoft.com/office/powerpoint/2010/main" val="1347581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9951-EA15-8173-5654-8EC8F680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F0E45-5449-B34A-3DA0-78BBF8542E7C}"/>
              </a:ext>
            </a:extLst>
          </p:cNvPr>
          <p:cNvSpPr>
            <a:spLocks noGrp="1"/>
          </p:cNvSpPr>
          <p:nvPr>
            <p:ph type="title"/>
          </p:nvPr>
        </p:nvSpPr>
        <p:spPr/>
        <p:txBody>
          <a:bodyPr/>
          <a:lstStyle/>
          <a:p>
            <a:r>
              <a:rPr lang="en-US" sz="3600" dirty="0"/>
              <a:t>HAMR – Collins Aerospace</a:t>
            </a:r>
          </a:p>
        </p:txBody>
      </p:sp>
      <p:sp>
        <p:nvSpPr>
          <p:cNvPr id="128" name="Slide Number Placeholder 127">
            <a:extLst>
              <a:ext uri="{FF2B5EF4-FFF2-40B4-BE49-F238E27FC236}">
                <a16:creationId xmlns:a16="http://schemas.microsoft.com/office/drawing/2014/main" id="{D09EBF5B-F393-603A-5AC8-129B5E68F39F}"/>
              </a:ext>
            </a:extLst>
          </p:cNvPr>
          <p:cNvSpPr>
            <a:spLocks noGrp="1"/>
          </p:cNvSpPr>
          <p:nvPr>
            <p:ph type="sldNum" sz="quarter" idx="11"/>
          </p:nvPr>
        </p:nvSpPr>
        <p:spPr/>
        <p:txBody>
          <a:bodyPr/>
          <a:lstStyle/>
          <a:p>
            <a:pPr>
              <a:defRPr/>
            </a:pPr>
            <a:fld id="{6E0AA622-F4CE-604D-A669-CD3D12FC535C}" type="slidenum">
              <a:rPr lang="en-US" smtClean="0"/>
              <a:pPr>
                <a:defRPr/>
              </a:pPr>
              <a:t>7</a:t>
            </a:fld>
            <a:endParaRPr lang="en-US" dirty="0"/>
          </a:p>
        </p:txBody>
      </p:sp>
      <p:sp>
        <p:nvSpPr>
          <p:cNvPr id="3" name="TextBox 2">
            <a:extLst>
              <a:ext uri="{FF2B5EF4-FFF2-40B4-BE49-F238E27FC236}">
                <a16:creationId xmlns:a16="http://schemas.microsoft.com/office/drawing/2014/main" id="{24408CA2-8169-A371-EB59-C82585DD5199}"/>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XXXX</a:t>
            </a:r>
          </a:p>
        </p:txBody>
      </p:sp>
      <p:pic>
        <p:nvPicPr>
          <p:cNvPr id="4" name="Image" descr="Image">
            <a:extLst>
              <a:ext uri="{FF2B5EF4-FFF2-40B4-BE49-F238E27FC236}">
                <a16:creationId xmlns:a16="http://schemas.microsoft.com/office/drawing/2014/main" id="{CA8A433B-009B-B3F4-8E2F-1CB6017007CF}"/>
              </a:ext>
            </a:extLst>
          </p:cNvPr>
          <p:cNvPicPr>
            <a:picLocks noChangeAspect="1"/>
          </p:cNvPicPr>
          <p:nvPr/>
        </p:nvPicPr>
        <p:blipFill>
          <a:blip r:embed="rId3"/>
          <a:stretch>
            <a:fillRect/>
          </a:stretch>
        </p:blipFill>
        <p:spPr>
          <a:xfrm>
            <a:off x="5227074" y="2579042"/>
            <a:ext cx="2697331" cy="839735"/>
          </a:xfrm>
          <a:prstGeom prst="rect">
            <a:avLst/>
          </a:prstGeom>
          <a:ln w="12700">
            <a:miter lim="400000"/>
          </a:ln>
        </p:spPr>
      </p:pic>
      <p:pic>
        <p:nvPicPr>
          <p:cNvPr id="5" name="Image" descr="Image">
            <a:extLst>
              <a:ext uri="{FF2B5EF4-FFF2-40B4-BE49-F238E27FC236}">
                <a16:creationId xmlns:a16="http://schemas.microsoft.com/office/drawing/2014/main" id="{201BE444-9673-501C-CA23-437172F5C24C}"/>
              </a:ext>
            </a:extLst>
          </p:cNvPr>
          <p:cNvPicPr>
            <a:picLocks noChangeAspect="1"/>
          </p:cNvPicPr>
          <p:nvPr/>
        </p:nvPicPr>
        <p:blipFill>
          <a:blip r:embed="rId4"/>
          <a:stretch>
            <a:fillRect/>
          </a:stretch>
        </p:blipFill>
        <p:spPr>
          <a:xfrm>
            <a:off x="6009735" y="3879241"/>
            <a:ext cx="1433970" cy="1911960"/>
          </a:xfrm>
          <a:prstGeom prst="rect">
            <a:avLst/>
          </a:prstGeom>
          <a:ln w="12700">
            <a:miter lim="400000"/>
          </a:ln>
        </p:spPr>
      </p:pic>
      <p:pic>
        <p:nvPicPr>
          <p:cNvPr id="8" name="Image" descr="Image">
            <a:extLst>
              <a:ext uri="{FF2B5EF4-FFF2-40B4-BE49-F238E27FC236}">
                <a16:creationId xmlns:a16="http://schemas.microsoft.com/office/drawing/2014/main" id="{0587FDB4-39B8-6C04-A5EE-3321A0C31625}"/>
              </a:ext>
            </a:extLst>
          </p:cNvPr>
          <p:cNvPicPr>
            <a:picLocks noChangeAspect="1"/>
          </p:cNvPicPr>
          <p:nvPr/>
        </p:nvPicPr>
        <p:blipFill>
          <a:blip r:embed="rId5"/>
          <a:stretch>
            <a:fillRect/>
          </a:stretch>
        </p:blipFill>
        <p:spPr>
          <a:xfrm>
            <a:off x="5454225" y="1678690"/>
            <a:ext cx="2243027" cy="558505"/>
          </a:xfrm>
          <a:prstGeom prst="rect">
            <a:avLst/>
          </a:prstGeom>
          <a:ln w="12700">
            <a:miter lim="400000"/>
          </a:ln>
        </p:spPr>
      </p:pic>
      <p:sp>
        <p:nvSpPr>
          <p:cNvPr id="9" name="TextBox 8">
            <a:extLst>
              <a:ext uri="{FF2B5EF4-FFF2-40B4-BE49-F238E27FC236}">
                <a16:creationId xmlns:a16="http://schemas.microsoft.com/office/drawing/2014/main" id="{8846C489-B42C-4C47-7A35-D7FFC7EB3A44}"/>
              </a:ext>
            </a:extLst>
          </p:cNvPr>
          <p:cNvSpPr txBox="1"/>
          <p:nvPr/>
        </p:nvSpPr>
        <p:spPr>
          <a:xfrm>
            <a:off x="893506" y="1641819"/>
            <a:ext cx="3886200" cy="523220"/>
          </a:xfrm>
          <a:prstGeom prst="rect">
            <a:avLst/>
          </a:prstGeom>
          <a:noFill/>
        </p:spPr>
        <p:txBody>
          <a:bodyPr wrap="square" rtlCol="0">
            <a:spAutoFit/>
          </a:bodyPr>
          <a:lstStyle/>
          <a:p>
            <a:r>
              <a:rPr lang="en-US" sz="1400" b="1" dirty="0"/>
              <a:t>Current</a:t>
            </a:r>
            <a:r>
              <a:rPr lang="en-US" sz="1400" dirty="0"/>
              <a:t> - Mission computer for UAVs launched from a tube (Air Launched Effects)</a:t>
            </a:r>
          </a:p>
        </p:txBody>
      </p:sp>
    </p:spTree>
    <p:extLst>
      <p:ext uri="{BB962C8B-B14F-4D97-AF65-F5344CB8AC3E}">
        <p14:creationId xmlns:p14="http://schemas.microsoft.com/office/powerpoint/2010/main" val="974532288"/>
      </p:ext>
    </p:extLst>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206419</TotalTime>
  <Words>807</Words>
  <Application>Microsoft Macintosh PowerPoint</Application>
  <PresentationFormat>On-screen Show (4:3)</PresentationFormat>
  <Paragraphs>92</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Microsoft Sans Serif</vt:lpstr>
      <vt:lpstr>Tahoma</vt:lpstr>
      <vt:lpstr>Times New Roman</vt:lpstr>
      <vt:lpstr>Wingdings</vt:lpstr>
      <vt:lpstr>Blends</vt:lpstr>
      <vt:lpstr>Slang:  A Safety-Critical Subset of Scala</vt:lpstr>
      <vt:lpstr>Slang &amp; Logika</vt:lpstr>
      <vt:lpstr>Slang-based Development</vt:lpstr>
      <vt:lpstr>Slang-based Development</vt:lpstr>
      <vt:lpstr>HAMR – Model-driven Developemnt</vt:lpstr>
      <vt:lpstr>HAMR – Collins Aerospace</vt:lpstr>
      <vt:lpstr>HAMR – Collins Aerospace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John Hatcliff</cp:lastModifiedBy>
  <cp:revision>1400</cp:revision>
  <cp:lastPrinted>2023-09-28T13:37:11Z</cp:lastPrinted>
  <dcterms:created xsi:type="dcterms:W3CDTF">2016-11-14T12:47:14Z</dcterms:created>
  <dcterms:modified xsi:type="dcterms:W3CDTF">2024-09-26T03:01:45Z</dcterms:modified>
</cp:coreProperties>
</file>