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12"/>
  </p:notesMasterIdLst>
  <p:handoutMasterIdLst>
    <p:handoutMasterId r:id="rId13"/>
  </p:handoutMasterIdLst>
  <p:sldIdLst>
    <p:sldId id="258" r:id="rId2"/>
    <p:sldId id="1911" r:id="rId3"/>
    <p:sldId id="1914" r:id="rId4"/>
    <p:sldId id="1915" r:id="rId5"/>
    <p:sldId id="1913" r:id="rId6"/>
    <p:sldId id="1917" r:id="rId7"/>
    <p:sldId id="1916" r:id="rId8"/>
    <p:sldId id="1912" r:id="rId9"/>
    <p:sldId id="1918" r:id="rId10"/>
    <p:sldId id="1919" r:id="rId1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106" charset="0"/>
        <a:ea typeface="+mn-ea"/>
        <a:cs typeface="+mn-cs"/>
      </a:defRPr>
    </a:lvl1pPr>
    <a:lvl2pPr marL="457200" algn="l" rtl="0" fontAlgn="base">
      <a:spcBef>
        <a:spcPct val="0"/>
      </a:spcBef>
      <a:spcAft>
        <a:spcPct val="0"/>
      </a:spcAft>
      <a:defRPr sz="2400" kern="1200">
        <a:solidFill>
          <a:schemeClr val="tx1"/>
        </a:solidFill>
        <a:latin typeface="Tahoma" pitchFamily="-106" charset="0"/>
        <a:ea typeface="+mn-ea"/>
        <a:cs typeface="+mn-cs"/>
      </a:defRPr>
    </a:lvl2pPr>
    <a:lvl3pPr marL="914400" algn="l" rtl="0" fontAlgn="base">
      <a:spcBef>
        <a:spcPct val="0"/>
      </a:spcBef>
      <a:spcAft>
        <a:spcPct val="0"/>
      </a:spcAft>
      <a:defRPr sz="2400" kern="1200">
        <a:solidFill>
          <a:schemeClr val="tx1"/>
        </a:solidFill>
        <a:latin typeface="Tahoma" pitchFamily="-106" charset="0"/>
        <a:ea typeface="+mn-ea"/>
        <a:cs typeface="+mn-cs"/>
      </a:defRPr>
    </a:lvl3pPr>
    <a:lvl4pPr marL="1371600" algn="l" rtl="0" fontAlgn="base">
      <a:spcBef>
        <a:spcPct val="0"/>
      </a:spcBef>
      <a:spcAft>
        <a:spcPct val="0"/>
      </a:spcAft>
      <a:defRPr sz="2400" kern="1200">
        <a:solidFill>
          <a:schemeClr val="tx1"/>
        </a:solidFill>
        <a:latin typeface="Tahoma" pitchFamily="-106" charset="0"/>
        <a:ea typeface="+mn-ea"/>
        <a:cs typeface="+mn-cs"/>
      </a:defRPr>
    </a:lvl4pPr>
    <a:lvl5pPr marL="1828800" algn="l" rtl="0" fontAlgn="base">
      <a:spcBef>
        <a:spcPct val="0"/>
      </a:spcBef>
      <a:spcAft>
        <a:spcPct val="0"/>
      </a:spcAft>
      <a:defRPr sz="2400" kern="1200">
        <a:solidFill>
          <a:schemeClr val="tx1"/>
        </a:solidFill>
        <a:latin typeface="Tahoma" pitchFamily="-106" charset="0"/>
        <a:ea typeface="+mn-ea"/>
        <a:cs typeface="+mn-cs"/>
      </a:defRPr>
    </a:lvl5pPr>
    <a:lvl6pPr marL="2286000" algn="l" defTabSz="457200" rtl="0" eaLnBrk="1" latinLnBrk="0" hangingPunct="1">
      <a:defRPr sz="2400" kern="1200">
        <a:solidFill>
          <a:schemeClr val="tx1"/>
        </a:solidFill>
        <a:latin typeface="Tahoma" pitchFamily="-106" charset="0"/>
        <a:ea typeface="+mn-ea"/>
        <a:cs typeface="+mn-cs"/>
      </a:defRPr>
    </a:lvl6pPr>
    <a:lvl7pPr marL="2743200" algn="l" defTabSz="457200" rtl="0" eaLnBrk="1" latinLnBrk="0" hangingPunct="1">
      <a:defRPr sz="2400" kern="1200">
        <a:solidFill>
          <a:schemeClr val="tx1"/>
        </a:solidFill>
        <a:latin typeface="Tahoma" pitchFamily="-106" charset="0"/>
        <a:ea typeface="+mn-ea"/>
        <a:cs typeface="+mn-cs"/>
      </a:defRPr>
    </a:lvl7pPr>
    <a:lvl8pPr marL="3200400" algn="l" defTabSz="457200" rtl="0" eaLnBrk="1" latinLnBrk="0" hangingPunct="1">
      <a:defRPr sz="2400" kern="1200">
        <a:solidFill>
          <a:schemeClr val="tx1"/>
        </a:solidFill>
        <a:latin typeface="Tahoma" pitchFamily="-106" charset="0"/>
        <a:ea typeface="+mn-ea"/>
        <a:cs typeface="+mn-cs"/>
      </a:defRPr>
    </a:lvl8pPr>
    <a:lvl9pPr marL="3657600" algn="l" defTabSz="457200" rtl="0" eaLnBrk="1" latinLnBrk="0" hangingPunct="1">
      <a:defRPr sz="2400" kern="1200">
        <a:solidFill>
          <a:schemeClr val="tx1"/>
        </a:solidFill>
        <a:latin typeface="Tahoma" pitchFamily="-10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78B044"/>
    <a:srgbClr val="FFE267"/>
    <a:srgbClr val="8922FD"/>
    <a:srgbClr val="92D050"/>
    <a:srgbClr val="8424F8"/>
    <a:srgbClr val="D6CDEC"/>
    <a:srgbClr val="78BD70"/>
    <a:srgbClr val="A4F15D"/>
    <a:srgbClr val="FFE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2"/>
    <p:restoredTop sz="96327" autoAdjust="0"/>
  </p:normalViewPr>
  <p:slideViewPr>
    <p:cSldViewPr>
      <p:cViewPr varScale="1">
        <p:scale>
          <a:sx n="123" d="100"/>
          <a:sy n="123" d="100"/>
        </p:scale>
        <p:origin x="1808" y="184"/>
      </p:cViewPr>
      <p:guideLst>
        <p:guide orient="horz" pos="2160"/>
        <p:guide pos="2880"/>
      </p:guideLst>
    </p:cSldViewPr>
  </p:slideViewPr>
  <p:outlineViewPr>
    <p:cViewPr>
      <p:scale>
        <a:sx n="33" d="100"/>
        <a:sy n="33" d="100"/>
      </p:scale>
      <p:origin x="0" y="-7048"/>
    </p:cViewPr>
  </p:outlineViewPr>
  <p:notesTextViewPr>
    <p:cViewPr>
      <p:scale>
        <a:sx n="100" d="100"/>
        <a:sy n="100" d="100"/>
      </p:scale>
      <p:origin x="0" y="0"/>
    </p:cViewPr>
  </p:notesTextViewPr>
  <p:sorterViewPr>
    <p:cViewPr>
      <p:scale>
        <a:sx n="1" d="1"/>
        <a:sy n="1" d="1"/>
      </p:scale>
      <p:origin x="0" y="24480"/>
    </p:cViewPr>
  </p:sorterViewPr>
  <p:notesViewPr>
    <p:cSldViewPr>
      <p:cViewPr varScale="1">
        <p:scale>
          <a:sx n="55" d="100"/>
          <a:sy n="55" d="100"/>
        </p:scale>
        <p:origin x="-187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E3C2E8F3-95F7-4145-A301-3FA10ED4E2F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2BFE2475-28EF-9A44-97D3-D2287C00B1B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84" charset="-128"/>
        <a:cs typeface="ＭＳ Ｐゴシック" pitchFamily="-84"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09FF3312-DBFA-9A42-B637-483F4A814940}" type="slidenum">
              <a:rPr lang="en-US">
                <a:latin typeface="Tahoma" pitchFamily="-106" charset="0"/>
              </a:rPr>
              <a:pPr/>
              <a:t>1</a:t>
            </a:fld>
            <a:endParaRPr lang="en-US">
              <a:latin typeface="Tahoma" pitchFamily="-106" charset="0"/>
            </a:endParaRPr>
          </a:p>
        </p:txBody>
      </p:sp>
      <p:sp>
        <p:nvSpPr>
          <p:cNvPr id="16387" name="Rectangle 1026"/>
          <p:cNvSpPr>
            <a:spLocks noGrp="1" noRot="1" noChangeAspect="1" noChangeArrowheads="1" noTextEdit="1"/>
          </p:cNvSpPr>
          <p:nvPr>
            <p:ph type="sldImg"/>
          </p:nvPr>
        </p:nvSpPr>
        <p:spPr>
          <a:ln/>
        </p:spPr>
      </p:sp>
      <p:sp>
        <p:nvSpPr>
          <p:cNvPr id="16388" name="Rectangle 1027"/>
          <p:cNvSpPr>
            <a:spLocks noGrp="1" noChangeArrowheads="1"/>
          </p:cNvSpPr>
          <p:nvPr>
            <p:ph type="body" idx="1"/>
          </p:nvPr>
        </p:nvSpPr>
        <p:spPr>
          <a:noFill/>
          <a:ln/>
        </p:spPr>
        <p:txBody>
          <a:bodyPr/>
          <a:lstStyle/>
          <a:p>
            <a:r>
              <a:rPr lang="en-US" dirty="0">
                <a:latin typeface="Times New Roman" pitchFamily="-106" charset="0"/>
                <a:ea typeface="ＭＳ Ｐゴシック" pitchFamily="-106" charset="-128"/>
                <a:cs typeface="ＭＳ Ｐゴシック" pitchFamily="-106" charset="-128"/>
              </a:rPr>
              <a:t>I'm John Hatcliff, a professor from Kansas State University.  This is a second talk on semantics for a modeling language, and here we aim to make deeper connections with the underlying application and infrastructure code via contracts.  This talk pulls together several different lines of work that were carried out in collaboration with different teams, including teams from SEI and Galois primarily, but always folks from Collins Aerospace and people working on seL4.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4B835-76E5-2276-E249-F5A3A4E9FF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AD5C06-968F-8A00-105C-9EDD5BDBEA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4D0895-E4BA-8534-A10A-E1D4896A8DB6}"/>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9D13FCBB-7E80-3976-46FC-55C71BB28E36}"/>
              </a:ext>
            </a:extLst>
          </p:cNvPr>
          <p:cNvSpPr>
            <a:spLocks noGrp="1"/>
          </p:cNvSpPr>
          <p:nvPr>
            <p:ph type="sldNum" sz="quarter" idx="5"/>
          </p:nvPr>
        </p:nvSpPr>
        <p:spPr/>
        <p:txBody>
          <a:bodyPr/>
          <a:lstStyle/>
          <a:p>
            <a:pPr>
              <a:defRPr/>
            </a:pPr>
            <a:fld id="{2BFE2475-28EF-9A44-97D3-D2287C00B1B1}" type="slidenum">
              <a:rPr lang="en-US" smtClean="0"/>
              <a:pPr>
                <a:defRPr/>
              </a:pPr>
              <a:t>10</a:t>
            </a:fld>
            <a:endParaRPr lang="en-US"/>
          </a:p>
        </p:txBody>
      </p:sp>
    </p:spTree>
    <p:extLst>
      <p:ext uri="{BB962C8B-B14F-4D97-AF65-F5344CB8AC3E}">
        <p14:creationId xmlns:p14="http://schemas.microsoft.com/office/powerpoint/2010/main" val="3464101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35D51-6DD2-1AA2-57B6-2F67DA184D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C4A42-918E-CD26-A960-80AF098FC1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968B25-2EE9-8F57-A92D-876F12632FD2}"/>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863166A-C96B-9A14-3F7B-2612403F1A11}"/>
              </a:ext>
            </a:extLst>
          </p:cNvPr>
          <p:cNvSpPr>
            <a:spLocks noGrp="1"/>
          </p:cNvSpPr>
          <p:nvPr>
            <p:ph type="sldNum" sz="quarter" idx="5"/>
          </p:nvPr>
        </p:nvSpPr>
        <p:spPr/>
        <p:txBody>
          <a:bodyPr/>
          <a:lstStyle/>
          <a:p>
            <a:pPr>
              <a:defRPr/>
            </a:pPr>
            <a:fld id="{2BFE2475-28EF-9A44-97D3-D2287C00B1B1}" type="slidenum">
              <a:rPr lang="en-US" smtClean="0"/>
              <a:pPr>
                <a:defRPr/>
              </a:pPr>
              <a:t>2</a:t>
            </a:fld>
            <a:endParaRPr lang="en-US"/>
          </a:p>
        </p:txBody>
      </p:sp>
    </p:spTree>
    <p:extLst>
      <p:ext uri="{BB962C8B-B14F-4D97-AF65-F5344CB8AC3E}">
        <p14:creationId xmlns:p14="http://schemas.microsoft.com/office/powerpoint/2010/main" val="2787644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4F497-C3F3-E7C6-4BBE-0DF296CA60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F07E7D-ACCE-F6F5-66DF-4774F0DF7D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DC28BE-B16C-232A-9FAD-8466906384FC}"/>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BE388AE8-3A29-BB45-5134-D4AD1326739E}"/>
              </a:ext>
            </a:extLst>
          </p:cNvPr>
          <p:cNvSpPr>
            <a:spLocks noGrp="1"/>
          </p:cNvSpPr>
          <p:nvPr>
            <p:ph type="sldNum" sz="quarter" idx="5"/>
          </p:nvPr>
        </p:nvSpPr>
        <p:spPr/>
        <p:txBody>
          <a:bodyPr/>
          <a:lstStyle/>
          <a:p>
            <a:pPr>
              <a:defRPr/>
            </a:pPr>
            <a:fld id="{2BFE2475-28EF-9A44-97D3-D2287C00B1B1}" type="slidenum">
              <a:rPr lang="en-US" smtClean="0"/>
              <a:pPr>
                <a:defRPr/>
              </a:pPr>
              <a:t>3</a:t>
            </a:fld>
            <a:endParaRPr lang="en-US"/>
          </a:p>
        </p:txBody>
      </p:sp>
    </p:spTree>
    <p:extLst>
      <p:ext uri="{BB962C8B-B14F-4D97-AF65-F5344CB8AC3E}">
        <p14:creationId xmlns:p14="http://schemas.microsoft.com/office/powerpoint/2010/main" val="326108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EE545-62D9-7CB0-7743-AC5201BD95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12F669-71AE-1829-3CFB-9BAFBD983C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18D1BF-058E-9C9F-CF42-EC7C5D64BD1A}"/>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6B3887C8-A386-739C-0565-302EC1829EBB}"/>
              </a:ext>
            </a:extLst>
          </p:cNvPr>
          <p:cNvSpPr>
            <a:spLocks noGrp="1"/>
          </p:cNvSpPr>
          <p:nvPr>
            <p:ph type="sldNum" sz="quarter" idx="5"/>
          </p:nvPr>
        </p:nvSpPr>
        <p:spPr/>
        <p:txBody>
          <a:bodyPr/>
          <a:lstStyle/>
          <a:p>
            <a:pPr>
              <a:defRPr/>
            </a:pPr>
            <a:fld id="{2BFE2475-28EF-9A44-97D3-D2287C00B1B1}" type="slidenum">
              <a:rPr lang="en-US" smtClean="0"/>
              <a:pPr>
                <a:defRPr/>
              </a:pPr>
              <a:t>4</a:t>
            </a:fld>
            <a:endParaRPr lang="en-US"/>
          </a:p>
        </p:txBody>
      </p:sp>
    </p:spTree>
    <p:extLst>
      <p:ext uri="{BB962C8B-B14F-4D97-AF65-F5344CB8AC3E}">
        <p14:creationId xmlns:p14="http://schemas.microsoft.com/office/powerpoint/2010/main" val="3699004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CC4FB-06B5-DF49-3F30-29F548E3FF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36E629-7FC9-3D22-DA13-F51869F2FA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0DF802-E6DA-AAF2-D5B4-6CCC55171C6C}"/>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CB799A3D-97B6-971B-93B2-F166F155E689}"/>
              </a:ext>
            </a:extLst>
          </p:cNvPr>
          <p:cNvSpPr>
            <a:spLocks noGrp="1"/>
          </p:cNvSpPr>
          <p:nvPr>
            <p:ph type="sldNum" sz="quarter" idx="5"/>
          </p:nvPr>
        </p:nvSpPr>
        <p:spPr/>
        <p:txBody>
          <a:bodyPr/>
          <a:lstStyle/>
          <a:p>
            <a:pPr>
              <a:defRPr/>
            </a:pPr>
            <a:fld id="{2BFE2475-28EF-9A44-97D3-D2287C00B1B1}" type="slidenum">
              <a:rPr lang="en-US" smtClean="0"/>
              <a:pPr>
                <a:defRPr/>
              </a:pPr>
              <a:t>5</a:t>
            </a:fld>
            <a:endParaRPr lang="en-US"/>
          </a:p>
        </p:txBody>
      </p:sp>
    </p:spTree>
    <p:extLst>
      <p:ext uri="{BB962C8B-B14F-4D97-AF65-F5344CB8AC3E}">
        <p14:creationId xmlns:p14="http://schemas.microsoft.com/office/powerpoint/2010/main" val="952873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FB05A-DA6D-7BDF-0F03-F201DF1614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6A83DE-F5D9-1A52-5426-20F2922348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D09A1F-450B-8B74-8A00-7642C792FD37}"/>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2DB7E3F2-BB22-A6F4-7289-A4AE35BD8AB6}"/>
              </a:ext>
            </a:extLst>
          </p:cNvPr>
          <p:cNvSpPr>
            <a:spLocks noGrp="1"/>
          </p:cNvSpPr>
          <p:nvPr>
            <p:ph type="sldNum" sz="quarter" idx="5"/>
          </p:nvPr>
        </p:nvSpPr>
        <p:spPr/>
        <p:txBody>
          <a:bodyPr/>
          <a:lstStyle/>
          <a:p>
            <a:pPr>
              <a:defRPr/>
            </a:pPr>
            <a:fld id="{2BFE2475-28EF-9A44-97D3-D2287C00B1B1}" type="slidenum">
              <a:rPr lang="en-US" smtClean="0"/>
              <a:pPr>
                <a:defRPr/>
              </a:pPr>
              <a:t>6</a:t>
            </a:fld>
            <a:endParaRPr lang="en-US"/>
          </a:p>
        </p:txBody>
      </p:sp>
    </p:spTree>
    <p:extLst>
      <p:ext uri="{BB962C8B-B14F-4D97-AF65-F5344CB8AC3E}">
        <p14:creationId xmlns:p14="http://schemas.microsoft.com/office/powerpoint/2010/main" val="273991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1E094-5FA4-0A80-A853-80FECF5497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24F519-A167-266F-D30B-C580803CD7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F248AF-C39F-522F-97B2-8056E84AD73A}"/>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9DBC90AB-F015-0722-F851-E17BCC6F8311}"/>
              </a:ext>
            </a:extLst>
          </p:cNvPr>
          <p:cNvSpPr>
            <a:spLocks noGrp="1"/>
          </p:cNvSpPr>
          <p:nvPr>
            <p:ph type="sldNum" sz="quarter" idx="5"/>
          </p:nvPr>
        </p:nvSpPr>
        <p:spPr/>
        <p:txBody>
          <a:bodyPr/>
          <a:lstStyle/>
          <a:p>
            <a:pPr>
              <a:defRPr/>
            </a:pPr>
            <a:fld id="{2BFE2475-28EF-9A44-97D3-D2287C00B1B1}" type="slidenum">
              <a:rPr lang="en-US" smtClean="0"/>
              <a:pPr>
                <a:defRPr/>
              </a:pPr>
              <a:t>7</a:t>
            </a:fld>
            <a:endParaRPr lang="en-US"/>
          </a:p>
        </p:txBody>
      </p:sp>
    </p:spTree>
    <p:extLst>
      <p:ext uri="{BB962C8B-B14F-4D97-AF65-F5344CB8AC3E}">
        <p14:creationId xmlns:p14="http://schemas.microsoft.com/office/powerpoint/2010/main" val="890315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C0545-3646-48F4-0058-E6291B45ED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AD1F59-2D72-6B46-C003-3D8256DF1B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8BD063-F3A9-B39B-E17A-34C04A7F865F}"/>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4D43556A-5667-229C-BEA2-852C06E0495C}"/>
              </a:ext>
            </a:extLst>
          </p:cNvPr>
          <p:cNvSpPr>
            <a:spLocks noGrp="1"/>
          </p:cNvSpPr>
          <p:nvPr>
            <p:ph type="sldNum" sz="quarter" idx="5"/>
          </p:nvPr>
        </p:nvSpPr>
        <p:spPr/>
        <p:txBody>
          <a:bodyPr/>
          <a:lstStyle/>
          <a:p>
            <a:pPr>
              <a:defRPr/>
            </a:pPr>
            <a:fld id="{2BFE2475-28EF-9A44-97D3-D2287C00B1B1}" type="slidenum">
              <a:rPr lang="en-US" smtClean="0"/>
              <a:pPr>
                <a:defRPr/>
              </a:pPr>
              <a:t>8</a:t>
            </a:fld>
            <a:endParaRPr lang="en-US"/>
          </a:p>
        </p:txBody>
      </p:sp>
    </p:spTree>
    <p:extLst>
      <p:ext uri="{BB962C8B-B14F-4D97-AF65-F5344CB8AC3E}">
        <p14:creationId xmlns:p14="http://schemas.microsoft.com/office/powerpoint/2010/main" val="3844621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E35AE-3C6C-1273-164F-BF0F664FBD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25FC0E-1A0B-E8F2-4AFF-201085FA03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13A013-70F1-1170-8F13-CAE6690DC19F}"/>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07AD22B2-C4C1-AD25-D9E2-BA4236FDCB1D}"/>
              </a:ext>
            </a:extLst>
          </p:cNvPr>
          <p:cNvSpPr>
            <a:spLocks noGrp="1"/>
          </p:cNvSpPr>
          <p:nvPr>
            <p:ph type="sldNum" sz="quarter" idx="5"/>
          </p:nvPr>
        </p:nvSpPr>
        <p:spPr/>
        <p:txBody>
          <a:bodyPr/>
          <a:lstStyle/>
          <a:p>
            <a:pPr>
              <a:defRPr/>
            </a:pPr>
            <a:fld id="{2BFE2475-28EF-9A44-97D3-D2287C00B1B1}" type="slidenum">
              <a:rPr lang="en-US" smtClean="0"/>
              <a:pPr>
                <a:defRPr/>
              </a:pPr>
              <a:t>9</a:t>
            </a:fld>
            <a:endParaRPr lang="en-US"/>
          </a:p>
        </p:txBody>
      </p:sp>
    </p:spTree>
    <p:extLst>
      <p:ext uri="{BB962C8B-B14F-4D97-AF65-F5344CB8AC3E}">
        <p14:creationId xmlns:p14="http://schemas.microsoft.com/office/powerpoint/2010/main" val="3618177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userDrawn="1"/>
        </p:nvSpPr>
        <p:spPr bwMode="auto">
          <a:xfrm>
            <a:off x="0" y="0"/>
            <a:ext cx="9144000" cy="12954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 name="Rectangle 18"/>
          <p:cNvSpPr>
            <a:spLocks noChangeArrowheads="1"/>
          </p:cNvSpPr>
          <p:nvPr userDrawn="1"/>
        </p:nvSpPr>
        <p:spPr bwMode="auto">
          <a:xfrm rot="16200000">
            <a:off x="-2514600" y="3810000"/>
            <a:ext cx="5562600" cy="533400"/>
          </a:xfrm>
          <a:prstGeom prst="rect">
            <a:avLst/>
          </a:prstGeom>
          <a:gradFill rotWithShape="0">
            <a:gsLst>
              <a:gs pos="0">
                <a:srgbClr val="9900CC"/>
              </a:gs>
              <a:gs pos="100000">
                <a:srgbClr val="FFFFFF"/>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latin typeface="Tahoma" pitchFamily="-84" charset="0"/>
              </a:defRPr>
            </a:lvl1pPr>
          </a:lstStyle>
          <a:p>
            <a:pPr>
              <a:defRPr/>
            </a:pPr>
            <a:endParaRPr lang="en-US"/>
          </a:p>
        </p:txBody>
      </p:sp>
      <p:sp>
        <p:nvSpPr>
          <p:cNvPr id="7"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HAMR - Hatcliff -- Kansas State</a:t>
            </a:r>
          </a:p>
        </p:txBody>
      </p:sp>
      <p:sp>
        <p:nvSpPr>
          <p:cNvPr id="8"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5E685A3-5A44-F34A-9DD6-E549D5259BB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0CB14967-302F-6E48-8678-32FDE0F3292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0"/>
            <a:ext cx="203835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0"/>
            <a:ext cx="596265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EBA15ABF-0168-ED43-8055-FDAC86F85D9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C22399C2-1ADD-1549-9753-CEA7C1EED1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50848EDB-E059-EE4C-BEE4-92ACBFC1AC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1EE9051A-5116-C044-BC66-ED283B4D5A7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8" name="Rectangle 13"/>
          <p:cNvSpPr>
            <a:spLocks noGrp="1" noChangeArrowheads="1"/>
          </p:cNvSpPr>
          <p:nvPr>
            <p:ph type="sldNum" sz="quarter" idx="11"/>
          </p:nvPr>
        </p:nvSpPr>
        <p:spPr>
          <a:ln/>
        </p:spPr>
        <p:txBody>
          <a:bodyPr/>
          <a:lstStyle>
            <a:lvl1pPr>
              <a:defRPr/>
            </a:lvl1pPr>
          </a:lstStyle>
          <a:p>
            <a:pPr>
              <a:defRPr/>
            </a:pPr>
            <a:fld id="{2E73A91B-A097-8F43-A5C5-A8482E10CE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4" name="Rectangle 13"/>
          <p:cNvSpPr>
            <a:spLocks noGrp="1" noChangeArrowheads="1"/>
          </p:cNvSpPr>
          <p:nvPr>
            <p:ph type="sldNum" sz="quarter" idx="11"/>
          </p:nvPr>
        </p:nvSpPr>
        <p:spPr>
          <a:ln/>
        </p:spPr>
        <p:txBody>
          <a:bodyPr/>
          <a:lstStyle>
            <a:lvl1pPr>
              <a:defRPr/>
            </a:lvl1pPr>
          </a:lstStyle>
          <a:p>
            <a:pPr>
              <a:defRPr/>
            </a:pPr>
            <a:fld id="{6E0AA622-F4CE-604D-A669-CD3D12FC535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3" name="Rectangle 13"/>
          <p:cNvSpPr>
            <a:spLocks noGrp="1" noChangeArrowheads="1"/>
          </p:cNvSpPr>
          <p:nvPr>
            <p:ph type="sldNum" sz="quarter" idx="11"/>
          </p:nvPr>
        </p:nvSpPr>
        <p:spPr>
          <a:ln/>
        </p:spPr>
        <p:txBody>
          <a:bodyPr/>
          <a:lstStyle>
            <a:lvl1pPr>
              <a:defRPr/>
            </a:lvl1pPr>
          </a:lstStyle>
          <a:p>
            <a:pPr>
              <a:defRPr/>
            </a:pPr>
            <a:fld id="{BA615124-8EB2-6E40-9E50-F98D2465DC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A44EE25D-892F-FA42-8251-4062CB60CA5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2C56E9B7-6EE0-8D46-8C36-993F30F20EC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5" name="Rectangle 15"/>
          <p:cNvSpPr>
            <a:spLocks noChangeArrowheads="1"/>
          </p:cNvSpPr>
          <p:nvPr userDrawn="1"/>
        </p:nvSpPr>
        <p:spPr bwMode="auto">
          <a:xfrm rot="-5400000">
            <a:off x="-2590800" y="3733800"/>
            <a:ext cx="5715000" cy="533400"/>
          </a:xfrm>
          <a:prstGeom prst="rect">
            <a:avLst/>
          </a:prstGeom>
          <a:gradFill rotWithShape="0">
            <a:gsLst>
              <a:gs pos="0">
                <a:srgbClr val="DDCBE7"/>
              </a:gs>
              <a:gs pos="100000">
                <a:srgbClr val="DDCBE7">
                  <a:gamma/>
                  <a:tint val="0"/>
                  <a:invGamma/>
                </a:srgbClr>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134" name="Rectangle 14"/>
          <p:cNvSpPr>
            <a:spLocks noChangeArrowheads="1"/>
          </p:cNvSpPr>
          <p:nvPr userDrawn="1"/>
        </p:nvSpPr>
        <p:spPr bwMode="auto">
          <a:xfrm>
            <a:off x="0" y="0"/>
            <a:ext cx="9144000" cy="11430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1028" name="Rectangle 9"/>
          <p:cNvSpPr>
            <a:spLocks noGrp="1" noChangeArrowheads="1"/>
          </p:cNvSpPr>
          <p:nvPr>
            <p:ph type="title"/>
          </p:nvPr>
        </p:nvSpPr>
        <p:spPr bwMode="auto">
          <a:xfrm>
            <a:off x="685800" y="0"/>
            <a:ext cx="8153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6858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32" name="Rectangle 12"/>
          <p:cNvSpPr>
            <a:spLocks noGrp="1" noChangeArrowheads="1"/>
          </p:cNvSpPr>
          <p:nvPr>
            <p:ph type="ftr" sz="quarter" idx="3"/>
          </p:nvPr>
        </p:nvSpPr>
        <p:spPr bwMode="auto">
          <a:xfrm>
            <a:off x="0" y="6553200"/>
            <a:ext cx="35814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rgbClr val="D0B6DE"/>
                </a:solidFill>
                <a:latin typeface="Tahoma" pitchFamily="-84" charset="0"/>
              </a:defRPr>
            </a:lvl1pPr>
          </a:lstStyle>
          <a:p>
            <a:pPr>
              <a:defRPr/>
            </a:pPr>
            <a:r>
              <a:rPr lang="en-US"/>
              <a:t>HAMR - Hatcliff -- Kansas State</a:t>
            </a:r>
          </a:p>
        </p:txBody>
      </p:sp>
      <p:sp>
        <p:nvSpPr>
          <p:cNvPr id="5133" name="Rectangle 13"/>
          <p:cNvSpPr>
            <a:spLocks noGrp="1" noChangeArrowheads="1"/>
          </p:cNvSpPr>
          <p:nvPr>
            <p:ph type="sldNum" sz="quarter" idx="4"/>
          </p:nvPr>
        </p:nvSpPr>
        <p:spPr bwMode="auto">
          <a:xfrm>
            <a:off x="8686800" y="6400800"/>
            <a:ext cx="457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rgbClr val="D0B6DE"/>
                </a:solidFill>
                <a:latin typeface="Tahoma" pitchFamily="-84" charset="0"/>
              </a:defRPr>
            </a:lvl1pPr>
          </a:lstStyle>
          <a:p>
            <a:pPr>
              <a:defRPr/>
            </a:pPr>
            <a:fld id="{623F72AE-F2FC-1C4B-AEBE-5105C7AC91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0" fontAlgn="base" hangingPunct="0">
        <a:spcBef>
          <a:spcPct val="0"/>
        </a:spcBef>
        <a:spcAft>
          <a:spcPct val="0"/>
        </a:spcAft>
        <a:defRPr sz="4400" b="1">
          <a:solidFill>
            <a:schemeClr val="tx1"/>
          </a:solidFill>
          <a:latin typeface="+mj-lt"/>
          <a:ea typeface="ＭＳ Ｐゴシック" pitchFamily="-84" charset="-128"/>
          <a:cs typeface="ＭＳ Ｐゴシック" pitchFamily="-84" charset="-128"/>
        </a:defRPr>
      </a:lvl1pPr>
      <a:lvl2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2pPr>
      <a:lvl3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3pPr>
      <a:lvl4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4pPr>
      <a:lvl5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5pPr>
      <a:lvl6pPr marL="457200" algn="l" rtl="0" fontAlgn="base">
        <a:spcBef>
          <a:spcPct val="0"/>
        </a:spcBef>
        <a:spcAft>
          <a:spcPct val="0"/>
        </a:spcAft>
        <a:defRPr sz="4400" b="1">
          <a:solidFill>
            <a:schemeClr val="tx1"/>
          </a:solidFill>
          <a:latin typeface="Microsoft Sans Serif" charset="0"/>
        </a:defRPr>
      </a:lvl6pPr>
      <a:lvl7pPr marL="914400" algn="l" rtl="0" fontAlgn="base">
        <a:spcBef>
          <a:spcPct val="0"/>
        </a:spcBef>
        <a:spcAft>
          <a:spcPct val="0"/>
        </a:spcAft>
        <a:defRPr sz="4400" b="1">
          <a:solidFill>
            <a:schemeClr val="tx1"/>
          </a:solidFill>
          <a:latin typeface="Microsoft Sans Serif" charset="0"/>
        </a:defRPr>
      </a:lvl7pPr>
      <a:lvl8pPr marL="1371600" algn="l" rtl="0" fontAlgn="base">
        <a:spcBef>
          <a:spcPct val="0"/>
        </a:spcBef>
        <a:spcAft>
          <a:spcPct val="0"/>
        </a:spcAft>
        <a:defRPr sz="4400" b="1">
          <a:solidFill>
            <a:schemeClr val="tx1"/>
          </a:solidFill>
          <a:latin typeface="Microsoft Sans Serif" charset="0"/>
        </a:defRPr>
      </a:lvl8pPr>
      <a:lvl9pPr marL="1828800" algn="l" rtl="0" fontAlgn="base">
        <a:spcBef>
          <a:spcPct val="0"/>
        </a:spcBef>
        <a:spcAft>
          <a:spcPct val="0"/>
        </a:spcAft>
        <a:defRPr sz="4400" b="1">
          <a:solidFill>
            <a:schemeClr val="tx1"/>
          </a:solidFill>
          <a:latin typeface="Microsoft Sans Serif"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106" charset="2"/>
        <a:buChar char="n"/>
        <a:defRPr sz="3200">
          <a:solidFill>
            <a:schemeClr val="tx1"/>
          </a:solidFill>
          <a:latin typeface="+mn-lt"/>
          <a:ea typeface="ＭＳ Ｐゴシック" pitchFamily="-84" charset="-128"/>
          <a:cs typeface="ＭＳ Ｐゴシック" pitchFamily="-84" charset="-128"/>
        </a:defRPr>
      </a:lvl1pPr>
      <a:lvl2pPr marL="742950" indent="-285750" algn="l" rtl="0" eaLnBrk="0" fontAlgn="base" hangingPunct="0">
        <a:spcBef>
          <a:spcPct val="20000"/>
        </a:spcBef>
        <a:spcAft>
          <a:spcPct val="0"/>
        </a:spcAft>
        <a:buClr>
          <a:schemeClr val="hlink"/>
        </a:buClr>
        <a:buSzPct val="55000"/>
        <a:buFont typeface="Wingdings" pitchFamily="-106" charset="2"/>
        <a:buChar char="n"/>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folHlink"/>
        </a:buClr>
        <a:buSzPct val="50000"/>
        <a:buFont typeface="Wingdings" pitchFamily="-106"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55000"/>
        <a:buFont typeface="Wingdings" pitchFamily="-106" charset="2"/>
        <a:buChar char="n"/>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SzPct val="50000"/>
        <a:buFont typeface="Wingdings" pitchFamily="-106" charset="2"/>
        <a:buChar char="n"/>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533399" y="1216010"/>
            <a:ext cx="8458200" cy="1752600"/>
          </a:xfrm>
        </p:spPr>
        <p:txBody>
          <a:bodyPr/>
          <a:lstStyle/>
          <a:p>
            <a:r>
              <a:rPr lang="en-US" sz="4000" dirty="0"/>
              <a:t>Slang &amp; </a:t>
            </a:r>
            <a:r>
              <a:rPr lang="en-US" sz="4000" dirty="0" err="1"/>
              <a:t>Logika</a:t>
            </a:r>
            <a:r>
              <a:rPr lang="en-US" sz="4000" dirty="0"/>
              <a:t>: </a:t>
            </a:r>
            <a:br>
              <a:rPr lang="en-US" sz="4000" dirty="0"/>
            </a:br>
            <a:r>
              <a:rPr lang="en-US" sz="4000" dirty="0"/>
              <a:t>Loops and Invariants</a:t>
            </a:r>
            <a:endParaRPr lang="en-US" sz="5400" dirty="0"/>
          </a:p>
        </p:txBody>
      </p:sp>
      <p:sp>
        <p:nvSpPr>
          <p:cNvPr id="7" name="TextBox 6"/>
          <p:cNvSpPr txBox="1"/>
          <p:nvPr/>
        </p:nvSpPr>
        <p:spPr>
          <a:xfrm>
            <a:off x="2317126" y="4308471"/>
            <a:ext cx="1447800" cy="923330"/>
          </a:xfrm>
          <a:prstGeom prst="rect">
            <a:avLst/>
          </a:prstGeom>
          <a:noFill/>
        </p:spPr>
        <p:txBody>
          <a:bodyPr wrap="square" rtlCol="0">
            <a:spAutoFit/>
          </a:bodyPr>
          <a:lstStyle/>
          <a:p>
            <a:r>
              <a:rPr lang="en-US" sz="1800" dirty="0"/>
              <a:t>Robby</a:t>
            </a:r>
          </a:p>
          <a:p>
            <a:pPr algn="l"/>
            <a:r>
              <a:rPr lang="en-US" sz="1800" dirty="0"/>
              <a:t>John Hatcliff</a:t>
            </a:r>
          </a:p>
          <a:p>
            <a:pPr algn="l"/>
            <a:r>
              <a:rPr lang="en-US" sz="1800" dirty="0"/>
              <a:t>Jason Belt</a:t>
            </a:r>
          </a:p>
        </p:txBody>
      </p:sp>
      <p:cxnSp>
        <p:nvCxnSpPr>
          <p:cNvPr id="4" name="Straight Connector 3"/>
          <p:cNvCxnSpPr/>
          <p:nvPr/>
        </p:nvCxnSpPr>
        <p:spPr bwMode="auto">
          <a:xfrm>
            <a:off x="685800" y="31242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6" name="TextBox 5"/>
          <p:cNvSpPr txBox="1"/>
          <p:nvPr/>
        </p:nvSpPr>
        <p:spPr>
          <a:xfrm>
            <a:off x="2362200" y="3200400"/>
            <a:ext cx="4733925" cy="461665"/>
          </a:xfrm>
          <a:prstGeom prst="rect">
            <a:avLst/>
          </a:prstGeom>
          <a:noFill/>
        </p:spPr>
        <p:txBody>
          <a:bodyPr wrap="none" rtlCol="0">
            <a:spAutoFit/>
          </a:bodyPr>
          <a:lstStyle/>
          <a:p>
            <a:r>
              <a:rPr lang="en-US" dirty="0"/>
              <a:t>STRESS 2024 – October 24, 2024</a:t>
            </a:r>
          </a:p>
        </p:txBody>
      </p:sp>
      <p:cxnSp>
        <p:nvCxnSpPr>
          <p:cNvPr id="11" name="Straight Connector 10"/>
          <p:cNvCxnSpPr/>
          <p:nvPr/>
        </p:nvCxnSpPr>
        <p:spPr bwMode="auto">
          <a:xfrm>
            <a:off x="685800" y="37338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13" name="TextBox 12"/>
          <p:cNvSpPr txBox="1"/>
          <p:nvPr/>
        </p:nvSpPr>
        <p:spPr>
          <a:xfrm>
            <a:off x="4956313" y="4346151"/>
            <a:ext cx="1832233" cy="338554"/>
          </a:xfrm>
          <a:prstGeom prst="rect">
            <a:avLst/>
          </a:prstGeom>
          <a:noFill/>
        </p:spPr>
        <p:txBody>
          <a:bodyPr wrap="none" rtlCol="0">
            <a:spAutoFit/>
          </a:bodyPr>
          <a:lstStyle/>
          <a:p>
            <a:r>
              <a:rPr lang="en-US" sz="1600" dirty="0"/>
              <a:t>Stefan </a:t>
            </a:r>
            <a:r>
              <a:rPr lang="en-US" sz="1600" dirty="0" err="1"/>
              <a:t>Hallerstede</a:t>
            </a:r>
            <a:endParaRPr lang="en-US" sz="1600" dirty="0"/>
          </a:p>
        </p:txBody>
      </p:sp>
      <p:sp>
        <p:nvSpPr>
          <p:cNvPr id="9" name="TextBox 8"/>
          <p:cNvSpPr txBox="1"/>
          <p:nvPr/>
        </p:nvSpPr>
        <p:spPr>
          <a:xfrm>
            <a:off x="838200" y="6096000"/>
            <a:ext cx="8153399" cy="246221"/>
          </a:xfrm>
          <a:prstGeom prst="rect">
            <a:avLst/>
          </a:prstGeom>
          <a:noFill/>
        </p:spPr>
        <p:txBody>
          <a:bodyPr wrap="square" rtlCol="0">
            <a:spAutoFit/>
          </a:bodyPr>
          <a:lstStyle/>
          <a:p>
            <a:r>
              <a:rPr lang="en-US" sz="1000" dirty="0"/>
              <a:t>This material is based on research sponsored in part by DARPA </a:t>
            </a:r>
          </a:p>
        </p:txBody>
      </p:sp>
      <p:sp>
        <p:nvSpPr>
          <p:cNvPr id="3" name="TextBox 2">
            <a:extLst>
              <a:ext uri="{FF2B5EF4-FFF2-40B4-BE49-F238E27FC236}">
                <a16:creationId xmlns:a16="http://schemas.microsoft.com/office/drawing/2014/main" id="{6B30B2EF-D57F-F14D-9892-12153C192BFE}"/>
              </a:ext>
            </a:extLst>
          </p:cNvPr>
          <p:cNvSpPr txBox="1"/>
          <p:nvPr/>
        </p:nvSpPr>
        <p:spPr>
          <a:xfrm>
            <a:off x="2012325" y="3886200"/>
            <a:ext cx="2559675" cy="369332"/>
          </a:xfrm>
          <a:prstGeom prst="rect">
            <a:avLst/>
          </a:prstGeom>
          <a:noFill/>
        </p:spPr>
        <p:txBody>
          <a:bodyPr wrap="none" rtlCol="0">
            <a:spAutoFit/>
          </a:bodyPr>
          <a:lstStyle/>
          <a:p>
            <a:r>
              <a:rPr lang="en-US" sz="1800" i="1" dirty="0"/>
              <a:t>Kansas State University</a:t>
            </a:r>
          </a:p>
        </p:txBody>
      </p:sp>
      <p:sp>
        <p:nvSpPr>
          <p:cNvPr id="14" name="TextBox 13">
            <a:extLst>
              <a:ext uri="{FF2B5EF4-FFF2-40B4-BE49-F238E27FC236}">
                <a16:creationId xmlns:a16="http://schemas.microsoft.com/office/drawing/2014/main" id="{C13905A8-F033-874A-A32D-50E08E4BF022}"/>
              </a:ext>
            </a:extLst>
          </p:cNvPr>
          <p:cNvSpPr txBox="1"/>
          <p:nvPr/>
        </p:nvSpPr>
        <p:spPr>
          <a:xfrm>
            <a:off x="4953000" y="3886200"/>
            <a:ext cx="1955600" cy="369332"/>
          </a:xfrm>
          <a:prstGeom prst="rect">
            <a:avLst/>
          </a:prstGeom>
          <a:noFill/>
        </p:spPr>
        <p:txBody>
          <a:bodyPr wrap="none" rtlCol="0">
            <a:spAutoFit/>
          </a:bodyPr>
          <a:lstStyle/>
          <a:p>
            <a:r>
              <a:rPr lang="en-US" sz="1800" i="1" dirty="0"/>
              <a:t>Aarhus University</a:t>
            </a:r>
          </a:p>
        </p:txBody>
      </p:sp>
      <p:sp>
        <p:nvSpPr>
          <p:cNvPr id="5" name="Rectangle 4">
            <a:extLst>
              <a:ext uri="{FF2B5EF4-FFF2-40B4-BE49-F238E27FC236}">
                <a16:creationId xmlns:a16="http://schemas.microsoft.com/office/drawing/2014/main" id="{38E4B0B0-22E8-1340-AA2C-68C72F08D6A5}"/>
              </a:ext>
            </a:extLst>
          </p:cNvPr>
          <p:cNvSpPr/>
          <p:nvPr/>
        </p:nvSpPr>
        <p:spPr bwMode="auto">
          <a:xfrm flipV="1">
            <a:off x="2317125" y="4599080"/>
            <a:ext cx="1421121" cy="277720"/>
          </a:xfrm>
          <a:prstGeom prst="rect">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6" name="TextBox 15">
            <a:extLst>
              <a:ext uri="{FF2B5EF4-FFF2-40B4-BE49-F238E27FC236}">
                <a16:creationId xmlns:a16="http://schemas.microsoft.com/office/drawing/2014/main" id="{663EBDB7-43CB-B144-9456-14002C9FB986}"/>
              </a:ext>
            </a:extLst>
          </p:cNvPr>
          <p:cNvSpPr txBox="1"/>
          <p:nvPr/>
        </p:nvSpPr>
        <p:spPr>
          <a:xfrm>
            <a:off x="457200" y="6400800"/>
            <a:ext cx="8453927" cy="369332"/>
          </a:xfrm>
          <a:prstGeom prst="rect">
            <a:avLst/>
          </a:prstGeom>
          <a:noFill/>
        </p:spPr>
        <p:txBody>
          <a:bodyPr wrap="square">
            <a:spAutoFit/>
          </a:bodyPr>
          <a:lstStyle/>
          <a:p>
            <a:pPr algn="ctr"/>
            <a:r>
              <a:rPr lang="en-US" sz="900" dirty="0"/>
              <a:t>DISCLAIMER: The views and conclusions contained in this presentation are those of the author and should not be interpreted as representing the official policies, either express or implied, of any agency or department of the U.S. Government, Kansas State University or Aarhus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5448D-CA90-EFD7-4B22-94C7936D03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4B258E-A59F-BAE0-B9CC-A05B3D6903EB}"/>
              </a:ext>
            </a:extLst>
          </p:cNvPr>
          <p:cNvSpPr>
            <a:spLocks noGrp="1"/>
          </p:cNvSpPr>
          <p:nvPr>
            <p:ph type="title"/>
          </p:nvPr>
        </p:nvSpPr>
        <p:spPr/>
        <p:txBody>
          <a:bodyPr/>
          <a:lstStyle/>
          <a:p>
            <a:r>
              <a:rPr lang="en-US" sz="3600" dirty="0"/>
              <a:t>While Loops</a:t>
            </a:r>
          </a:p>
        </p:txBody>
      </p:sp>
      <p:sp>
        <p:nvSpPr>
          <p:cNvPr id="128" name="Slide Number Placeholder 127">
            <a:extLst>
              <a:ext uri="{FF2B5EF4-FFF2-40B4-BE49-F238E27FC236}">
                <a16:creationId xmlns:a16="http://schemas.microsoft.com/office/drawing/2014/main" id="{52BEDE21-266A-3A77-0608-300583C4EAC7}"/>
              </a:ext>
            </a:extLst>
          </p:cNvPr>
          <p:cNvSpPr>
            <a:spLocks noGrp="1"/>
          </p:cNvSpPr>
          <p:nvPr>
            <p:ph type="sldNum" sz="quarter" idx="11"/>
          </p:nvPr>
        </p:nvSpPr>
        <p:spPr/>
        <p:txBody>
          <a:bodyPr/>
          <a:lstStyle/>
          <a:p>
            <a:pPr>
              <a:defRPr/>
            </a:pPr>
            <a:fld id="{6E0AA622-F4CE-604D-A669-CD3D12FC535C}" type="slidenum">
              <a:rPr lang="en-US" smtClean="0"/>
              <a:pPr>
                <a:defRPr/>
              </a:pPr>
              <a:t>10</a:t>
            </a:fld>
            <a:endParaRPr lang="en-US" dirty="0"/>
          </a:p>
        </p:txBody>
      </p:sp>
      <p:sp>
        <p:nvSpPr>
          <p:cNvPr id="3" name="TextBox 2">
            <a:extLst>
              <a:ext uri="{FF2B5EF4-FFF2-40B4-BE49-F238E27FC236}">
                <a16:creationId xmlns:a16="http://schemas.microsoft.com/office/drawing/2014/main" id="{A600B80A-6466-222C-0EB1-A0E493306094}"/>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Example: Factorial function</a:t>
            </a:r>
          </a:p>
        </p:txBody>
      </p:sp>
      <p:sp>
        <p:nvSpPr>
          <p:cNvPr id="4" name="TextBox 3">
            <a:extLst>
              <a:ext uri="{FF2B5EF4-FFF2-40B4-BE49-F238E27FC236}">
                <a16:creationId xmlns:a16="http://schemas.microsoft.com/office/drawing/2014/main" id="{4687EFD2-74F2-2B44-D30D-5D6AD332197B}"/>
              </a:ext>
            </a:extLst>
          </p:cNvPr>
          <p:cNvSpPr txBox="1"/>
          <p:nvPr/>
        </p:nvSpPr>
        <p:spPr>
          <a:xfrm>
            <a:off x="549166" y="1697872"/>
            <a:ext cx="8290034" cy="5047536"/>
          </a:xfrm>
          <a:prstGeom prst="rect">
            <a:avLst/>
          </a:prstGeom>
          <a:noFill/>
        </p:spPr>
        <p:txBody>
          <a:bodyPr wrap="square" rtlCol="0">
            <a:spAutoFit/>
          </a:bodyPr>
          <a:lstStyle/>
          <a:p>
            <a:r>
              <a:rPr lang="en-GB" sz="1400" dirty="0">
                <a:solidFill>
                  <a:srgbClr val="9E880D"/>
                </a:solidFill>
                <a:effectLst/>
                <a:latin typeface="Menlo" panose="020B0609030804020204" pitchFamily="49" charset="0"/>
                <a:ea typeface="Menlo" panose="020B0609030804020204" pitchFamily="49" charset="0"/>
                <a:cs typeface="Menlo" panose="020B0609030804020204" pitchFamily="49" charset="0"/>
              </a:rPr>
              <a:t>@pure </a:t>
            </a:r>
            <a:r>
              <a:rPr lang="en-GB" sz="1400" dirty="0">
                <a:solidFill>
                  <a:srgbClr val="0033B3"/>
                </a:solidFill>
                <a:effectLst/>
                <a:latin typeface="Menlo" panose="020B0609030804020204" pitchFamily="49" charset="0"/>
                <a:ea typeface="Menlo" panose="020B0609030804020204" pitchFamily="49" charset="0"/>
                <a:cs typeface="Menlo" panose="020B0609030804020204" pitchFamily="49" charset="0"/>
              </a:rPr>
              <a:t>def </a:t>
            </a:r>
            <a:r>
              <a:rPr lang="en-GB" sz="1400" dirty="0" err="1">
                <a:solidFill>
                  <a:srgbClr val="00627A"/>
                </a:solidFill>
                <a:effectLst/>
                <a:latin typeface="Menlo" panose="020B0609030804020204" pitchFamily="49" charset="0"/>
                <a:ea typeface="Menlo" panose="020B0609030804020204" pitchFamily="49" charset="0"/>
                <a:cs typeface="Menlo" panose="020B0609030804020204" pitchFamily="49" charset="0"/>
              </a:rPr>
              <a:t>fac_it</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n</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Z</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Z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Contract</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Requires(</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n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&gt;= </a:t>
            </a:r>
            <a: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t>0</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Ensures(Res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 </a:t>
            </a:r>
            <a:r>
              <a:rPr lang="en-GB" sz="1400" dirty="0" err="1">
                <a:solidFill>
                  <a:srgbClr val="080808"/>
                </a:solidFill>
                <a:effectLst/>
                <a:latin typeface="Menlo" panose="020B0609030804020204" pitchFamily="49" charset="0"/>
                <a:ea typeface="Menlo" panose="020B0609030804020204" pitchFamily="49" charset="0"/>
                <a:cs typeface="Menlo" panose="020B0609030804020204" pitchFamily="49" charset="0"/>
              </a:rPr>
              <a:t>fac_spec</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n</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33B3"/>
                </a:solidFill>
                <a:effectLst/>
                <a:latin typeface="Menlo" panose="020B0609030804020204" pitchFamily="49" charset="0"/>
                <a:ea typeface="Menlo" panose="020B0609030804020204" pitchFamily="49" charset="0"/>
                <a:cs typeface="Menlo" panose="020B0609030804020204" pitchFamily="49" charset="0"/>
              </a:rPr>
              <a:t>var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x</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Z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t>1</a:t>
            </a:r>
            <a:b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33B3"/>
                </a:solidFill>
                <a:effectLst/>
                <a:latin typeface="Menlo" panose="020B0609030804020204" pitchFamily="49" charset="0"/>
                <a:ea typeface="Menlo" panose="020B0609030804020204" pitchFamily="49" charset="0"/>
                <a:cs typeface="Menlo" panose="020B0609030804020204" pitchFamily="49" charset="0"/>
              </a:rPr>
              <a:t>var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Z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t>0</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33B3"/>
                </a:solidFill>
                <a:effectLst/>
                <a:latin typeface="Menlo" panose="020B0609030804020204" pitchFamily="49" charset="0"/>
                <a:ea typeface="Menlo" panose="020B0609030804020204" pitchFamily="49" charset="0"/>
                <a:cs typeface="Menlo" panose="020B0609030804020204" pitchFamily="49" charset="0"/>
              </a:rPr>
              <a:t>while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&lt;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n</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Invariant(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Modifies(</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x</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&gt;= </a:t>
            </a:r>
            <a: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t>0</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&lt;=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n</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x == </a:t>
            </a:r>
            <a:r>
              <a:rPr lang="en-GB" sz="1400" dirty="0" err="1">
                <a:solidFill>
                  <a:srgbClr val="080808"/>
                </a:solidFill>
                <a:effectLst/>
                <a:latin typeface="Menlo" panose="020B0609030804020204" pitchFamily="49" charset="0"/>
                <a:ea typeface="Menlo" panose="020B0609030804020204" pitchFamily="49" charset="0"/>
                <a:cs typeface="Menlo" panose="020B0609030804020204" pitchFamily="49" charset="0"/>
              </a:rPr>
              <a:t>fac_spec</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Deduce(|-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x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t>1</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 </a:t>
            </a:r>
            <a:r>
              <a:rPr lang="en-GB" sz="1400" dirty="0" err="1">
                <a:solidFill>
                  <a:srgbClr val="080808"/>
                </a:solidFill>
                <a:effectLst/>
                <a:latin typeface="Menlo" panose="020B0609030804020204" pitchFamily="49" charset="0"/>
                <a:ea typeface="Menlo" panose="020B0609030804020204" pitchFamily="49" charset="0"/>
                <a:cs typeface="Menlo" panose="020B0609030804020204" pitchFamily="49" charset="0"/>
              </a:rPr>
              <a:t>fac_spec</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t>1</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t>1</a:t>
            </a:r>
            <a:b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Deduce(|-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x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 == </a:t>
            </a:r>
            <a:r>
              <a:rPr lang="en-GB" sz="1400" dirty="0" err="1">
                <a:solidFill>
                  <a:srgbClr val="080808"/>
                </a:solidFill>
                <a:effectLst/>
                <a:latin typeface="Menlo" panose="020B0609030804020204" pitchFamily="49" charset="0"/>
                <a:ea typeface="Menlo" panose="020B0609030804020204" pitchFamily="49" charset="0"/>
                <a:cs typeface="Menlo" panose="020B0609030804020204" pitchFamily="49" charset="0"/>
              </a:rPr>
              <a:t>fac_spec</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x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x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a:t>
            </a:r>
            <a:b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Deduce(|-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x == </a:t>
            </a:r>
            <a:r>
              <a:rPr lang="en-GB" sz="1400" dirty="0" err="1">
                <a:solidFill>
                  <a:srgbClr val="080808"/>
                </a:solidFill>
                <a:effectLst/>
                <a:latin typeface="Menlo" panose="020B0609030804020204" pitchFamily="49" charset="0"/>
                <a:ea typeface="Menlo" panose="020B0609030804020204" pitchFamily="49" charset="0"/>
                <a:cs typeface="Menlo" panose="020B0609030804020204" pitchFamily="49" charset="0"/>
              </a:rPr>
              <a:t>fac_spec</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Deduce(|-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 == n</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33B3"/>
                </a:solidFill>
                <a:effectLst/>
                <a:latin typeface="Menlo" panose="020B0609030804020204" pitchFamily="49" charset="0"/>
                <a:ea typeface="Menlo" panose="020B0609030804020204" pitchFamily="49" charset="0"/>
                <a:cs typeface="Menlo" panose="020B0609030804020204" pitchFamily="49" charset="0"/>
              </a:rPr>
              <a:t>return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x</a:t>
            </a:r>
            <a:b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3467698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99951-EA15-8173-5654-8EC8F680E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DF0E45-5449-B34A-3DA0-78BBF8542E7C}"/>
              </a:ext>
            </a:extLst>
          </p:cNvPr>
          <p:cNvSpPr>
            <a:spLocks noGrp="1"/>
          </p:cNvSpPr>
          <p:nvPr>
            <p:ph type="title"/>
          </p:nvPr>
        </p:nvSpPr>
        <p:spPr/>
        <p:txBody>
          <a:bodyPr/>
          <a:lstStyle/>
          <a:p>
            <a:r>
              <a:rPr lang="en-US" sz="3600" dirty="0"/>
              <a:t>While Loops</a:t>
            </a:r>
          </a:p>
        </p:txBody>
      </p:sp>
      <p:sp>
        <p:nvSpPr>
          <p:cNvPr id="128" name="Slide Number Placeholder 127">
            <a:extLst>
              <a:ext uri="{FF2B5EF4-FFF2-40B4-BE49-F238E27FC236}">
                <a16:creationId xmlns:a16="http://schemas.microsoft.com/office/drawing/2014/main" id="{D09EBF5B-F393-603A-5AC8-129B5E68F39F}"/>
              </a:ext>
            </a:extLst>
          </p:cNvPr>
          <p:cNvSpPr>
            <a:spLocks noGrp="1"/>
          </p:cNvSpPr>
          <p:nvPr>
            <p:ph type="sldNum" sz="quarter" idx="11"/>
          </p:nvPr>
        </p:nvSpPr>
        <p:spPr/>
        <p:txBody>
          <a:bodyPr/>
          <a:lstStyle/>
          <a:p>
            <a:pPr>
              <a:defRPr/>
            </a:pPr>
            <a:fld id="{6E0AA622-F4CE-604D-A669-CD3D12FC535C}" type="slidenum">
              <a:rPr lang="en-US" smtClean="0"/>
              <a:pPr>
                <a:defRPr/>
              </a:pPr>
              <a:t>2</a:t>
            </a:fld>
            <a:endParaRPr lang="en-US" dirty="0"/>
          </a:p>
        </p:txBody>
      </p:sp>
      <p:sp>
        <p:nvSpPr>
          <p:cNvPr id="3" name="TextBox 2">
            <a:extLst>
              <a:ext uri="{FF2B5EF4-FFF2-40B4-BE49-F238E27FC236}">
                <a16:creationId xmlns:a16="http://schemas.microsoft.com/office/drawing/2014/main" id="{24408CA2-8169-A371-EB59-C82585DD5199}"/>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Hoare-style reasoning about while loops</a:t>
            </a:r>
          </a:p>
        </p:txBody>
      </p:sp>
      <p:sp>
        <p:nvSpPr>
          <p:cNvPr id="4" name="TextBox 3">
            <a:extLst>
              <a:ext uri="{FF2B5EF4-FFF2-40B4-BE49-F238E27FC236}">
                <a16:creationId xmlns:a16="http://schemas.microsoft.com/office/drawing/2014/main" id="{57DED391-66C5-8E18-1E38-2AB6F2935E02}"/>
              </a:ext>
            </a:extLst>
          </p:cNvPr>
          <p:cNvSpPr txBox="1"/>
          <p:nvPr/>
        </p:nvSpPr>
        <p:spPr>
          <a:xfrm>
            <a:off x="549166" y="1697872"/>
            <a:ext cx="8290034" cy="2554545"/>
          </a:xfrm>
          <a:prstGeom prst="rect">
            <a:avLst/>
          </a:prstGeom>
          <a:noFill/>
        </p:spPr>
        <p:txBody>
          <a:bodyPr wrap="square" rtlCol="0">
            <a:spAutoFit/>
          </a:bodyPr>
          <a:lstStyle/>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Assume pre-condition </a:t>
            </a:r>
          </a:p>
          <a:p>
            <a:endPar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endParaRPr>
          </a:p>
          <a:p>
            <a:endPar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endParaRPr>
          </a:p>
          <a:p>
            <a:endPar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endParaRPr>
          </a:p>
          <a:p>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 statement</a:t>
            </a:r>
          </a:p>
          <a:p>
            <a:endPar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endParaRPr>
          </a:p>
          <a:p>
            <a:endPar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endParaRPr>
          </a:p>
          <a:p>
            <a:endPar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endParaRPr>
          </a:p>
          <a:p>
            <a:endPar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endParaRPr>
          </a:p>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Deduce post-condition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proof obligation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97453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8A6381-61F4-ECEC-F801-68E17D1111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2B3F87-2755-3083-C5E1-05A44AB55F27}"/>
              </a:ext>
            </a:extLst>
          </p:cNvPr>
          <p:cNvSpPr>
            <a:spLocks noGrp="1"/>
          </p:cNvSpPr>
          <p:nvPr>
            <p:ph type="title"/>
          </p:nvPr>
        </p:nvSpPr>
        <p:spPr/>
        <p:txBody>
          <a:bodyPr/>
          <a:lstStyle/>
          <a:p>
            <a:r>
              <a:rPr lang="en-US" sz="3600" dirty="0"/>
              <a:t>While Loops</a:t>
            </a:r>
          </a:p>
        </p:txBody>
      </p:sp>
      <p:sp>
        <p:nvSpPr>
          <p:cNvPr id="128" name="Slide Number Placeholder 127">
            <a:extLst>
              <a:ext uri="{FF2B5EF4-FFF2-40B4-BE49-F238E27FC236}">
                <a16:creationId xmlns:a16="http://schemas.microsoft.com/office/drawing/2014/main" id="{EE44CE0D-0BD9-44E5-2655-54FB04525954}"/>
              </a:ext>
            </a:extLst>
          </p:cNvPr>
          <p:cNvSpPr>
            <a:spLocks noGrp="1"/>
          </p:cNvSpPr>
          <p:nvPr>
            <p:ph type="sldNum" sz="quarter" idx="11"/>
          </p:nvPr>
        </p:nvSpPr>
        <p:spPr/>
        <p:txBody>
          <a:bodyPr/>
          <a:lstStyle/>
          <a:p>
            <a:pPr>
              <a:defRPr/>
            </a:pPr>
            <a:fld id="{6E0AA622-F4CE-604D-A669-CD3D12FC535C}" type="slidenum">
              <a:rPr lang="en-US" smtClean="0"/>
              <a:pPr>
                <a:defRPr/>
              </a:pPr>
              <a:t>3</a:t>
            </a:fld>
            <a:endParaRPr lang="en-US" dirty="0"/>
          </a:p>
        </p:txBody>
      </p:sp>
      <p:sp>
        <p:nvSpPr>
          <p:cNvPr id="3" name="TextBox 2">
            <a:extLst>
              <a:ext uri="{FF2B5EF4-FFF2-40B4-BE49-F238E27FC236}">
                <a16:creationId xmlns:a16="http://schemas.microsoft.com/office/drawing/2014/main" id="{9628FB8D-65F0-665E-4E03-3416D0647A8D}"/>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Syntax of the while loop</a:t>
            </a:r>
          </a:p>
        </p:txBody>
      </p:sp>
      <p:sp>
        <p:nvSpPr>
          <p:cNvPr id="4" name="TextBox 3">
            <a:extLst>
              <a:ext uri="{FF2B5EF4-FFF2-40B4-BE49-F238E27FC236}">
                <a16:creationId xmlns:a16="http://schemas.microsoft.com/office/drawing/2014/main" id="{BB57CF69-8E99-53E1-06C4-A934275FA465}"/>
              </a:ext>
            </a:extLst>
          </p:cNvPr>
          <p:cNvSpPr txBox="1"/>
          <p:nvPr/>
        </p:nvSpPr>
        <p:spPr>
          <a:xfrm>
            <a:off x="549166" y="1697872"/>
            <a:ext cx="8290034" cy="3539430"/>
          </a:xfrm>
          <a:prstGeom prst="rect">
            <a:avLst/>
          </a:prstGeom>
          <a:noFill/>
        </p:spPr>
        <p:txBody>
          <a:bodyPr wrap="square" rtlCol="0">
            <a:spAutoFit/>
          </a:bodyPr>
          <a:lstStyle/>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Assume pre-condition </a:t>
            </a:r>
          </a:p>
          <a:p>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b</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efore</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endPar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endParaRPr>
          </a:p>
          <a:p>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while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endPar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endParaRPr>
          </a:p>
          <a:p>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body</a:t>
            </a:r>
          </a:p>
          <a:p>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endPar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endParaRPr>
          </a:p>
          <a:p>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after loop</a:t>
            </a:r>
          </a:p>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Deduce post-condition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proof obligation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342017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D5CE3-257F-138C-70EE-E24EA1E253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8599D5-90E3-3AC6-F3EC-6BD02D2455EB}"/>
              </a:ext>
            </a:extLst>
          </p:cNvPr>
          <p:cNvSpPr>
            <a:spLocks noGrp="1"/>
          </p:cNvSpPr>
          <p:nvPr>
            <p:ph type="title"/>
          </p:nvPr>
        </p:nvSpPr>
        <p:spPr/>
        <p:txBody>
          <a:bodyPr/>
          <a:lstStyle/>
          <a:p>
            <a:r>
              <a:rPr lang="en-US" sz="3600" dirty="0"/>
              <a:t>While Loops</a:t>
            </a:r>
          </a:p>
        </p:txBody>
      </p:sp>
      <p:sp>
        <p:nvSpPr>
          <p:cNvPr id="128" name="Slide Number Placeholder 127">
            <a:extLst>
              <a:ext uri="{FF2B5EF4-FFF2-40B4-BE49-F238E27FC236}">
                <a16:creationId xmlns:a16="http://schemas.microsoft.com/office/drawing/2014/main" id="{8C4501C7-E4E3-0D2A-94C1-B4CCD5C28639}"/>
              </a:ext>
            </a:extLst>
          </p:cNvPr>
          <p:cNvSpPr>
            <a:spLocks noGrp="1"/>
          </p:cNvSpPr>
          <p:nvPr>
            <p:ph type="sldNum" sz="quarter" idx="11"/>
          </p:nvPr>
        </p:nvSpPr>
        <p:spPr/>
        <p:txBody>
          <a:bodyPr/>
          <a:lstStyle/>
          <a:p>
            <a:pPr>
              <a:defRPr/>
            </a:pPr>
            <a:fld id="{6E0AA622-F4CE-604D-A669-CD3D12FC535C}" type="slidenum">
              <a:rPr lang="en-US" smtClean="0"/>
              <a:pPr>
                <a:defRPr/>
              </a:pPr>
              <a:t>4</a:t>
            </a:fld>
            <a:endParaRPr lang="en-US" dirty="0"/>
          </a:p>
        </p:txBody>
      </p:sp>
      <p:sp>
        <p:nvSpPr>
          <p:cNvPr id="3" name="TextBox 2">
            <a:extLst>
              <a:ext uri="{FF2B5EF4-FFF2-40B4-BE49-F238E27FC236}">
                <a16:creationId xmlns:a16="http://schemas.microsoft.com/office/drawing/2014/main" id="{9A7B3B09-0BF6-FBC3-2F26-07F250CEA324}"/>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Facts about the while loop that can be observed immediately</a:t>
            </a:r>
          </a:p>
        </p:txBody>
      </p:sp>
      <p:sp>
        <p:nvSpPr>
          <p:cNvPr id="4" name="TextBox 3">
            <a:extLst>
              <a:ext uri="{FF2B5EF4-FFF2-40B4-BE49-F238E27FC236}">
                <a16:creationId xmlns:a16="http://schemas.microsoft.com/office/drawing/2014/main" id="{FE65A12A-FF78-C0B5-B488-6A43A8B47924}"/>
              </a:ext>
            </a:extLst>
          </p:cNvPr>
          <p:cNvSpPr txBox="1"/>
          <p:nvPr/>
        </p:nvSpPr>
        <p:spPr>
          <a:xfrm>
            <a:off x="549166" y="1697872"/>
            <a:ext cx="8290034" cy="3539430"/>
          </a:xfrm>
          <a:prstGeom prst="rect">
            <a:avLst/>
          </a:prstGeom>
          <a:noFill/>
        </p:spPr>
        <p:txBody>
          <a:bodyPr wrap="square" rtlCol="0">
            <a:spAutoFit/>
          </a:bodyPr>
          <a:lstStyle/>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Assume pre-condition </a:t>
            </a:r>
          </a:p>
          <a:p>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b</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efore</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facts </a:t>
            </a:r>
            <a:r>
              <a:rPr lang="en-GB" sz="1600" b="1" dirty="0">
                <a:solidFill>
                  <a:srgbClr val="8C8C8C"/>
                </a:solidFill>
                <a:effectLst/>
                <a:latin typeface="Menlo" panose="020B0609030804020204" pitchFamily="49" charset="0"/>
                <a:ea typeface="Menlo" panose="020B0609030804020204" pitchFamily="49" charset="0"/>
                <a:cs typeface="Menlo" panose="020B0609030804020204" pitchFamily="49" charset="0"/>
              </a:rPr>
              <a:t>known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before the loop is entered</a:t>
            </a:r>
          </a:p>
          <a:p>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while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this program location)</a:t>
            </a:r>
          </a:p>
          <a:p>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body</a:t>
            </a:r>
          </a:p>
          <a:p>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the </a:t>
            </a:r>
            <a:r>
              <a:rPr lang="en-GB" sz="1600" b="1" dirty="0">
                <a:solidFill>
                  <a:srgbClr val="8C8C8C"/>
                </a:solidFill>
                <a:effectLst/>
                <a:latin typeface="Menlo" panose="020B0609030804020204" pitchFamily="49" charset="0"/>
                <a:ea typeface="Menlo" panose="020B0609030804020204" pitchFamily="49" charset="0"/>
                <a:cs typeface="Menlo" panose="020B0609030804020204" pitchFamily="49" charset="0"/>
              </a:rPr>
              <a:t>negation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of the </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this program location)</a:t>
            </a:r>
          </a:p>
          <a:p>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after loop</a:t>
            </a:r>
          </a:p>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Deduce post-condition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proof obligation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4291662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4047DD-569F-4396-711D-2944275590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AF02A3-8C4E-928E-6DA5-19C58B8B227D}"/>
              </a:ext>
            </a:extLst>
          </p:cNvPr>
          <p:cNvSpPr>
            <a:spLocks noGrp="1"/>
          </p:cNvSpPr>
          <p:nvPr>
            <p:ph type="title"/>
          </p:nvPr>
        </p:nvSpPr>
        <p:spPr/>
        <p:txBody>
          <a:bodyPr/>
          <a:lstStyle/>
          <a:p>
            <a:r>
              <a:rPr lang="en-US" sz="3600" dirty="0"/>
              <a:t>While Loops</a:t>
            </a:r>
          </a:p>
        </p:txBody>
      </p:sp>
      <p:sp>
        <p:nvSpPr>
          <p:cNvPr id="128" name="Slide Number Placeholder 127">
            <a:extLst>
              <a:ext uri="{FF2B5EF4-FFF2-40B4-BE49-F238E27FC236}">
                <a16:creationId xmlns:a16="http://schemas.microsoft.com/office/drawing/2014/main" id="{16D90712-CAE5-FBA7-F76B-FF1DF446CDBE}"/>
              </a:ext>
            </a:extLst>
          </p:cNvPr>
          <p:cNvSpPr>
            <a:spLocks noGrp="1"/>
          </p:cNvSpPr>
          <p:nvPr>
            <p:ph type="sldNum" sz="quarter" idx="11"/>
          </p:nvPr>
        </p:nvSpPr>
        <p:spPr/>
        <p:txBody>
          <a:bodyPr/>
          <a:lstStyle/>
          <a:p>
            <a:pPr>
              <a:defRPr/>
            </a:pPr>
            <a:fld id="{6E0AA622-F4CE-604D-A669-CD3D12FC535C}" type="slidenum">
              <a:rPr lang="en-US" smtClean="0"/>
              <a:pPr>
                <a:defRPr/>
              </a:pPr>
              <a:t>5</a:t>
            </a:fld>
            <a:endParaRPr lang="en-US" dirty="0"/>
          </a:p>
        </p:txBody>
      </p:sp>
      <p:sp>
        <p:nvSpPr>
          <p:cNvPr id="3" name="TextBox 2">
            <a:extLst>
              <a:ext uri="{FF2B5EF4-FFF2-40B4-BE49-F238E27FC236}">
                <a16:creationId xmlns:a16="http://schemas.microsoft.com/office/drawing/2014/main" id="{8492B7FD-3180-DEDC-408C-2707828060E3}"/>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Deducing a new fact by means of an inductive invariant</a:t>
            </a:r>
          </a:p>
        </p:txBody>
      </p:sp>
      <p:sp>
        <p:nvSpPr>
          <p:cNvPr id="4" name="TextBox 3">
            <a:extLst>
              <a:ext uri="{FF2B5EF4-FFF2-40B4-BE49-F238E27FC236}">
                <a16:creationId xmlns:a16="http://schemas.microsoft.com/office/drawing/2014/main" id="{B1FEBD97-6175-A60F-8C2F-A38638A59273}"/>
              </a:ext>
            </a:extLst>
          </p:cNvPr>
          <p:cNvSpPr txBox="1"/>
          <p:nvPr/>
        </p:nvSpPr>
        <p:spPr>
          <a:xfrm>
            <a:off x="549166" y="1697872"/>
            <a:ext cx="8290034" cy="3539430"/>
          </a:xfrm>
          <a:prstGeom prst="rect">
            <a:avLst/>
          </a:prstGeom>
          <a:noFill/>
        </p:spPr>
        <p:txBody>
          <a:bodyPr wrap="square" rtlCol="0">
            <a:spAutoFit/>
          </a:bodyPr>
          <a:lstStyle/>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Assume pre-condition </a:t>
            </a:r>
          </a:p>
          <a:p>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b</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efore</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facts </a:t>
            </a:r>
            <a:r>
              <a:rPr lang="en-GB" sz="1600" b="1" dirty="0">
                <a:solidFill>
                  <a:srgbClr val="8C8C8C"/>
                </a:solidFill>
                <a:effectLst/>
                <a:latin typeface="Menlo" panose="020B0609030804020204" pitchFamily="49" charset="0"/>
                <a:ea typeface="Menlo" panose="020B0609030804020204" pitchFamily="49" charset="0"/>
                <a:cs typeface="Menlo" panose="020B0609030804020204" pitchFamily="49" charset="0"/>
              </a:rPr>
              <a:t>known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before the loop is entered</a:t>
            </a:r>
          </a:p>
          <a:p>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70C0"/>
                </a:solidFill>
                <a:latin typeface="Menlo" panose="020B0609030804020204" pitchFamily="49" charset="0"/>
                <a:ea typeface="Menlo" panose="020B0609030804020204" pitchFamily="49" charset="0"/>
                <a:cs typeface="Menlo" panose="020B0609030804020204" pitchFamily="49" charset="0"/>
              </a:rPr>
              <a:t>invariant</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latin typeface="Menlo" panose="020B0609030804020204" pitchFamily="49" charset="0"/>
                <a:ea typeface="Menlo" panose="020B0609030804020204" pitchFamily="49" charset="0"/>
                <a:cs typeface="Menlo" panose="020B0609030804020204" pitchFamily="49" charset="0"/>
              </a:rPr>
              <a:t>loop proof obligation</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while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this program location)</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 Assume the </a:t>
            </a:r>
            <a:r>
              <a:rPr lang="en-GB" sz="1600" dirty="0">
                <a:solidFill>
                  <a:srgbClr val="0070C0"/>
                </a:solidFill>
                <a:effectLst/>
                <a:latin typeface="Menlo" panose="020B0609030804020204" pitchFamily="49" charset="0"/>
                <a:ea typeface="Menlo" panose="020B0609030804020204" pitchFamily="49" charset="0"/>
                <a:cs typeface="Menlo" panose="020B0609030804020204" pitchFamily="49" charset="0"/>
              </a:rPr>
              <a:t>invariant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body</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 Deduce the </a:t>
            </a:r>
            <a:r>
              <a:rPr lang="en-GB" sz="1600" dirty="0">
                <a:solidFill>
                  <a:srgbClr val="0070C0"/>
                </a:solidFill>
                <a:effectLst/>
                <a:latin typeface="Menlo" panose="020B0609030804020204" pitchFamily="49" charset="0"/>
                <a:ea typeface="Menlo" panose="020B0609030804020204" pitchFamily="49" charset="0"/>
                <a:cs typeface="Menlo" panose="020B0609030804020204" pitchFamily="49" charset="0"/>
              </a:rPr>
              <a:t>invariant</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loop proof obligation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a:p>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the </a:t>
            </a:r>
            <a:r>
              <a:rPr lang="en-GB" sz="1600" b="1" dirty="0">
                <a:solidFill>
                  <a:srgbClr val="8C8C8C"/>
                </a:solidFill>
                <a:effectLst/>
                <a:latin typeface="Menlo" panose="020B0609030804020204" pitchFamily="49" charset="0"/>
                <a:ea typeface="Menlo" panose="020B0609030804020204" pitchFamily="49" charset="0"/>
                <a:cs typeface="Menlo" panose="020B0609030804020204" pitchFamily="49" charset="0"/>
              </a:rPr>
              <a:t>negation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of the </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this program location)</a:t>
            </a:r>
          </a:p>
          <a:p>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70C0"/>
                </a:solidFill>
                <a:latin typeface="Menlo" panose="020B0609030804020204" pitchFamily="49" charset="0"/>
                <a:ea typeface="Menlo" panose="020B0609030804020204" pitchFamily="49" charset="0"/>
                <a:cs typeface="Menlo" panose="020B0609030804020204" pitchFamily="49" charset="0"/>
              </a:rPr>
              <a:t>invariant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after loop</a:t>
            </a:r>
          </a:p>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Deduce post-condition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proof obligation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3124510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52572-C356-B654-9D2B-C974973ECD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5DF080-CE55-C4F2-8276-C207D1F69B2D}"/>
              </a:ext>
            </a:extLst>
          </p:cNvPr>
          <p:cNvSpPr>
            <a:spLocks noGrp="1"/>
          </p:cNvSpPr>
          <p:nvPr>
            <p:ph type="title"/>
          </p:nvPr>
        </p:nvSpPr>
        <p:spPr/>
        <p:txBody>
          <a:bodyPr/>
          <a:lstStyle/>
          <a:p>
            <a:r>
              <a:rPr lang="en-US" sz="3600" dirty="0"/>
              <a:t>While Loops</a:t>
            </a:r>
          </a:p>
        </p:txBody>
      </p:sp>
      <p:sp>
        <p:nvSpPr>
          <p:cNvPr id="128" name="Slide Number Placeholder 127">
            <a:extLst>
              <a:ext uri="{FF2B5EF4-FFF2-40B4-BE49-F238E27FC236}">
                <a16:creationId xmlns:a16="http://schemas.microsoft.com/office/drawing/2014/main" id="{EBC440D2-0AE0-CE7D-E88A-783D34A0109C}"/>
              </a:ext>
            </a:extLst>
          </p:cNvPr>
          <p:cNvSpPr>
            <a:spLocks noGrp="1"/>
          </p:cNvSpPr>
          <p:nvPr>
            <p:ph type="sldNum" sz="quarter" idx="11"/>
          </p:nvPr>
        </p:nvSpPr>
        <p:spPr/>
        <p:txBody>
          <a:bodyPr/>
          <a:lstStyle/>
          <a:p>
            <a:pPr>
              <a:defRPr/>
            </a:pPr>
            <a:fld id="{6E0AA622-F4CE-604D-A669-CD3D12FC535C}" type="slidenum">
              <a:rPr lang="en-US" smtClean="0"/>
              <a:pPr>
                <a:defRPr/>
              </a:pPr>
              <a:t>6</a:t>
            </a:fld>
            <a:endParaRPr lang="en-US" dirty="0"/>
          </a:p>
        </p:txBody>
      </p:sp>
      <p:sp>
        <p:nvSpPr>
          <p:cNvPr id="3" name="TextBox 2">
            <a:extLst>
              <a:ext uri="{FF2B5EF4-FFF2-40B4-BE49-F238E27FC236}">
                <a16:creationId xmlns:a16="http://schemas.microsoft.com/office/drawing/2014/main" id="{3559E62C-2223-9181-59B8-D4B88F96330F}"/>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Deducing a new fact by means of an inductive invariant</a:t>
            </a:r>
          </a:p>
        </p:txBody>
      </p:sp>
      <p:sp>
        <p:nvSpPr>
          <p:cNvPr id="4" name="TextBox 3">
            <a:extLst>
              <a:ext uri="{FF2B5EF4-FFF2-40B4-BE49-F238E27FC236}">
                <a16:creationId xmlns:a16="http://schemas.microsoft.com/office/drawing/2014/main" id="{FE7467BC-3AA0-7017-A61C-8E5CC4CAD63B}"/>
              </a:ext>
            </a:extLst>
          </p:cNvPr>
          <p:cNvSpPr txBox="1"/>
          <p:nvPr/>
        </p:nvSpPr>
        <p:spPr>
          <a:xfrm>
            <a:off x="549166" y="1697872"/>
            <a:ext cx="8290034" cy="3539430"/>
          </a:xfrm>
          <a:prstGeom prst="rect">
            <a:avLst/>
          </a:prstGeom>
          <a:noFill/>
        </p:spPr>
        <p:txBody>
          <a:bodyPr wrap="square" rtlCol="0">
            <a:spAutoFit/>
          </a:bodyPr>
          <a:lstStyle/>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Assume pre-condition </a:t>
            </a:r>
          </a:p>
          <a:p>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b</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efore</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facts </a:t>
            </a:r>
            <a:r>
              <a:rPr lang="en-GB" sz="1600" b="1" dirty="0">
                <a:solidFill>
                  <a:srgbClr val="8C8C8C"/>
                </a:solidFill>
                <a:effectLst/>
                <a:latin typeface="Menlo" panose="020B0609030804020204" pitchFamily="49" charset="0"/>
                <a:ea typeface="Menlo" panose="020B0609030804020204" pitchFamily="49" charset="0"/>
                <a:cs typeface="Menlo" panose="020B0609030804020204" pitchFamily="49" charset="0"/>
              </a:rPr>
              <a:t>known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before the loop is entered</a:t>
            </a:r>
          </a:p>
          <a:p>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70C0"/>
                </a:solidFill>
                <a:latin typeface="Menlo" panose="020B0609030804020204" pitchFamily="49" charset="0"/>
                <a:ea typeface="Menlo" panose="020B0609030804020204" pitchFamily="49" charset="0"/>
                <a:cs typeface="Menlo" panose="020B0609030804020204" pitchFamily="49" charset="0"/>
              </a:rPr>
              <a:t>invariant</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latin typeface="Menlo" panose="020B0609030804020204" pitchFamily="49" charset="0"/>
                <a:ea typeface="Menlo" panose="020B0609030804020204" pitchFamily="49" charset="0"/>
                <a:cs typeface="Menlo" panose="020B0609030804020204" pitchFamily="49" charset="0"/>
              </a:rPr>
              <a:t>loop proof obligation – </a:t>
            </a:r>
            <a:r>
              <a:rPr lang="en-GB" sz="1600" b="1" dirty="0">
                <a:solidFill>
                  <a:srgbClr val="FF0000"/>
                </a:solidFill>
                <a:latin typeface="Menlo" panose="020B0609030804020204" pitchFamily="49" charset="0"/>
                <a:ea typeface="Menlo" panose="020B0609030804020204" pitchFamily="49" charset="0"/>
                <a:cs typeface="Menlo" panose="020B0609030804020204" pitchFamily="49" charset="0"/>
              </a:rPr>
              <a:t>base case</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while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this program location)</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 Assume the </a:t>
            </a:r>
            <a:r>
              <a:rPr lang="en-GB" sz="1600" dirty="0">
                <a:solidFill>
                  <a:srgbClr val="0070C0"/>
                </a:solidFill>
                <a:effectLst/>
                <a:latin typeface="Menlo" panose="020B0609030804020204" pitchFamily="49" charset="0"/>
                <a:ea typeface="Menlo" panose="020B0609030804020204" pitchFamily="49" charset="0"/>
                <a:cs typeface="Menlo" panose="020B0609030804020204" pitchFamily="49" charset="0"/>
              </a:rPr>
              <a:t>invariant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body</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 Deduce the </a:t>
            </a:r>
            <a:r>
              <a:rPr lang="en-GB" sz="1600" dirty="0">
                <a:solidFill>
                  <a:srgbClr val="0070C0"/>
                </a:solidFill>
                <a:effectLst/>
                <a:latin typeface="Menlo" panose="020B0609030804020204" pitchFamily="49" charset="0"/>
                <a:ea typeface="Menlo" panose="020B0609030804020204" pitchFamily="49" charset="0"/>
                <a:cs typeface="Menlo" panose="020B0609030804020204" pitchFamily="49" charset="0"/>
              </a:rPr>
              <a:t>invariant</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loop proof obligation – </a:t>
            </a:r>
            <a:r>
              <a:rPr lang="en-GB" sz="1600" b="1" dirty="0">
                <a:solidFill>
                  <a:srgbClr val="FF0000"/>
                </a:solidFill>
                <a:effectLst/>
                <a:latin typeface="Menlo" panose="020B0609030804020204" pitchFamily="49" charset="0"/>
                <a:ea typeface="Menlo" panose="020B0609030804020204" pitchFamily="49" charset="0"/>
                <a:cs typeface="Menlo" panose="020B0609030804020204" pitchFamily="49" charset="0"/>
              </a:rPr>
              <a:t>inductive step</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a:p>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the </a:t>
            </a:r>
            <a:r>
              <a:rPr lang="en-GB" sz="1600" b="1" dirty="0">
                <a:solidFill>
                  <a:srgbClr val="8C8C8C"/>
                </a:solidFill>
                <a:effectLst/>
                <a:latin typeface="Menlo" panose="020B0609030804020204" pitchFamily="49" charset="0"/>
                <a:ea typeface="Menlo" panose="020B0609030804020204" pitchFamily="49" charset="0"/>
                <a:cs typeface="Menlo" panose="020B0609030804020204" pitchFamily="49" charset="0"/>
              </a:rPr>
              <a:t>negation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of the </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this program location)</a:t>
            </a:r>
          </a:p>
          <a:p>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70C0"/>
                </a:solidFill>
                <a:latin typeface="Menlo" panose="020B0609030804020204" pitchFamily="49" charset="0"/>
                <a:ea typeface="Menlo" panose="020B0609030804020204" pitchFamily="49" charset="0"/>
                <a:cs typeface="Menlo" panose="020B0609030804020204" pitchFamily="49" charset="0"/>
              </a:rPr>
              <a:t>invariant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after loop</a:t>
            </a:r>
          </a:p>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Deduce post-condition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proof obligation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4003859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2A720-4DD0-EF03-6FA4-7349CF71D5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689E1E-0B1E-94F9-D777-643461791EC4}"/>
              </a:ext>
            </a:extLst>
          </p:cNvPr>
          <p:cNvSpPr>
            <a:spLocks noGrp="1"/>
          </p:cNvSpPr>
          <p:nvPr>
            <p:ph type="title"/>
          </p:nvPr>
        </p:nvSpPr>
        <p:spPr/>
        <p:txBody>
          <a:bodyPr/>
          <a:lstStyle/>
          <a:p>
            <a:r>
              <a:rPr lang="en-US" sz="3600" dirty="0"/>
              <a:t>While Loops</a:t>
            </a:r>
          </a:p>
        </p:txBody>
      </p:sp>
      <p:sp>
        <p:nvSpPr>
          <p:cNvPr id="128" name="Slide Number Placeholder 127">
            <a:extLst>
              <a:ext uri="{FF2B5EF4-FFF2-40B4-BE49-F238E27FC236}">
                <a16:creationId xmlns:a16="http://schemas.microsoft.com/office/drawing/2014/main" id="{86577BF6-5911-4D92-EE6D-C7C5C6067091}"/>
              </a:ext>
            </a:extLst>
          </p:cNvPr>
          <p:cNvSpPr>
            <a:spLocks noGrp="1"/>
          </p:cNvSpPr>
          <p:nvPr>
            <p:ph type="sldNum" sz="quarter" idx="11"/>
          </p:nvPr>
        </p:nvSpPr>
        <p:spPr/>
        <p:txBody>
          <a:bodyPr/>
          <a:lstStyle/>
          <a:p>
            <a:pPr>
              <a:defRPr/>
            </a:pPr>
            <a:fld id="{6E0AA622-F4CE-604D-A669-CD3D12FC535C}" type="slidenum">
              <a:rPr lang="en-US" smtClean="0"/>
              <a:pPr>
                <a:defRPr/>
              </a:pPr>
              <a:t>7</a:t>
            </a:fld>
            <a:endParaRPr lang="en-US" dirty="0"/>
          </a:p>
        </p:txBody>
      </p:sp>
      <p:sp>
        <p:nvSpPr>
          <p:cNvPr id="3" name="TextBox 2">
            <a:extLst>
              <a:ext uri="{FF2B5EF4-FFF2-40B4-BE49-F238E27FC236}">
                <a16:creationId xmlns:a16="http://schemas.microsoft.com/office/drawing/2014/main" id="{8DC27871-E0DC-9AF2-04DF-DFC977B5B05D}"/>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Syntax of while loops and loop invariants</a:t>
            </a:r>
          </a:p>
        </p:txBody>
      </p:sp>
      <p:sp>
        <p:nvSpPr>
          <p:cNvPr id="4" name="TextBox 3">
            <a:extLst>
              <a:ext uri="{FF2B5EF4-FFF2-40B4-BE49-F238E27FC236}">
                <a16:creationId xmlns:a16="http://schemas.microsoft.com/office/drawing/2014/main" id="{5B3D32B7-6083-44BC-AA77-D4345C9C6F8B}"/>
              </a:ext>
            </a:extLst>
          </p:cNvPr>
          <p:cNvSpPr txBox="1"/>
          <p:nvPr/>
        </p:nvSpPr>
        <p:spPr>
          <a:xfrm>
            <a:off x="549166" y="1697872"/>
            <a:ext cx="8290034" cy="3785652"/>
          </a:xfrm>
          <a:prstGeom prst="rect">
            <a:avLst/>
          </a:prstGeom>
          <a:noFill/>
        </p:spPr>
        <p:txBody>
          <a:bodyPr wrap="square" rtlCol="0">
            <a:spAutoFit/>
          </a:bodyPr>
          <a:lstStyle/>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Assume pre-condition </a:t>
            </a:r>
          </a:p>
          <a:p>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b</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efore</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facts </a:t>
            </a:r>
            <a:r>
              <a:rPr lang="en-GB" sz="1600" b="1" dirty="0">
                <a:solidFill>
                  <a:srgbClr val="8C8C8C"/>
                </a:solidFill>
                <a:effectLst/>
                <a:latin typeface="Menlo" panose="020B0609030804020204" pitchFamily="49" charset="0"/>
                <a:ea typeface="Menlo" panose="020B0609030804020204" pitchFamily="49" charset="0"/>
                <a:cs typeface="Menlo" panose="020B0609030804020204" pitchFamily="49" charset="0"/>
              </a:rPr>
              <a:t>known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before the loop is entered</a:t>
            </a:r>
          </a:p>
          <a:p>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70C0"/>
                </a:solidFill>
                <a:latin typeface="Menlo" panose="020B0609030804020204" pitchFamily="49" charset="0"/>
                <a:ea typeface="Menlo" panose="020B0609030804020204" pitchFamily="49" charset="0"/>
                <a:cs typeface="Menlo" panose="020B0609030804020204" pitchFamily="49" charset="0"/>
              </a:rPr>
              <a:t>invariant</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latin typeface="Menlo" panose="020B0609030804020204" pitchFamily="49" charset="0"/>
                <a:ea typeface="Menlo" panose="020B0609030804020204" pitchFamily="49" charset="0"/>
                <a:cs typeface="Menlo" panose="020B0609030804020204" pitchFamily="49" charset="0"/>
              </a:rPr>
              <a:t>loop proof obligation</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while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this program location)</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 Assume the </a:t>
            </a:r>
            <a:r>
              <a:rPr lang="en-GB" sz="1600" dirty="0">
                <a:solidFill>
                  <a:srgbClr val="0070C0"/>
                </a:solidFill>
                <a:effectLst/>
                <a:latin typeface="Menlo" panose="020B0609030804020204" pitchFamily="49" charset="0"/>
                <a:ea typeface="Menlo" panose="020B0609030804020204" pitchFamily="49" charset="0"/>
                <a:cs typeface="Menlo" panose="020B0609030804020204" pitchFamily="49" charset="0"/>
              </a:rPr>
              <a:t>invariant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body</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 Deduce the </a:t>
            </a:r>
            <a:r>
              <a:rPr lang="en-GB" sz="1600" dirty="0">
                <a:solidFill>
                  <a:srgbClr val="0070C0"/>
                </a:solidFill>
                <a:effectLst/>
                <a:latin typeface="Menlo" panose="020B0609030804020204" pitchFamily="49" charset="0"/>
                <a:ea typeface="Menlo" panose="020B0609030804020204" pitchFamily="49" charset="0"/>
                <a:cs typeface="Menlo" panose="020B0609030804020204" pitchFamily="49" charset="0"/>
              </a:rPr>
              <a:t>invariant</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loop proof obligation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a:p>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the </a:t>
            </a:r>
            <a:r>
              <a:rPr lang="en-GB" sz="1600" b="1" dirty="0">
                <a:solidFill>
                  <a:srgbClr val="8C8C8C"/>
                </a:solidFill>
                <a:effectLst/>
                <a:latin typeface="Menlo" panose="020B0609030804020204" pitchFamily="49" charset="0"/>
                <a:ea typeface="Menlo" panose="020B0609030804020204" pitchFamily="49" charset="0"/>
                <a:cs typeface="Menlo" panose="020B0609030804020204" pitchFamily="49" charset="0"/>
              </a:rPr>
              <a:t>negation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of the </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this program location)</a:t>
            </a:r>
          </a:p>
          <a:p>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70C0"/>
                </a:solidFill>
                <a:latin typeface="Menlo" panose="020B0609030804020204" pitchFamily="49" charset="0"/>
                <a:ea typeface="Menlo" panose="020B0609030804020204" pitchFamily="49" charset="0"/>
                <a:cs typeface="Menlo" panose="020B0609030804020204" pitchFamily="49" charset="0"/>
              </a:rPr>
              <a:t>invariant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after loop</a:t>
            </a:r>
          </a:p>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Deduce post-condition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proof obligation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a:p>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 using the </a:t>
            </a:r>
            <a:r>
              <a:rPr lang="en-GB" sz="1600" dirty="0">
                <a:solidFill>
                  <a:srgbClr val="0070C0"/>
                </a:solidFill>
                <a:latin typeface="Menlo" panose="020B0609030804020204" pitchFamily="49" charset="0"/>
                <a:ea typeface="Menlo" panose="020B0609030804020204" pitchFamily="49" charset="0"/>
                <a:cs typeface="Menlo" panose="020B0609030804020204" pitchFamily="49" charset="0"/>
              </a:rPr>
              <a:t>invariant</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and the </a:t>
            </a:r>
            <a:r>
              <a:rPr lang="en-GB" sz="1600" b="1" dirty="0">
                <a:solidFill>
                  <a:srgbClr val="8C8C8C"/>
                </a:solidFill>
                <a:latin typeface="Menlo" panose="020B0609030804020204" pitchFamily="49" charset="0"/>
                <a:ea typeface="Menlo" panose="020B0609030804020204" pitchFamily="49" charset="0"/>
                <a:cs typeface="Menlo" panose="020B0609030804020204" pitchFamily="49" charset="0"/>
              </a:rPr>
              <a:t>negation</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of the </a:t>
            </a:r>
            <a:r>
              <a:rPr lang="en-GB" sz="1600" dirty="0">
                <a:solidFill>
                  <a:srgbClr val="00B0F0"/>
                </a:solidFill>
                <a:latin typeface="Menlo" panose="020B0609030804020204" pitchFamily="49" charset="0"/>
                <a:ea typeface="Menlo" panose="020B0609030804020204" pitchFamily="49" charset="0"/>
                <a:cs typeface="Menlo" panose="020B0609030804020204" pitchFamily="49" charset="0"/>
              </a:rPr>
              <a:t>condition</a:t>
            </a:r>
            <a:endPar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080382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C85AF-DBF6-4FCA-6CE9-7E42356923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9E0011-84EE-AD54-4FBE-33C894EE8372}"/>
              </a:ext>
            </a:extLst>
          </p:cNvPr>
          <p:cNvSpPr>
            <a:spLocks noGrp="1"/>
          </p:cNvSpPr>
          <p:nvPr>
            <p:ph type="title"/>
          </p:nvPr>
        </p:nvSpPr>
        <p:spPr/>
        <p:txBody>
          <a:bodyPr/>
          <a:lstStyle/>
          <a:p>
            <a:r>
              <a:rPr lang="en-US" sz="3600" dirty="0"/>
              <a:t>While Loops</a:t>
            </a:r>
          </a:p>
        </p:txBody>
      </p:sp>
      <p:sp>
        <p:nvSpPr>
          <p:cNvPr id="128" name="Slide Number Placeholder 127">
            <a:extLst>
              <a:ext uri="{FF2B5EF4-FFF2-40B4-BE49-F238E27FC236}">
                <a16:creationId xmlns:a16="http://schemas.microsoft.com/office/drawing/2014/main" id="{3C8A440B-2811-2725-2466-60E09027AB2E}"/>
              </a:ext>
            </a:extLst>
          </p:cNvPr>
          <p:cNvSpPr>
            <a:spLocks noGrp="1"/>
          </p:cNvSpPr>
          <p:nvPr>
            <p:ph type="sldNum" sz="quarter" idx="11"/>
          </p:nvPr>
        </p:nvSpPr>
        <p:spPr/>
        <p:txBody>
          <a:bodyPr/>
          <a:lstStyle/>
          <a:p>
            <a:pPr>
              <a:defRPr/>
            </a:pPr>
            <a:fld id="{6E0AA622-F4CE-604D-A669-CD3D12FC535C}" type="slidenum">
              <a:rPr lang="en-US" smtClean="0"/>
              <a:pPr>
                <a:defRPr/>
              </a:pPr>
              <a:t>8</a:t>
            </a:fld>
            <a:endParaRPr lang="en-US" dirty="0"/>
          </a:p>
        </p:txBody>
      </p:sp>
      <p:sp>
        <p:nvSpPr>
          <p:cNvPr id="3" name="TextBox 2">
            <a:extLst>
              <a:ext uri="{FF2B5EF4-FFF2-40B4-BE49-F238E27FC236}">
                <a16:creationId xmlns:a16="http://schemas.microsoft.com/office/drawing/2014/main" id="{B59B4712-831C-BC17-54CC-54572FAFE496}"/>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Syntax of loop invariants and </a:t>
            </a:r>
            <a:r>
              <a:rPr lang="en-US" sz="1600" dirty="0" err="1"/>
              <a:t>Logika</a:t>
            </a:r>
            <a:r>
              <a:rPr lang="en-US" sz="1600" dirty="0"/>
              <a:t> deductions</a:t>
            </a:r>
          </a:p>
        </p:txBody>
      </p:sp>
      <p:sp>
        <p:nvSpPr>
          <p:cNvPr id="4" name="TextBox 3">
            <a:extLst>
              <a:ext uri="{FF2B5EF4-FFF2-40B4-BE49-F238E27FC236}">
                <a16:creationId xmlns:a16="http://schemas.microsoft.com/office/drawing/2014/main" id="{B97F79EB-3F9E-1A3C-ACD3-65311E747763}"/>
              </a:ext>
            </a:extLst>
          </p:cNvPr>
          <p:cNvSpPr txBox="1"/>
          <p:nvPr/>
        </p:nvSpPr>
        <p:spPr>
          <a:xfrm>
            <a:off x="549166" y="1697872"/>
            <a:ext cx="8290034" cy="3539430"/>
          </a:xfrm>
          <a:prstGeom prst="rect">
            <a:avLst/>
          </a:prstGeom>
          <a:noFill/>
        </p:spPr>
        <p:txBody>
          <a:bodyPr wrap="square" rtlCol="0">
            <a:spAutoFit/>
          </a:bodyPr>
          <a:lstStyle/>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Assume pre-condition </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Deduce</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a:t>
            </a:r>
            <a:r>
              <a:rPr lang="en-DK" sz="1600" dirty="0">
                <a:solidFill>
                  <a:srgbClr val="080808"/>
                </a:solidFill>
                <a:latin typeface="Menlo" panose="020B0609030804020204" pitchFamily="49" charset="0"/>
                <a:ea typeface="Menlo" panose="020B0609030804020204" pitchFamily="49" charset="0"/>
                <a:cs typeface="Menlo" panose="020B0609030804020204" pitchFamily="49" charset="0"/>
              </a:rPr>
              <a:t>⊢ …</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a:t>
            </a:r>
            <a:endPar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endParaRPr>
          </a:p>
          <a:p>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Deduce(</a:t>
            </a:r>
            <a:r>
              <a:rPr lang="en-DK" sz="1600" dirty="0">
                <a:solidFill>
                  <a:srgbClr val="080808"/>
                </a:solidFill>
                <a:latin typeface="Menlo" panose="020B0609030804020204" pitchFamily="49" charset="0"/>
                <a:ea typeface="Menlo" panose="020B0609030804020204" pitchFamily="49" charset="0"/>
                <a:cs typeface="Menlo" panose="020B0609030804020204" pitchFamily="49" charset="0"/>
              </a:rPr>
              <a:t>⊢ </a:t>
            </a:r>
            <a:r>
              <a:rPr lang="en-DK" sz="1600" dirty="0">
                <a:solidFill>
                  <a:srgbClr val="0070C0"/>
                </a:solidFill>
                <a:latin typeface="Menlo" panose="020B0609030804020204" pitchFamily="49" charset="0"/>
                <a:ea typeface="Menlo" panose="020B0609030804020204" pitchFamily="49" charset="0"/>
                <a:cs typeface="Menlo" panose="020B0609030804020204" pitchFamily="49" charset="0"/>
              </a:rPr>
              <a:t>I</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while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effectLst/>
                <a:latin typeface="Menlo" panose="020B0609030804020204" pitchFamily="49" charset="0"/>
                <a:ea typeface="Menlo" panose="020B0609030804020204" pitchFamily="49" charset="0"/>
                <a:cs typeface="Menlo" panose="020B0609030804020204" pitchFamily="49" charset="0"/>
              </a:rPr>
              <a:t>Invariant(</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effectLst/>
                <a:latin typeface="Menlo" panose="020B0609030804020204" pitchFamily="49" charset="0"/>
                <a:ea typeface="Menlo" panose="020B0609030804020204" pitchFamily="49" charset="0"/>
                <a:cs typeface="Menlo" panose="020B0609030804020204" pitchFamily="49" charset="0"/>
              </a:rPr>
              <a:t>Modifies(</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list of variables</a:t>
            </a:r>
            <a:r>
              <a:rPr lang="en-GB" sz="1600" dirty="0">
                <a:effectLst/>
                <a:latin typeface="Menlo" panose="020B0609030804020204" pitchFamily="49" charset="0"/>
                <a:ea typeface="Menlo" panose="020B0609030804020204" pitchFamily="49" charset="0"/>
                <a:cs typeface="Menlo" panose="020B0609030804020204" pitchFamily="49" charset="0"/>
              </a:rPr>
              <a:t>)</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0070C0"/>
                </a:solidFill>
                <a:effectLst/>
                <a:latin typeface="Menlo" panose="020B0609030804020204" pitchFamily="49" charset="0"/>
                <a:ea typeface="Menlo" panose="020B0609030804020204" pitchFamily="49" charset="0"/>
                <a:cs typeface="Menlo" panose="020B0609030804020204" pitchFamily="49" charset="0"/>
              </a:rPr>
              <a:t>I</a:t>
            </a:r>
          </a:p>
          <a:p>
            <a:r>
              <a:rPr lang="en-GB" sz="1600" dirty="0">
                <a:effectLst/>
                <a:latin typeface="Menlo" panose="020B0609030804020204" pitchFamily="49" charset="0"/>
                <a:ea typeface="Menlo" panose="020B0609030804020204" pitchFamily="49" charset="0"/>
                <a:cs typeface="Menlo" panose="020B0609030804020204" pitchFamily="49" charset="0"/>
              </a:rPr>
              <a:t>  )</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p>
          <a:p>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Deduce</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a:t>
            </a:r>
            <a:r>
              <a:rPr lang="en-DK" sz="1600" dirty="0">
                <a:solidFill>
                  <a:srgbClr val="080808"/>
                </a:solidFill>
                <a:latin typeface="Menlo" panose="020B0609030804020204" pitchFamily="49" charset="0"/>
                <a:ea typeface="Menlo" panose="020B0609030804020204" pitchFamily="49" charset="0"/>
                <a:cs typeface="Menlo" panose="020B0609030804020204" pitchFamily="49" charset="0"/>
              </a:rPr>
              <a:t>⊢ </a:t>
            </a:r>
            <a:r>
              <a:rPr lang="en-DK" sz="1600" dirty="0">
                <a:solidFill>
                  <a:srgbClr val="0070C0"/>
                </a:solidFill>
                <a:latin typeface="Menlo" panose="020B0609030804020204" pitchFamily="49" charset="0"/>
                <a:ea typeface="Menlo" panose="020B0609030804020204" pitchFamily="49" charset="0"/>
                <a:cs typeface="Menlo" panose="020B0609030804020204" pitchFamily="49" charset="0"/>
              </a:rPr>
              <a:t>I </a:t>
            </a:r>
            <a:r>
              <a:rPr lang="en-DK" sz="1600" dirty="0">
                <a:solidFill>
                  <a:srgbClr val="080808"/>
                </a:solidFill>
                <a:latin typeface="Menlo" panose="020B0609030804020204" pitchFamily="49" charset="0"/>
                <a:ea typeface="Menlo" panose="020B0609030804020204" pitchFamily="49" charset="0"/>
                <a:cs typeface="Menlo" panose="020B0609030804020204" pitchFamily="49" charset="0"/>
              </a:rPr>
              <a:t>∧ ¬</a:t>
            </a:r>
            <a:r>
              <a:rPr lang="en-DK" sz="1600" dirty="0">
                <a:solidFill>
                  <a:srgbClr val="0070C0"/>
                </a:solidFill>
                <a:latin typeface="Menlo" panose="020B0609030804020204" pitchFamily="49" charset="0"/>
                <a:ea typeface="Menlo" panose="020B0609030804020204" pitchFamily="49" charset="0"/>
                <a:cs typeface="Menlo" panose="020B0609030804020204" pitchFamily="49" charset="0"/>
              </a:rPr>
              <a:t>C</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Deduce post-condition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proof obligation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74946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92C68-0298-F392-8D23-562C0185A0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14C9BA-377C-4CCC-0ADE-AA7D3B3F8E42}"/>
              </a:ext>
            </a:extLst>
          </p:cNvPr>
          <p:cNvSpPr>
            <a:spLocks noGrp="1"/>
          </p:cNvSpPr>
          <p:nvPr>
            <p:ph type="title"/>
          </p:nvPr>
        </p:nvSpPr>
        <p:spPr/>
        <p:txBody>
          <a:bodyPr/>
          <a:lstStyle/>
          <a:p>
            <a:r>
              <a:rPr lang="en-US" sz="3600" dirty="0"/>
              <a:t>While Loops</a:t>
            </a:r>
          </a:p>
        </p:txBody>
      </p:sp>
      <p:sp>
        <p:nvSpPr>
          <p:cNvPr id="128" name="Slide Number Placeholder 127">
            <a:extLst>
              <a:ext uri="{FF2B5EF4-FFF2-40B4-BE49-F238E27FC236}">
                <a16:creationId xmlns:a16="http://schemas.microsoft.com/office/drawing/2014/main" id="{54481488-79D0-2854-4CA5-B46AE64F9616}"/>
              </a:ext>
            </a:extLst>
          </p:cNvPr>
          <p:cNvSpPr>
            <a:spLocks noGrp="1"/>
          </p:cNvSpPr>
          <p:nvPr>
            <p:ph type="sldNum" sz="quarter" idx="11"/>
          </p:nvPr>
        </p:nvSpPr>
        <p:spPr/>
        <p:txBody>
          <a:bodyPr/>
          <a:lstStyle/>
          <a:p>
            <a:pPr>
              <a:defRPr/>
            </a:pPr>
            <a:fld id="{6E0AA622-F4CE-604D-A669-CD3D12FC535C}" type="slidenum">
              <a:rPr lang="en-US" smtClean="0"/>
              <a:pPr>
                <a:defRPr/>
              </a:pPr>
              <a:t>9</a:t>
            </a:fld>
            <a:endParaRPr lang="en-US" dirty="0"/>
          </a:p>
        </p:txBody>
      </p:sp>
      <p:sp>
        <p:nvSpPr>
          <p:cNvPr id="3" name="TextBox 2">
            <a:extLst>
              <a:ext uri="{FF2B5EF4-FFF2-40B4-BE49-F238E27FC236}">
                <a16:creationId xmlns:a16="http://schemas.microsoft.com/office/drawing/2014/main" id="{7FFBCBB1-02A3-9437-85DA-19ACB5E1C228}"/>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Example: Factorial function</a:t>
            </a:r>
          </a:p>
        </p:txBody>
      </p:sp>
      <p:sp>
        <p:nvSpPr>
          <p:cNvPr id="4" name="TextBox 3">
            <a:extLst>
              <a:ext uri="{FF2B5EF4-FFF2-40B4-BE49-F238E27FC236}">
                <a16:creationId xmlns:a16="http://schemas.microsoft.com/office/drawing/2014/main" id="{856B35DE-989D-9275-6E07-37441F6FBCB3}"/>
              </a:ext>
            </a:extLst>
          </p:cNvPr>
          <p:cNvSpPr txBox="1"/>
          <p:nvPr/>
        </p:nvSpPr>
        <p:spPr>
          <a:xfrm>
            <a:off x="549166" y="1697872"/>
            <a:ext cx="8290034" cy="1077218"/>
          </a:xfrm>
          <a:prstGeom prst="rect">
            <a:avLst/>
          </a:prstGeom>
          <a:noFill/>
        </p:spPr>
        <p:txBody>
          <a:bodyPr wrap="square" rtlCol="0">
            <a:spAutoFit/>
          </a:bodyPr>
          <a:lstStyle/>
          <a:p>
            <a:r>
              <a:rPr lang="en-GB" sz="1600" dirty="0">
                <a:solidFill>
                  <a:srgbClr val="9E880D"/>
                </a:solidFill>
                <a:effectLst/>
                <a:latin typeface="Menlo" panose="020B0609030804020204" pitchFamily="49" charset="0"/>
                <a:ea typeface="Menlo" panose="020B0609030804020204" pitchFamily="49" charset="0"/>
                <a:cs typeface="Menlo" panose="020B0609030804020204" pitchFamily="49" charset="0"/>
              </a:rPr>
              <a:t>@</a:t>
            </a:r>
            <a:r>
              <a:rPr lang="en-GB" sz="1600" dirty="0" err="1">
                <a:solidFill>
                  <a:srgbClr val="9E880D"/>
                </a:solidFill>
                <a:effectLst/>
                <a:latin typeface="Menlo" panose="020B0609030804020204" pitchFamily="49" charset="0"/>
                <a:ea typeface="Menlo" panose="020B0609030804020204" pitchFamily="49" charset="0"/>
                <a:cs typeface="Menlo" panose="020B0609030804020204" pitchFamily="49" charset="0"/>
              </a:rPr>
              <a:t>strictpure</a:t>
            </a:r>
            <a:r>
              <a:rPr lang="en-GB" sz="1600" dirty="0">
                <a:solidFill>
                  <a:srgbClr val="9E880D"/>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def </a:t>
            </a:r>
            <a:r>
              <a:rPr lang="en-GB" sz="1600" dirty="0" err="1">
                <a:solidFill>
                  <a:srgbClr val="00627A"/>
                </a:solidFill>
                <a:effectLst/>
                <a:latin typeface="Menlo" panose="020B0609030804020204" pitchFamily="49" charset="0"/>
                <a:ea typeface="Menlo" panose="020B0609030804020204" pitchFamily="49" charset="0"/>
                <a:cs typeface="Menlo" panose="020B0609030804020204" pitchFamily="49" charset="0"/>
              </a:rPr>
              <a:t>fac_spec</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600" dirty="0">
                <a:solidFill>
                  <a:srgbClr val="000000"/>
                </a:solidFill>
                <a:effectLst/>
                <a:latin typeface="Menlo" panose="020B0609030804020204" pitchFamily="49" charset="0"/>
                <a:ea typeface="Menlo" panose="020B0609030804020204" pitchFamily="49" charset="0"/>
                <a:cs typeface="Menlo" panose="020B0609030804020204" pitchFamily="49" charset="0"/>
              </a:rPr>
              <a:t>n</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000000"/>
                </a:solidFill>
                <a:effectLst/>
                <a:latin typeface="Menlo" panose="020B0609030804020204" pitchFamily="49" charset="0"/>
                <a:ea typeface="Menlo" panose="020B0609030804020204" pitchFamily="49" charset="0"/>
                <a:cs typeface="Menlo" panose="020B0609030804020204" pitchFamily="49" charset="0"/>
              </a:rPr>
              <a:t>Z</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000000"/>
                </a:solidFill>
                <a:effectLst/>
                <a:latin typeface="Menlo" panose="020B0609030804020204" pitchFamily="49" charset="0"/>
                <a:ea typeface="Menlo" panose="020B0609030804020204" pitchFamily="49" charset="0"/>
                <a:cs typeface="Menlo" panose="020B0609030804020204" pitchFamily="49" charset="0"/>
              </a:rPr>
              <a:t>Z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000000"/>
                </a:solidFill>
                <a:effectLst/>
                <a:latin typeface="Menlo" panose="020B0609030804020204" pitchFamily="49" charset="0"/>
                <a:ea typeface="Menlo" panose="020B0609030804020204" pitchFamily="49" charset="0"/>
                <a:cs typeface="Menlo" panose="020B0609030804020204" pitchFamily="49" charset="0"/>
              </a:rPr>
              <a:t>n </a:t>
            </a: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match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case </a:t>
            </a:r>
            <a:r>
              <a:rPr lang="en-GB" sz="1600" dirty="0">
                <a:solidFill>
                  <a:srgbClr val="1750EB"/>
                </a:solidFill>
                <a:effectLst/>
                <a:latin typeface="Menlo" panose="020B0609030804020204" pitchFamily="49" charset="0"/>
                <a:ea typeface="Menlo" panose="020B0609030804020204" pitchFamily="49" charset="0"/>
                <a:cs typeface="Menlo" panose="020B0609030804020204" pitchFamily="49" charset="0"/>
              </a:rPr>
              <a:t>0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=&gt; </a:t>
            </a:r>
            <a:r>
              <a:rPr lang="en-GB" sz="1600" dirty="0">
                <a:solidFill>
                  <a:srgbClr val="1750EB"/>
                </a:solidFill>
                <a:effectLst/>
                <a:latin typeface="Menlo" panose="020B0609030804020204" pitchFamily="49" charset="0"/>
                <a:ea typeface="Menlo" panose="020B0609030804020204" pitchFamily="49" charset="0"/>
                <a:cs typeface="Menlo" panose="020B0609030804020204" pitchFamily="49" charset="0"/>
              </a:rPr>
              <a:t>1</a:t>
            </a:r>
            <a:br>
              <a:rPr lang="en-GB" sz="1600" dirty="0">
                <a:solidFill>
                  <a:srgbClr val="1750EB"/>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1750EB"/>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case </a:t>
            </a:r>
            <a:r>
              <a:rPr lang="en-GB" sz="16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=&gt; </a:t>
            </a:r>
            <a:r>
              <a:rPr lang="en-GB" sz="16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err="1">
                <a:solidFill>
                  <a:srgbClr val="080808"/>
                </a:solidFill>
                <a:effectLst/>
                <a:latin typeface="Menlo" panose="020B0609030804020204" pitchFamily="49" charset="0"/>
                <a:ea typeface="Menlo" panose="020B0609030804020204" pitchFamily="49" charset="0"/>
                <a:cs typeface="Menlo" panose="020B0609030804020204" pitchFamily="49" charset="0"/>
              </a:rPr>
              <a:t>fac_spec</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6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1750EB"/>
                </a:solidFill>
                <a:effectLst/>
                <a:latin typeface="Menlo" panose="020B0609030804020204" pitchFamily="49" charset="0"/>
                <a:ea typeface="Menlo" panose="020B0609030804020204" pitchFamily="49" charset="0"/>
                <a:cs typeface="Menlo" panose="020B0609030804020204" pitchFamily="49" charset="0"/>
              </a:rPr>
              <a:t>1</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2484429127"/>
      </p:ext>
    </p:extLst>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990099"/>
      </a:dk2>
      <a:lt2>
        <a:srgbClr val="1C1C1C"/>
      </a:lt2>
      <a:accent1>
        <a:srgbClr val="6E1EC6"/>
      </a:accent1>
      <a:accent2>
        <a:srgbClr val="FFCF01"/>
      </a:accent2>
      <a:accent3>
        <a:srgbClr val="FFFFFF"/>
      </a:accent3>
      <a:accent4>
        <a:srgbClr val="000000"/>
      </a:accent4>
      <a:accent5>
        <a:srgbClr val="BAABDF"/>
      </a:accent5>
      <a:accent6>
        <a:srgbClr val="E7BB01"/>
      </a:accent6>
      <a:hlink>
        <a:srgbClr val="00CC00"/>
      </a:hlink>
      <a:folHlink>
        <a:srgbClr val="990099"/>
      </a:folHlink>
    </a:clrScheme>
    <a:fontScheme name="Blends">
      <a:majorFont>
        <a:latin typeface="Microsoft Sans Serif"/>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206502</TotalTime>
  <Words>1735</Words>
  <Application>Microsoft Macintosh PowerPoint</Application>
  <PresentationFormat>On-screen Show (4:3)</PresentationFormat>
  <Paragraphs>171</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Menlo</vt:lpstr>
      <vt:lpstr>Microsoft Sans Serif</vt:lpstr>
      <vt:lpstr>Tahoma</vt:lpstr>
      <vt:lpstr>Times New Roman</vt:lpstr>
      <vt:lpstr>Wingdings</vt:lpstr>
      <vt:lpstr>Blends</vt:lpstr>
      <vt:lpstr>Slang &amp; Logika:  Loops and Invariants</vt:lpstr>
      <vt:lpstr>While Loops</vt:lpstr>
      <vt:lpstr>While Loops</vt:lpstr>
      <vt:lpstr>While Loops</vt:lpstr>
      <vt:lpstr>While Loops</vt:lpstr>
      <vt:lpstr>While Loops</vt:lpstr>
      <vt:lpstr>While Loops</vt:lpstr>
      <vt:lpstr>While Loops</vt:lpstr>
      <vt:lpstr>While Loops</vt:lpstr>
      <vt:lpstr>While Loops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Stefan Hallerstede</cp:lastModifiedBy>
  <cp:revision>1457</cp:revision>
  <cp:lastPrinted>2023-09-28T13:37:11Z</cp:lastPrinted>
  <dcterms:created xsi:type="dcterms:W3CDTF">2016-11-14T12:47:14Z</dcterms:created>
  <dcterms:modified xsi:type="dcterms:W3CDTF">2024-10-03T11:55:46Z</dcterms:modified>
</cp:coreProperties>
</file>