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4"/>
  </p:notesMasterIdLst>
  <p:handoutMasterIdLst>
    <p:handoutMasterId r:id="rId15"/>
  </p:handoutMasterIdLst>
  <p:sldIdLst>
    <p:sldId id="258" r:id="rId2"/>
    <p:sldId id="1907" r:id="rId3"/>
    <p:sldId id="1912" r:id="rId4"/>
    <p:sldId id="1915" r:id="rId5"/>
    <p:sldId id="1913" r:id="rId6"/>
    <p:sldId id="1914" r:id="rId7"/>
    <p:sldId id="1916" r:id="rId8"/>
    <p:sldId id="1908" r:id="rId9"/>
    <p:sldId id="1909" r:id="rId10"/>
    <p:sldId id="1641" r:id="rId11"/>
    <p:sldId id="1910" r:id="rId12"/>
    <p:sldId id="1911" r:id="rId1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67"/>
    <a:srgbClr val="8922FD"/>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4"/>
    <p:restoredTop sz="96327" autoAdjust="0"/>
  </p:normalViewPr>
  <p:slideViewPr>
    <p:cSldViewPr>
      <p:cViewPr varScale="1">
        <p:scale>
          <a:sx n="210" d="100"/>
          <a:sy n="210" d="100"/>
        </p:scale>
        <p:origin x="168" y="112"/>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pPr>
              <a:defRPr/>
            </a:pPr>
            <a:fld id="{2BFE2475-28EF-9A44-97D3-D2287C00B1B1}" type="slidenum">
              <a:rPr lang="en-US" smtClean="0"/>
              <a:pPr>
                <a:defRPr/>
              </a:pPr>
              <a:t>10</a:t>
            </a:fld>
            <a:endParaRPr lang="en-US"/>
          </a:p>
        </p:txBody>
      </p:sp>
    </p:spTree>
    <p:extLst>
      <p:ext uri="{BB962C8B-B14F-4D97-AF65-F5344CB8AC3E}">
        <p14:creationId xmlns:p14="http://schemas.microsoft.com/office/powerpoint/2010/main" val="126805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3E1F6-4C04-DA88-28DA-A44A766734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9A6F6-486E-35DF-E854-195600BFC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0E1538-A410-3F34-F87B-093650346CF8}"/>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8BC9E85-1357-EB6F-EB2B-46D7E90240EA}"/>
              </a:ext>
            </a:extLst>
          </p:cNvPr>
          <p:cNvSpPr>
            <a:spLocks noGrp="1"/>
          </p:cNvSpPr>
          <p:nvPr>
            <p:ph type="sldNum" sz="quarter" idx="5"/>
          </p:nvPr>
        </p:nvSpPr>
        <p:spPr/>
        <p:txBody>
          <a:bodyPr/>
          <a:lstStyle/>
          <a:p>
            <a:pPr>
              <a:defRPr/>
            </a:pPr>
            <a:fld id="{2BFE2475-28EF-9A44-97D3-D2287C00B1B1}" type="slidenum">
              <a:rPr lang="en-US" smtClean="0"/>
              <a:pPr>
                <a:defRPr/>
              </a:pPr>
              <a:t>11</a:t>
            </a:fld>
            <a:endParaRPr lang="en-US"/>
          </a:p>
        </p:txBody>
      </p:sp>
    </p:spTree>
    <p:extLst>
      <p:ext uri="{BB962C8B-B14F-4D97-AF65-F5344CB8AC3E}">
        <p14:creationId xmlns:p14="http://schemas.microsoft.com/office/powerpoint/2010/main" val="218260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12</a:t>
            </a:fld>
            <a:endParaRPr lang="en-US"/>
          </a:p>
        </p:txBody>
      </p:sp>
    </p:spTree>
    <p:extLst>
      <p:ext uri="{BB962C8B-B14F-4D97-AF65-F5344CB8AC3E}">
        <p14:creationId xmlns:p14="http://schemas.microsoft.com/office/powerpoint/2010/main" val="278764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tif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tiff"/><Relationship Id="rId4" Type="http://schemas.openxmlformats.org/officeDocument/2006/relationships/image" Target="../media/image12.png"/><Relationship Id="rId9"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ti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Program Reasoning Using </a:t>
            </a:r>
            <a:r>
              <a:rPr lang="en-US" sz="4000" dirty="0" err="1"/>
              <a:t>Logika</a:t>
            </a:r>
            <a:r>
              <a:rPr lang="en-US" sz="4000" dirty="0"/>
              <a:t>: </a:t>
            </a:r>
            <a:br>
              <a:rPr lang="en-US" sz="4000" dirty="0"/>
            </a:br>
            <a:r>
              <a:rPr lang="en-US" sz="4000" dirty="0"/>
              <a:t>Conditional Statements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BBAF-4AAC-5546-93D1-E22E745262AC}"/>
              </a:ext>
            </a:extLst>
          </p:cNvPr>
          <p:cNvSpPr>
            <a:spLocks noGrp="1"/>
          </p:cNvSpPr>
          <p:nvPr>
            <p:ph type="title"/>
          </p:nvPr>
        </p:nvSpPr>
        <p:spPr/>
        <p:txBody>
          <a:bodyPr/>
          <a:lstStyle/>
          <a:p>
            <a:r>
              <a:rPr lang="en-US" sz="3600" dirty="0"/>
              <a:t>HAMR – Model-driven </a:t>
            </a:r>
            <a:r>
              <a:rPr lang="en-US" sz="3600" dirty="0" err="1"/>
              <a:t>Developemnt</a:t>
            </a:r>
            <a:endParaRPr lang="en-US" sz="3600" dirty="0"/>
          </a:p>
        </p:txBody>
      </p:sp>
      <p:pic>
        <p:nvPicPr>
          <p:cNvPr id="27" name="Picture 26">
            <a:extLst>
              <a:ext uri="{FF2B5EF4-FFF2-40B4-BE49-F238E27FC236}">
                <a16:creationId xmlns:a16="http://schemas.microsoft.com/office/drawing/2014/main" id="{454D509D-C742-CE46-8C51-FBD5534A21C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71800" y="1828800"/>
            <a:ext cx="3119078" cy="1507377"/>
          </a:xfrm>
          <a:prstGeom prst="rect">
            <a:avLst/>
          </a:prstGeom>
        </p:spPr>
      </p:pic>
      <p:sp>
        <p:nvSpPr>
          <p:cNvPr id="29" name="TextBox 28">
            <a:extLst>
              <a:ext uri="{FF2B5EF4-FFF2-40B4-BE49-F238E27FC236}">
                <a16:creationId xmlns:a16="http://schemas.microsoft.com/office/drawing/2014/main" id="{6FF13ADE-4284-8F42-9B72-6F7F16C309CD}"/>
              </a:ext>
            </a:extLst>
          </p:cNvPr>
          <p:cNvSpPr txBox="1"/>
          <p:nvPr/>
        </p:nvSpPr>
        <p:spPr>
          <a:xfrm>
            <a:off x="381000" y="1981200"/>
            <a:ext cx="2438400" cy="1077218"/>
          </a:xfrm>
          <a:prstGeom prst="rect">
            <a:avLst/>
          </a:prstGeom>
          <a:solidFill>
            <a:schemeClr val="accent2"/>
          </a:solidFill>
        </p:spPr>
        <p:txBody>
          <a:bodyPr wrap="square" rtlCol="0">
            <a:spAutoFit/>
          </a:bodyPr>
          <a:lstStyle/>
          <a:p>
            <a:r>
              <a:rPr lang="en-US" sz="1600" dirty="0"/>
              <a:t>Modeling, analysis, and verification in the </a:t>
            </a:r>
            <a:r>
              <a:rPr lang="en-US" sz="1600" b="1" dirty="0"/>
              <a:t>AADL</a:t>
            </a:r>
            <a:r>
              <a:rPr lang="en-US" sz="1600" dirty="0"/>
              <a:t> modeling language</a:t>
            </a:r>
          </a:p>
          <a:p>
            <a:r>
              <a:rPr lang="en-US" sz="1600" dirty="0"/>
              <a:t>(+</a:t>
            </a:r>
            <a:r>
              <a:rPr lang="en-US" sz="1600" b="1" dirty="0"/>
              <a:t> SysMLv2 </a:t>
            </a:r>
            <a:r>
              <a:rPr lang="en-US" sz="1600" dirty="0"/>
              <a:t>Prototype)</a:t>
            </a:r>
          </a:p>
        </p:txBody>
      </p:sp>
      <p:pic>
        <p:nvPicPr>
          <p:cNvPr id="30" name="Picture 29">
            <a:extLst>
              <a:ext uri="{FF2B5EF4-FFF2-40B4-BE49-F238E27FC236}">
                <a16:creationId xmlns:a16="http://schemas.microsoft.com/office/drawing/2014/main" id="{9EF11C60-1527-1B44-A6A4-AE18FD650D5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4200" y="2209800"/>
            <a:ext cx="1081702" cy="760418"/>
          </a:xfrm>
          <a:prstGeom prst="rect">
            <a:avLst/>
          </a:prstGeom>
        </p:spPr>
      </p:pic>
      <p:pic>
        <p:nvPicPr>
          <p:cNvPr id="31" name="Picture 30">
            <a:extLst>
              <a:ext uri="{FF2B5EF4-FFF2-40B4-BE49-F238E27FC236}">
                <a16:creationId xmlns:a16="http://schemas.microsoft.com/office/drawing/2014/main" id="{A71A393A-8427-8942-9FA8-8581807FB7F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20000" y="2438400"/>
            <a:ext cx="1143000" cy="590993"/>
          </a:xfrm>
          <a:prstGeom prst="rect">
            <a:avLst/>
          </a:prstGeom>
        </p:spPr>
      </p:pic>
      <p:grpSp>
        <p:nvGrpSpPr>
          <p:cNvPr id="19" name="Group 18">
            <a:extLst>
              <a:ext uri="{FF2B5EF4-FFF2-40B4-BE49-F238E27FC236}">
                <a16:creationId xmlns:a16="http://schemas.microsoft.com/office/drawing/2014/main" id="{30DF6E84-9C97-D640-BD75-E22E7C456AA3}"/>
              </a:ext>
            </a:extLst>
          </p:cNvPr>
          <p:cNvGrpSpPr/>
          <p:nvPr/>
        </p:nvGrpSpPr>
        <p:grpSpPr>
          <a:xfrm>
            <a:off x="381000" y="3657600"/>
            <a:ext cx="8839200" cy="1600438"/>
            <a:chOff x="381000" y="3657600"/>
            <a:chExt cx="8839200" cy="1600438"/>
          </a:xfrm>
        </p:grpSpPr>
        <p:sp>
          <p:nvSpPr>
            <p:cNvPr id="32" name="TextBox 31">
              <a:extLst>
                <a:ext uri="{FF2B5EF4-FFF2-40B4-BE49-F238E27FC236}">
                  <a16:creationId xmlns:a16="http://schemas.microsoft.com/office/drawing/2014/main" id="{C3DA7E0B-16F3-C440-AEA9-851E540FDD12}"/>
                </a:ext>
              </a:extLst>
            </p:cNvPr>
            <p:cNvSpPr txBox="1"/>
            <p:nvPr/>
          </p:nvSpPr>
          <p:spPr>
            <a:xfrm>
              <a:off x="381000" y="3657600"/>
              <a:ext cx="2438400" cy="830997"/>
            </a:xfrm>
            <a:prstGeom prst="rect">
              <a:avLst/>
            </a:prstGeom>
            <a:solidFill>
              <a:schemeClr val="accent2"/>
            </a:solidFill>
          </p:spPr>
          <p:txBody>
            <a:bodyPr wrap="square" rtlCol="0">
              <a:spAutoFit/>
            </a:bodyPr>
            <a:lstStyle/>
            <a:p>
              <a:r>
                <a:rPr lang="en-US" sz="1600" dirty="0"/>
                <a:t>Component development and verification in multiple languages</a:t>
              </a:r>
              <a:endParaRPr lang="en-US" sz="1600" b="1" dirty="0"/>
            </a:p>
          </p:txBody>
        </p:sp>
        <p:grpSp>
          <p:nvGrpSpPr>
            <p:cNvPr id="42" name="Group 41">
              <a:extLst>
                <a:ext uri="{FF2B5EF4-FFF2-40B4-BE49-F238E27FC236}">
                  <a16:creationId xmlns:a16="http://schemas.microsoft.com/office/drawing/2014/main" id="{A8DAF2FB-BBEF-E449-9CD5-A3D5E6EB35E4}"/>
                </a:ext>
              </a:extLst>
            </p:cNvPr>
            <p:cNvGrpSpPr/>
            <p:nvPr/>
          </p:nvGrpSpPr>
          <p:grpSpPr>
            <a:xfrm>
              <a:off x="3505200" y="3810000"/>
              <a:ext cx="1524000" cy="914400"/>
              <a:chOff x="3124200" y="3810000"/>
              <a:chExt cx="2690173" cy="1271337"/>
            </a:xfrm>
          </p:grpSpPr>
          <p:grpSp>
            <p:nvGrpSpPr>
              <p:cNvPr id="45" name="Group 44">
                <a:extLst>
                  <a:ext uri="{FF2B5EF4-FFF2-40B4-BE49-F238E27FC236}">
                    <a16:creationId xmlns:a16="http://schemas.microsoft.com/office/drawing/2014/main" id="{358CF731-BA8E-4F47-B408-80675AA22C1C}"/>
                  </a:ext>
                </a:extLst>
              </p:cNvPr>
              <p:cNvGrpSpPr/>
              <p:nvPr/>
            </p:nvGrpSpPr>
            <p:grpSpPr>
              <a:xfrm>
                <a:off x="4419600" y="3962400"/>
                <a:ext cx="1394773" cy="814137"/>
                <a:chOff x="3733800" y="3200400"/>
                <a:chExt cx="1394773" cy="814137"/>
              </a:xfrm>
            </p:grpSpPr>
            <p:grpSp>
              <p:nvGrpSpPr>
                <p:cNvPr id="108" name="Group 107">
                  <a:extLst>
                    <a:ext uri="{FF2B5EF4-FFF2-40B4-BE49-F238E27FC236}">
                      <a16:creationId xmlns:a16="http://schemas.microsoft.com/office/drawing/2014/main" id="{B191B211-41B3-F74F-86BE-5CF048E107E6}"/>
                    </a:ext>
                  </a:extLst>
                </p:cNvPr>
                <p:cNvGrpSpPr/>
                <p:nvPr/>
              </p:nvGrpSpPr>
              <p:grpSpPr>
                <a:xfrm>
                  <a:off x="3733800" y="3200400"/>
                  <a:ext cx="1394773" cy="814137"/>
                  <a:chOff x="3810000" y="5181600"/>
                  <a:chExt cx="1394773" cy="814137"/>
                </a:xfrm>
              </p:grpSpPr>
              <p:sp>
                <p:nvSpPr>
                  <p:cNvPr id="123" name="Rounded Rectangle 122">
                    <a:extLst>
                      <a:ext uri="{FF2B5EF4-FFF2-40B4-BE49-F238E27FC236}">
                        <a16:creationId xmlns:a16="http://schemas.microsoft.com/office/drawing/2014/main" id="{618C930B-F3BD-8B4A-9399-E14F3C16A8D2}"/>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24" name="Oval 123">
                    <a:extLst>
                      <a:ext uri="{FF2B5EF4-FFF2-40B4-BE49-F238E27FC236}">
                        <a16:creationId xmlns:a16="http://schemas.microsoft.com/office/drawing/2014/main" id="{09B33308-47C0-434E-9FAA-0FC16203BC2C}"/>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25" name="Oval 124">
                    <a:extLst>
                      <a:ext uri="{FF2B5EF4-FFF2-40B4-BE49-F238E27FC236}">
                        <a16:creationId xmlns:a16="http://schemas.microsoft.com/office/drawing/2014/main" id="{402D42D9-4DFD-CD4F-A4A7-E3B42D1FBA5E}"/>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109" name="Group 108">
                  <a:extLst>
                    <a:ext uri="{FF2B5EF4-FFF2-40B4-BE49-F238E27FC236}">
                      <a16:creationId xmlns:a16="http://schemas.microsoft.com/office/drawing/2014/main" id="{AE132FEE-64C8-E545-B5D5-FDAA62616D33}"/>
                    </a:ext>
                  </a:extLst>
                </p:cNvPr>
                <p:cNvGrpSpPr/>
                <p:nvPr/>
              </p:nvGrpSpPr>
              <p:grpSpPr>
                <a:xfrm>
                  <a:off x="4038600" y="3429000"/>
                  <a:ext cx="304800" cy="381000"/>
                  <a:chOff x="7391400" y="5715000"/>
                  <a:chExt cx="304800" cy="381000"/>
                </a:xfrm>
              </p:grpSpPr>
              <p:cxnSp>
                <p:nvCxnSpPr>
                  <p:cNvPr id="117" name="Straight Connector 116">
                    <a:extLst>
                      <a:ext uri="{FF2B5EF4-FFF2-40B4-BE49-F238E27FC236}">
                        <a16:creationId xmlns:a16="http://schemas.microsoft.com/office/drawing/2014/main" id="{694F2FCE-5140-D64A-A783-869C5B68BC45}"/>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8" name="Straight Connector 117">
                    <a:extLst>
                      <a:ext uri="{FF2B5EF4-FFF2-40B4-BE49-F238E27FC236}">
                        <a16:creationId xmlns:a16="http://schemas.microsoft.com/office/drawing/2014/main" id="{3AEA4682-FC36-FC41-B540-F8234CE2285A}"/>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9" name="Straight Connector 118">
                    <a:extLst>
                      <a:ext uri="{FF2B5EF4-FFF2-40B4-BE49-F238E27FC236}">
                        <a16:creationId xmlns:a16="http://schemas.microsoft.com/office/drawing/2014/main" id="{2479A092-7E1D-BD44-867A-F892AAABAF87}"/>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0" name="Straight Connector 119">
                    <a:extLst>
                      <a:ext uri="{FF2B5EF4-FFF2-40B4-BE49-F238E27FC236}">
                        <a16:creationId xmlns:a16="http://schemas.microsoft.com/office/drawing/2014/main" id="{F3C03C36-A306-054C-ADB0-7E7ACC1E69D3}"/>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1" name="Straight Connector 120">
                    <a:extLst>
                      <a:ext uri="{FF2B5EF4-FFF2-40B4-BE49-F238E27FC236}">
                        <a16:creationId xmlns:a16="http://schemas.microsoft.com/office/drawing/2014/main" id="{C8AEC0DE-85A9-1A44-BFBD-F375E068A0C9}"/>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2" name="Straight Connector 121">
                    <a:extLst>
                      <a:ext uri="{FF2B5EF4-FFF2-40B4-BE49-F238E27FC236}">
                        <a16:creationId xmlns:a16="http://schemas.microsoft.com/office/drawing/2014/main" id="{A2D44273-F5D9-DC48-ADF0-F43A783EC842}"/>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110" name="Group 109">
                  <a:extLst>
                    <a:ext uri="{FF2B5EF4-FFF2-40B4-BE49-F238E27FC236}">
                      <a16:creationId xmlns:a16="http://schemas.microsoft.com/office/drawing/2014/main" id="{486DA79D-0BB2-2A4D-845F-2A959C7723EA}"/>
                    </a:ext>
                  </a:extLst>
                </p:cNvPr>
                <p:cNvGrpSpPr/>
                <p:nvPr/>
              </p:nvGrpSpPr>
              <p:grpSpPr>
                <a:xfrm>
                  <a:off x="4495800" y="3429000"/>
                  <a:ext cx="304800" cy="381000"/>
                  <a:chOff x="7391400" y="5715000"/>
                  <a:chExt cx="304800" cy="381000"/>
                </a:xfrm>
              </p:grpSpPr>
              <p:cxnSp>
                <p:nvCxnSpPr>
                  <p:cNvPr id="111" name="Straight Connector 110">
                    <a:extLst>
                      <a:ext uri="{FF2B5EF4-FFF2-40B4-BE49-F238E27FC236}">
                        <a16:creationId xmlns:a16="http://schemas.microsoft.com/office/drawing/2014/main" id="{043CE18F-6D7D-524C-A95B-D8B16C5B0A95}"/>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2" name="Straight Connector 111">
                    <a:extLst>
                      <a:ext uri="{FF2B5EF4-FFF2-40B4-BE49-F238E27FC236}">
                        <a16:creationId xmlns:a16="http://schemas.microsoft.com/office/drawing/2014/main" id="{0E66F78A-4675-0D49-B487-4C8E13D4851E}"/>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3" name="Straight Connector 112">
                    <a:extLst>
                      <a:ext uri="{FF2B5EF4-FFF2-40B4-BE49-F238E27FC236}">
                        <a16:creationId xmlns:a16="http://schemas.microsoft.com/office/drawing/2014/main" id="{EB6F53C1-351A-3048-AC3A-EE884E83946E}"/>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4" name="Straight Connector 113">
                    <a:extLst>
                      <a:ext uri="{FF2B5EF4-FFF2-40B4-BE49-F238E27FC236}">
                        <a16:creationId xmlns:a16="http://schemas.microsoft.com/office/drawing/2014/main" id="{547605CD-3F7B-1944-A30D-B82524BD52C9}"/>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5" name="Straight Connector 114">
                    <a:extLst>
                      <a:ext uri="{FF2B5EF4-FFF2-40B4-BE49-F238E27FC236}">
                        <a16:creationId xmlns:a16="http://schemas.microsoft.com/office/drawing/2014/main" id="{D3FBB56A-3975-CB48-9E70-A35646C8B072}"/>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6" name="Straight Connector 115">
                    <a:extLst>
                      <a:ext uri="{FF2B5EF4-FFF2-40B4-BE49-F238E27FC236}">
                        <a16:creationId xmlns:a16="http://schemas.microsoft.com/office/drawing/2014/main" id="{3B1AC2A4-4E80-F148-B0A7-F6658F2139C3}"/>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6" name="Group 45">
                <a:extLst>
                  <a:ext uri="{FF2B5EF4-FFF2-40B4-BE49-F238E27FC236}">
                    <a16:creationId xmlns:a16="http://schemas.microsoft.com/office/drawing/2014/main" id="{43092CEA-4C82-5A46-ABF6-479548229007}"/>
                  </a:ext>
                </a:extLst>
              </p:cNvPr>
              <p:cNvGrpSpPr/>
              <p:nvPr/>
            </p:nvGrpSpPr>
            <p:grpSpPr>
              <a:xfrm>
                <a:off x="3124200" y="3962400"/>
                <a:ext cx="1398012" cy="814137"/>
                <a:chOff x="3798982" y="3200400"/>
                <a:chExt cx="1398012" cy="814137"/>
              </a:xfrm>
            </p:grpSpPr>
            <p:grpSp>
              <p:nvGrpSpPr>
                <p:cNvPr id="90" name="Group 89">
                  <a:extLst>
                    <a:ext uri="{FF2B5EF4-FFF2-40B4-BE49-F238E27FC236}">
                      <a16:creationId xmlns:a16="http://schemas.microsoft.com/office/drawing/2014/main" id="{88BDC625-67C8-B947-8108-EC5F2884A19D}"/>
                    </a:ext>
                  </a:extLst>
                </p:cNvPr>
                <p:cNvGrpSpPr/>
                <p:nvPr/>
              </p:nvGrpSpPr>
              <p:grpSpPr>
                <a:xfrm>
                  <a:off x="3798982" y="3200400"/>
                  <a:ext cx="1398012" cy="814137"/>
                  <a:chOff x="3875182" y="5181600"/>
                  <a:chExt cx="1398012" cy="814137"/>
                </a:xfrm>
              </p:grpSpPr>
              <p:sp>
                <p:nvSpPr>
                  <p:cNvPr id="105" name="Rounded Rectangle 104">
                    <a:extLst>
                      <a:ext uri="{FF2B5EF4-FFF2-40B4-BE49-F238E27FC236}">
                        <a16:creationId xmlns:a16="http://schemas.microsoft.com/office/drawing/2014/main" id="{5A304DAA-34BF-D845-8C67-C07E00849AAB}"/>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06" name="Oval 105">
                    <a:extLst>
                      <a:ext uri="{FF2B5EF4-FFF2-40B4-BE49-F238E27FC236}">
                        <a16:creationId xmlns:a16="http://schemas.microsoft.com/office/drawing/2014/main" id="{A20F73AB-DEBF-1044-9CFF-8B87075696C3}"/>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107" name="Oval 106">
                    <a:extLst>
                      <a:ext uri="{FF2B5EF4-FFF2-40B4-BE49-F238E27FC236}">
                        <a16:creationId xmlns:a16="http://schemas.microsoft.com/office/drawing/2014/main" id="{9C7DE019-9C21-8D41-BE96-CAA490E07DC6}"/>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91" name="Group 90">
                  <a:extLst>
                    <a:ext uri="{FF2B5EF4-FFF2-40B4-BE49-F238E27FC236}">
                      <a16:creationId xmlns:a16="http://schemas.microsoft.com/office/drawing/2014/main" id="{1EC734F8-6A3D-974A-9BB2-5394390C2D5C}"/>
                    </a:ext>
                  </a:extLst>
                </p:cNvPr>
                <p:cNvGrpSpPr/>
                <p:nvPr/>
              </p:nvGrpSpPr>
              <p:grpSpPr>
                <a:xfrm>
                  <a:off x="4038600" y="3429000"/>
                  <a:ext cx="304800" cy="381000"/>
                  <a:chOff x="7391400" y="5715000"/>
                  <a:chExt cx="304800" cy="381000"/>
                </a:xfrm>
              </p:grpSpPr>
              <p:cxnSp>
                <p:nvCxnSpPr>
                  <p:cNvPr id="99" name="Straight Connector 98">
                    <a:extLst>
                      <a:ext uri="{FF2B5EF4-FFF2-40B4-BE49-F238E27FC236}">
                        <a16:creationId xmlns:a16="http://schemas.microsoft.com/office/drawing/2014/main" id="{1FFB3A04-A9BD-9240-B0DD-88EEDB143BFC}"/>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43E66342-B7B1-5842-9BEE-9EA28E1B109E}"/>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71A78D96-166A-7E44-8B8D-4D43AF8DBEF5}"/>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2" name="Straight Connector 101">
                    <a:extLst>
                      <a:ext uri="{FF2B5EF4-FFF2-40B4-BE49-F238E27FC236}">
                        <a16:creationId xmlns:a16="http://schemas.microsoft.com/office/drawing/2014/main" id="{54DFE10D-B896-C840-A5BA-3FF6ADC1DB66}"/>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3" name="Straight Connector 102">
                    <a:extLst>
                      <a:ext uri="{FF2B5EF4-FFF2-40B4-BE49-F238E27FC236}">
                        <a16:creationId xmlns:a16="http://schemas.microsoft.com/office/drawing/2014/main" id="{BAE44792-29F8-EB45-B9BF-E34EF0946BAE}"/>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0F0E6543-17CA-D548-8186-1811CC0A9586}"/>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92" name="Group 91">
                  <a:extLst>
                    <a:ext uri="{FF2B5EF4-FFF2-40B4-BE49-F238E27FC236}">
                      <a16:creationId xmlns:a16="http://schemas.microsoft.com/office/drawing/2014/main" id="{F17DE1D6-62BD-EF40-AB76-5DA563CCFBEA}"/>
                    </a:ext>
                  </a:extLst>
                </p:cNvPr>
                <p:cNvGrpSpPr/>
                <p:nvPr/>
              </p:nvGrpSpPr>
              <p:grpSpPr>
                <a:xfrm>
                  <a:off x="4495800" y="3429000"/>
                  <a:ext cx="304800" cy="381000"/>
                  <a:chOff x="7391400" y="5715000"/>
                  <a:chExt cx="304800" cy="381000"/>
                </a:xfrm>
              </p:grpSpPr>
              <p:cxnSp>
                <p:nvCxnSpPr>
                  <p:cNvPr id="93" name="Straight Connector 92">
                    <a:extLst>
                      <a:ext uri="{FF2B5EF4-FFF2-40B4-BE49-F238E27FC236}">
                        <a16:creationId xmlns:a16="http://schemas.microsoft.com/office/drawing/2014/main" id="{8071C51E-8BEE-114E-908C-32A7336F59D9}"/>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F6580633-DFFC-C84F-A30C-0CCD7D3FAEB8}"/>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5" name="Straight Connector 94">
                    <a:extLst>
                      <a:ext uri="{FF2B5EF4-FFF2-40B4-BE49-F238E27FC236}">
                        <a16:creationId xmlns:a16="http://schemas.microsoft.com/office/drawing/2014/main" id="{75A09E64-616F-CA42-B2B8-FC0B263A904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6" name="Straight Connector 95">
                    <a:extLst>
                      <a:ext uri="{FF2B5EF4-FFF2-40B4-BE49-F238E27FC236}">
                        <a16:creationId xmlns:a16="http://schemas.microsoft.com/office/drawing/2014/main" id="{E90CF937-BED2-3649-BF0B-4B3BB6005AE6}"/>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7" name="Straight Connector 96">
                    <a:extLst>
                      <a:ext uri="{FF2B5EF4-FFF2-40B4-BE49-F238E27FC236}">
                        <a16:creationId xmlns:a16="http://schemas.microsoft.com/office/drawing/2014/main" id="{2AEFCEB2-AACD-F04A-9DB5-0F04625640EB}"/>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8" name="Straight Connector 97">
                    <a:extLst>
                      <a:ext uri="{FF2B5EF4-FFF2-40B4-BE49-F238E27FC236}">
                        <a16:creationId xmlns:a16="http://schemas.microsoft.com/office/drawing/2014/main" id="{F9555DE3-CB55-6643-B079-E662BB92DA45}"/>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7" name="Group 46">
                <a:extLst>
                  <a:ext uri="{FF2B5EF4-FFF2-40B4-BE49-F238E27FC236}">
                    <a16:creationId xmlns:a16="http://schemas.microsoft.com/office/drawing/2014/main" id="{EF59E90E-0677-8143-BB5D-99D54ADEEFC2}"/>
                  </a:ext>
                </a:extLst>
              </p:cNvPr>
              <p:cNvGrpSpPr/>
              <p:nvPr/>
            </p:nvGrpSpPr>
            <p:grpSpPr>
              <a:xfrm>
                <a:off x="3581400" y="3810000"/>
                <a:ext cx="1463194" cy="914400"/>
                <a:chOff x="3733800" y="3200400"/>
                <a:chExt cx="1463194" cy="914400"/>
              </a:xfrm>
            </p:grpSpPr>
            <p:grpSp>
              <p:nvGrpSpPr>
                <p:cNvPr id="69" name="Group 68">
                  <a:extLst>
                    <a:ext uri="{FF2B5EF4-FFF2-40B4-BE49-F238E27FC236}">
                      <a16:creationId xmlns:a16="http://schemas.microsoft.com/office/drawing/2014/main" id="{E4626C6C-47A4-5146-BFF4-88F06566D648}"/>
                    </a:ext>
                  </a:extLst>
                </p:cNvPr>
                <p:cNvGrpSpPr/>
                <p:nvPr/>
              </p:nvGrpSpPr>
              <p:grpSpPr>
                <a:xfrm>
                  <a:off x="3733800" y="3200400"/>
                  <a:ext cx="1463194" cy="914400"/>
                  <a:chOff x="3810000" y="5181600"/>
                  <a:chExt cx="1463194" cy="914400"/>
                </a:xfrm>
              </p:grpSpPr>
              <p:sp>
                <p:nvSpPr>
                  <p:cNvPr id="84" name="Rounded Rectangle 83">
                    <a:extLst>
                      <a:ext uri="{FF2B5EF4-FFF2-40B4-BE49-F238E27FC236}">
                        <a16:creationId xmlns:a16="http://schemas.microsoft.com/office/drawing/2014/main" id="{F30ADDF1-1B32-B641-A3F6-EE7CC78A8863}"/>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5" name="Oval 84">
                    <a:extLst>
                      <a:ext uri="{FF2B5EF4-FFF2-40B4-BE49-F238E27FC236}">
                        <a16:creationId xmlns:a16="http://schemas.microsoft.com/office/drawing/2014/main" id="{EE6528D8-810F-9F46-8110-8C1248ECD72A}"/>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6" name="Oval 85">
                    <a:extLst>
                      <a:ext uri="{FF2B5EF4-FFF2-40B4-BE49-F238E27FC236}">
                        <a16:creationId xmlns:a16="http://schemas.microsoft.com/office/drawing/2014/main" id="{20E0A756-889D-CC42-86CA-B1E03F98F971}"/>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7" name="Oval 86">
                    <a:extLst>
                      <a:ext uri="{FF2B5EF4-FFF2-40B4-BE49-F238E27FC236}">
                        <a16:creationId xmlns:a16="http://schemas.microsoft.com/office/drawing/2014/main" id="{04FF7183-9B5E-3945-AFB7-46C2C2C19B21}"/>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8" name="Oval 87">
                    <a:extLst>
                      <a:ext uri="{FF2B5EF4-FFF2-40B4-BE49-F238E27FC236}">
                        <a16:creationId xmlns:a16="http://schemas.microsoft.com/office/drawing/2014/main" id="{C3323352-A4F1-AB48-B23B-AC25B95E1C7A}"/>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89" name="Oval 88">
                    <a:extLst>
                      <a:ext uri="{FF2B5EF4-FFF2-40B4-BE49-F238E27FC236}">
                        <a16:creationId xmlns:a16="http://schemas.microsoft.com/office/drawing/2014/main" id="{7D049379-4EAD-1F46-85F1-1466CF1C633C}"/>
                      </a:ext>
                    </a:extLst>
                  </p:cNvPr>
                  <p:cNvSpPr/>
                  <p:nvPr/>
                </p:nvSpPr>
                <p:spPr bwMode="auto">
                  <a:xfrm>
                    <a:off x="4511330" y="5933171"/>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70" name="Group 69">
                  <a:extLst>
                    <a:ext uri="{FF2B5EF4-FFF2-40B4-BE49-F238E27FC236}">
                      <a16:creationId xmlns:a16="http://schemas.microsoft.com/office/drawing/2014/main" id="{E3A38F92-AC23-F54F-A3F0-13FE4AD0B365}"/>
                    </a:ext>
                  </a:extLst>
                </p:cNvPr>
                <p:cNvGrpSpPr/>
                <p:nvPr/>
              </p:nvGrpSpPr>
              <p:grpSpPr>
                <a:xfrm>
                  <a:off x="4038600" y="3429000"/>
                  <a:ext cx="304800" cy="381000"/>
                  <a:chOff x="7391400" y="5715000"/>
                  <a:chExt cx="304800" cy="381000"/>
                </a:xfrm>
              </p:grpSpPr>
              <p:cxnSp>
                <p:nvCxnSpPr>
                  <p:cNvPr id="78" name="Straight Connector 77">
                    <a:extLst>
                      <a:ext uri="{FF2B5EF4-FFF2-40B4-BE49-F238E27FC236}">
                        <a16:creationId xmlns:a16="http://schemas.microsoft.com/office/drawing/2014/main" id="{0BF26472-2561-3047-BF9A-68E448DA891A}"/>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46662E62-6E26-7645-9EB1-DA69A9157321}"/>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DDC7D34D-ECA0-D445-B30C-B4867911342B}"/>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1" name="Straight Connector 80">
                    <a:extLst>
                      <a:ext uri="{FF2B5EF4-FFF2-40B4-BE49-F238E27FC236}">
                        <a16:creationId xmlns:a16="http://schemas.microsoft.com/office/drawing/2014/main" id="{9D085E95-D6CA-0F4C-8B3E-8FB0C420F070}"/>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2" name="Straight Connector 81">
                    <a:extLst>
                      <a:ext uri="{FF2B5EF4-FFF2-40B4-BE49-F238E27FC236}">
                        <a16:creationId xmlns:a16="http://schemas.microsoft.com/office/drawing/2014/main" id="{75CA94CC-5ABD-DD41-9B04-D4FFC177402A}"/>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72E3FC64-52AB-4C4B-8673-956A8EC1B49F}"/>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71" name="Group 70">
                  <a:extLst>
                    <a:ext uri="{FF2B5EF4-FFF2-40B4-BE49-F238E27FC236}">
                      <a16:creationId xmlns:a16="http://schemas.microsoft.com/office/drawing/2014/main" id="{20DAEF26-36F0-EF4D-B74F-745FFCC89655}"/>
                    </a:ext>
                  </a:extLst>
                </p:cNvPr>
                <p:cNvGrpSpPr/>
                <p:nvPr/>
              </p:nvGrpSpPr>
              <p:grpSpPr>
                <a:xfrm>
                  <a:off x="4495800" y="3429000"/>
                  <a:ext cx="304800" cy="381000"/>
                  <a:chOff x="7391400" y="5715000"/>
                  <a:chExt cx="304800" cy="381000"/>
                </a:xfrm>
              </p:grpSpPr>
              <p:cxnSp>
                <p:nvCxnSpPr>
                  <p:cNvPr id="72" name="Straight Connector 71">
                    <a:extLst>
                      <a:ext uri="{FF2B5EF4-FFF2-40B4-BE49-F238E27FC236}">
                        <a16:creationId xmlns:a16="http://schemas.microsoft.com/office/drawing/2014/main" id="{775BE7A5-7E96-E947-9D6C-8E923CB69E4D}"/>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5CA3BE4B-34DF-BA47-B8E5-F1D09AE15454}"/>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BD04C285-E158-0F41-BBB2-7193D4187C9A}"/>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45141BE9-7A62-0943-8E98-EACE84D4D7CF}"/>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1E4AA824-E428-8346-A9E9-9CBFA42945C0}"/>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D6288880-D45E-484A-AED0-28CED67219E6}"/>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nvGrpSpPr>
              <p:cNvPr id="48" name="Group 47">
                <a:extLst>
                  <a:ext uri="{FF2B5EF4-FFF2-40B4-BE49-F238E27FC236}">
                    <a16:creationId xmlns:a16="http://schemas.microsoft.com/office/drawing/2014/main" id="{A22FEA78-D815-044D-B54F-0E10495240D4}"/>
                  </a:ext>
                </a:extLst>
              </p:cNvPr>
              <p:cNvGrpSpPr/>
              <p:nvPr/>
            </p:nvGrpSpPr>
            <p:grpSpPr>
              <a:xfrm>
                <a:off x="3886200" y="4267200"/>
                <a:ext cx="1463194" cy="814137"/>
                <a:chOff x="3733800" y="3200400"/>
                <a:chExt cx="1463194" cy="814137"/>
              </a:xfrm>
            </p:grpSpPr>
            <p:grpSp>
              <p:nvGrpSpPr>
                <p:cNvPr id="49" name="Group 48">
                  <a:extLst>
                    <a:ext uri="{FF2B5EF4-FFF2-40B4-BE49-F238E27FC236}">
                      <a16:creationId xmlns:a16="http://schemas.microsoft.com/office/drawing/2014/main" id="{4B61F430-DE7C-FA40-9567-FDEE1488C6A2}"/>
                    </a:ext>
                  </a:extLst>
                </p:cNvPr>
                <p:cNvGrpSpPr/>
                <p:nvPr/>
              </p:nvGrpSpPr>
              <p:grpSpPr>
                <a:xfrm>
                  <a:off x="3733800" y="3200400"/>
                  <a:ext cx="1463194" cy="814137"/>
                  <a:chOff x="3810000" y="5181600"/>
                  <a:chExt cx="1463194" cy="814137"/>
                </a:xfrm>
              </p:grpSpPr>
              <p:sp>
                <p:nvSpPr>
                  <p:cNvPr id="64" name="Rounded Rectangle 63">
                    <a:extLst>
                      <a:ext uri="{FF2B5EF4-FFF2-40B4-BE49-F238E27FC236}">
                        <a16:creationId xmlns:a16="http://schemas.microsoft.com/office/drawing/2014/main" id="{ABA3387D-FA79-BB42-93C0-0CA948BE9410}"/>
                      </a:ext>
                    </a:extLst>
                  </p:cNvPr>
                  <p:cNvSpPr/>
                  <p:nvPr/>
                </p:nvSpPr>
                <p:spPr bwMode="auto">
                  <a:xfrm>
                    <a:off x="3875182" y="5181600"/>
                    <a:ext cx="1329591" cy="814137"/>
                  </a:xfrm>
                  <a:prstGeom prst="roundRect">
                    <a:avLst/>
                  </a:prstGeom>
                  <a:solidFill>
                    <a:schemeClr val="accent3">
                      <a:lumMod val="95000"/>
                    </a:scheme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5" name="Oval 64">
                    <a:extLst>
                      <a:ext uri="{FF2B5EF4-FFF2-40B4-BE49-F238E27FC236}">
                        <a16:creationId xmlns:a16="http://schemas.microsoft.com/office/drawing/2014/main" id="{273D1E02-AFCE-9B4B-8ABF-52E48B2042B2}"/>
                      </a:ext>
                    </a:extLst>
                  </p:cNvPr>
                  <p:cNvSpPr/>
                  <p:nvPr/>
                </p:nvSpPr>
                <p:spPr bwMode="auto">
                  <a:xfrm>
                    <a:off x="3816525" y="541679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6" name="Oval 65">
                    <a:extLst>
                      <a:ext uri="{FF2B5EF4-FFF2-40B4-BE49-F238E27FC236}">
                        <a16:creationId xmlns:a16="http://schemas.microsoft.com/office/drawing/2014/main" id="{35D8B27E-4DBD-1D4A-AABE-A0F85E0C58DF}"/>
                      </a:ext>
                    </a:extLst>
                  </p:cNvPr>
                  <p:cNvSpPr/>
                  <p:nvPr/>
                </p:nvSpPr>
                <p:spPr bwMode="auto">
                  <a:xfrm>
                    <a:off x="5123299" y="5395686"/>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7" name="Oval 66">
                    <a:extLst>
                      <a:ext uri="{FF2B5EF4-FFF2-40B4-BE49-F238E27FC236}">
                        <a16:creationId xmlns:a16="http://schemas.microsoft.com/office/drawing/2014/main" id="{9FF730FC-B775-104E-A40D-C6FEA0777437}"/>
                      </a:ext>
                    </a:extLst>
                  </p:cNvPr>
                  <p:cNvSpPr/>
                  <p:nvPr/>
                </p:nvSpPr>
                <p:spPr bwMode="auto">
                  <a:xfrm>
                    <a:off x="3810000" y="5718324"/>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sp>
                <p:nvSpPr>
                  <p:cNvPr id="68" name="Oval 67">
                    <a:extLst>
                      <a:ext uri="{FF2B5EF4-FFF2-40B4-BE49-F238E27FC236}">
                        <a16:creationId xmlns:a16="http://schemas.microsoft.com/office/drawing/2014/main" id="{F3751A48-2AA0-1341-B42C-00E282894DFC}"/>
                      </a:ext>
                    </a:extLst>
                  </p:cNvPr>
                  <p:cNvSpPr/>
                  <p:nvPr/>
                </p:nvSpPr>
                <p:spPr bwMode="auto">
                  <a:xfrm>
                    <a:off x="5136324" y="5715317"/>
                    <a:ext cx="136870" cy="162829"/>
                  </a:xfrm>
                  <a:prstGeom prst="ellipse">
                    <a:avLst/>
                  </a:prstGeom>
                  <a:solidFill>
                    <a:schemeClr val="accent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Tahoma" charset="0"/>
                    </a:endParaRPr>
                  </a:p>
                </p:txBody>
              </p:sp>
            </p:grpSp>
            <p:grpSp>
              <p:nvGrpSpPr>
                <p:cNvPr id="50" name="Group 49">
                  <a:extLst>
                    <a:ext uri="{FF2B5EF4-FFF2-40B4-BE49-F238E27FC236}">
                      <a16:creationId xmlns:a16="http://schemas.microsoft.com/office/drawing/2014/main" id="{7E2EE91E-392F-214B-A90A-0FF6AFDC0867}"/>
                    </a:ext>
                  </a:extLst>
                </p:cNvPr>
                <p:cNvGrpSpPr/>
                <p:nvPr/>
              </p:nvGrpSpPr>
              <p:grpSpPr>
                <a:xfrm>
                  <a:off x="4038600" y="3429000"/>
                  <a:ext cx="304800" cy="381000"/>
                  <a:chOff x="7391400" y="5715000"/>
                  <a:chExt cx="304800" cy="381000"/>
                </a:xfrm>
              </p:grpSpPr>
              <p:cxnSp>
                <p:nvCxnSpPr>
                  <p:cNvPr id="58" name="Straight Connector 57">
                    <a:extLst>
                      <a:ext uri="{FF2B5EF4-FFF2-40B4-BE49-F238E27FC236}">
                        <a16:creationId xmlns:a16="http://schemas.microsoft.com/office/drawing/2014/main" id="{89D6903A-ECB8-2945-B6B7-8C953C486047}"/>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655D27DE-CE5D-5441-AB14-F4016639EA9A}"/>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A2D66126-41AB-8C42-8304-109A768F284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1" name="Straight Connector 60">
                    <a:extLst>
                      <a:ext uri="{FF2B5EF4-FFF2-40B4-BE49-F238E27FC236}">
                        <a16:creationId xmlns:a16="http://schemas.microsoft.com/office/drawing/2014/main" id="{863947DB-6D00-1F44-815C-007E4404A1C0}"/>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2" name="Straight Connector 61">
                    <a:extLst>
                      <a:ext uri="{FF2B5EF4-FFF2-40B4-BE49-F238E27FC236}">
                        <a16:creationId xmlns:a16="http://schemas.microsoft.com/office/drawing/2014/main" id="{51375B40-EC3D-E245-BADF-1A11DF632DA4}"/>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B88BC0EE-22F2-9C43-B06D-9B6F620B8668}"/>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nvGrpSpPr>
                <p:cNvPr id="51" name="Group 50">
                  <a:extLst>
                    <a:ext uri="{FF2B5EF4-FFF2-40B4-BE49-F238E27FC236}">
                      <a16:creationId xmlns:a16="http://schemas.microsoft.com/office/drawing/2014/main" id="{89B820A1-2BA4-C34F-8286-A5C54DDF0956}"/>
                    </a:ext>
                  </a:extLst>
                </p:cNvPr>
                <p:cNvGrpSpPr/>
                <p:nvPr/>
              </p:nvGrpSpPr>
              <p:grpSpPr>
                <a:xfrm>
                  <a:off x="4495800" y="3429000"/>
                  <a:ext cx="304800" cy="381000"/>
                  <a:chOff x="7391400" y="5715000"/>
                  <a:chExt cx="304800" cy="381000"/>
                </a:xfrm>
              </p:grpSpPr>
              <p:cxnSp>
                <p:nvCxnSpPr>
                  <p:cNvPr id="52" name="Straight Connector 51">
                    <a:extLst>
                      <a:ext uri="{FF2B5EF4-FFF2-40B4-BE49-F238E27FC236}">
                        <a16:creationId xmlns:a16="http://schemas.microsoft.com/office/drawing/2014/main" id="{E800BB58-48EA-B441-B26D-FD9CFE651367}"/>
                      </a:ext>
                    </a:extLst>
                  </p:cNvPr>
                  <p:cNvCxnSpPr/>
                  <p:nvPr/>
                </p:nvCxnSpPr>
                <p:spPr bwMode="auto">
                  <a:xfrm>
                    <a:off x="7391400" y="5715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3F6A577E-A2DA-B144-ADD3-DB844A391117}"/>
                      </a:ext>
                    </a:extLst>
                  </p:cNvPr>
                  <p:cNvCxnSpPr/>
                  <p:nvPr/>
                </p:nvCxnSpPr>
                <p:spPr bwMode="auto">
                  <a:xfrm>
                    <a:off x="7391400" y="57912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F4E3C721-89F1-AE49-B1DA-FAE4A2815159}"/>
                      </a:ext>
                    </a:extLst>
                  </p:cNvPr>
                  <p:cNvCxnSpPr/>
                  <p:nvPr/>
                </p:nvCxnSpPr>
                <p:spPr bwMode="auto">
                  <a:xfrm>
                    <a:off x="7391400" y="58674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A0657362-3382-2641-87EC-6DB51509D9AA}"/>
                      </a:ext>
                    </a:extLst>
                  </p:cNvPr>
                  <p:cNvCxnSpPr/>
                  <p:nvPr/>
                </p:nvCxnSpPr>
                <p:spPr bwMode="auto">
                  <a:xfrm>
                    <a:off x="7391400" y="59436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8D47E9AF-FF0B-C340-A267-B1D9897FEEF8}"/>
                      </a:ext>
                    </a:extLst>
                  </p:cNvPr>
                  <p:cNvCxnSpPr/>
                  <p:nvPr/>
                </p:nvCxnSpPr>
                <p:spPr bwMode="auto">
                  <a:xfrm>
                    <a:off x="7391400" y="60198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57" name="Straight Connector 56">
                    <a:extLst>
                      <a:ext uri="{FF2B5EF4-FFF2-40B4-BE49-F238E27FC236}">
                        <a16:creationId xmlns:a16="http://schemas.microsoft.com/office/drawing/2014/main" id="{437E2885-0219-1E4A-A06D-15D865F1165B}"/>
                      </a:ext>
                    </a:extLst>
                  </p:cNvPr>
                  <p:cNvCxnSpPr/>
                  <p:nvPr/>
                </p:nvCxnSpPr>
                <p:spPr bwMode="auto">
                  <a:xfrm>
                    <a:off x="7391400" y="6096000"/>
                    <a:ext cx="3048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grpSp>
        </p:grpSp>
        <p:sp>
          <p:nvSpPr>
            <p:cNvPr id="17" name="TextBox 16">
              <a:extLst>
                <a:ext uri="{FF2B5EF4-FFF2-40B4-BE49-F238E27FC236}">
                  <a16:creationId xmlns:a16="http://schemas.microsoft.com/office/drawing/2014/main" id="{C0DA59D7-BB51-DE45-9FE6-3B3B4801EF17}"/>
                </a:ext>
              </a:extLst>
            </p:cNvPr>
            <p:cNvSpPr txBox="1"/>
            <p:nvPr/>
          </p:nvSpPr>
          <p:spPr>
            <a:xfrm>
              <a:off x="5181600" y="3657600"/>
              <a:ext cx="40386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C</a:t>
              </a:r>
            </a:p>
            <a:p>
              <a:pPr marL="285750" indent="-285750">
                <a:buFont typeface="Arial" panose="020B0604020202020204" pitchFamily="34" charset="0"/>
                <a:buChar char="•"/>
              </a:pPr>
              <a:r>
                <a:rPr lang="en-US" sz="1400" dirty="0"/>
                <a:t>Slang (developed at Kansas State)</a:t>
              </a:r>
            </a:p>
            <a:p>
              <a:pPr marL="742950" lvl="1" indent="-285750">
                <a:buFont typeface="Arial" panose="020B0604020202020204" pitchFamily="34" charset="0"/>
                <a:buChar char="•"/>
              </a:pPr>
              <a:r>
                <a:rPr lang="en-US" sz="1400" dirty="0"/>
                <a:t>high integrity subset of Scala </a:t>
              </a:r>
            </a:p>
            <a:p>
              <a:pPr marL="742950" lvl="1" indent="-285750">
                <a:buFont typeface="Arial" panose="020B0604020202020204" pitchFamily="34" charset="0"/>
                <a:buChar char="•"/>
              </a:pPr>
              <a:r>
                <a:rPr lang="en-US" sz="1400" dirty="0"/>
                <a:t>contract verification framework </a:t>
              </a:r>
            </a:p>
            <a:p>
              <a:pPr marL="742950" lvl="1" indent="-285750">
                <a:buFont typeface="Arial" panose="020B0604020202020204" pitchFamily="34" charset="0"/>
                <a:buChar char="•"/>
              </a:pPr>
              <a:r>
                <a:rPr lang="en-US" sz="1400" dirty="0"/>
                <a:t>translates to C </a:t>
              </a:r>
            </a:p>
            <a:p>
              <a:pPr marL="742950" lvl="1" indent="-285750">
                <a:buFont typeface="Arial" panose="020B0604020202020204" pitchFamily="34" charset="0"/>
                <a:buChar char="•"/>
              </a:pPr>
              <a:r>
                <a:rPr lang="en-US" sz="1400" dirty="0"/>
                <a:t>translates to Rust (upcoming)</a:t>
              </a:r>
            </a:p>
            <a:p>
              <a:pPr marL="285750" indent="-285750">
                <a:buFont typeface="Arial" panose="020B0604020202020204" pitchFamily="34" charset="0"/>
                <a:buChar char="•"/>
              </a:pPr>
              <a:r>
                <a:rPr lang="en-US" sz="1400" dirty="0"/>
                <a:t>Rust (upcoming on DARPA PROVERS)</a:t>
              </a:r>
            </a:p>
          </p:txBody>
        </p:sp>
      </p:grpSp>
      <p:sp>
        <p:nvSpPr>
          <p:cNvPr id="18" name="TextBox 17">
            <a:extLst>
              <a:ext uri="{FF2B5EF4-FFF2-40B4-BE49-F238E27FC236}">
                <a16:creationId xmlns:a16="http://schemas.microsoft.com/office/drawing/2014/main" id="{44D65CD7-95F5-684A-805D-497E306C7BA9}"/>
              </a:ext>
            </a:extLst>
          </p:cNvPr>
          <p:cNvSpPr txBox="1"/>
          <p:nvPr/>
        </p:nvSpPr>
        <p:spPr>
          <a:xfrm>
            <a:off x="6400800" y="1748135"/>
            <a:ext cx="2362200" cy="461665"/>
          </a:xfrm>
          <a:prstGeom prst="rect">
            <a:avLst/>
          </a:prstGeom>
          <a:noFill/>
        </p:spPr>
        <p:txBody>
          <a:bodyPr wrap="square" rtlCol="0">
            <a:spAutoFit/>
          </a:bodyPr>
          <a:lstStyle/>
          <a:p>
            <a:r>
              <a:rPr lang="en-US" sz="1200" i="1" dirty="0"/>
              <a:t>Leveraging analyses from AADL community</a:t>
            </a:r>
          </a:p>
        </p:txBody>
      </p:sp>
      <p:pic>
        <p:nvPicPr>
          <p:cNvPr id="126" name="Picture 125">
            <a:extLst>
              <a:ext uri="{FF2B5EF4-FFF2-40B4-BE49-F238E27FC236}">
                <a16:creationId xmlns:a16="http://schemas.microsoft.com/office/drawing/2014/main" id="{E269DE7A-9734-454D-A1BA-0CE443ECE40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00800" y="2286000"/>
            <a:ext cx="1122426" cy="850323"/>
          </a:xfrm>
          <a:prstGeom prst="rect">
            <a:avLst/>
          </a:prstGeom>
        </p:spPr>
      </p:pic>
      <p:pic>
        <p:nvPicPr>
          <p:cNvPr id="127" name="Picture 126">
            <a:extLst>
              <a:ext uri="{FF2B5EF4-FFF2-40B4-BE49-F238E27FC236}">
                <a16:creationId xmlns:a16="http://schemas.microsoft.com/office/drawing/2014/main" id="{D359B5F5-D48E-4F40-9672-6046DEA84F2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044556" y="2834840"/>
            <a:ext cx="828460" cy="875532"/>
          </a:xfrm>
          <a:prstGeom prst="rect">
            <a:avLst/>
          </a:prstGeom>
        </p:spPr>
      </p:pic>
      <p:sp>
        <p:nvSpPr>
          <p:cNvPr id="128" name="Slide Number Placeholder 127">
            <a:extLst>
              <a:ext uri="{FF2B5EF4-FFF2-40B4-BE49-F238E27FC236}">
                <a16:creationId xmlns:a16="http://schemas.microsoft.com/office/drawing/2014/main" id="{5060F5FE-0F9D-004B-ABC6-C6680910F186}"/>
              </a:ext>
            </a:extLst>
          </p:cNvPr>
          <p:cNvSpPr>
            <a:spLocks noGrp="1"/>
          </p:cNvSpPr>
          <p:nvPr>
            <p:ph type="sldNum" sz="quarter" idx="11"/>
          </p:nvPr>
        </p:nvSpPr>
        <p:spPr/>
        <p:txBody>
          <a:bodyPr/>
          <a:lstStyle/>
          <a:p>
            <a:pPr>
              <a:defRPr/>
            </a:pPr>
            <a:fld id="{6E0AA622-F4CE-604D-A669-CD3D12FC535C}" type="slidenum">
              <a:rPr lang="en-US" smtClean="0"/>
              <a:pPr>
                <a:defRPr/>
              </a:pPr>
              <a:t>10</a:t>
            </a:fld>
            <a:endParaRPr lang="en-US" dirty="0"/>
          </a:p>
        </p:txBody>
      </p:sp>
      <p:grpSp>
        <p:nvGrpSpPr>
          <p:cNvPr id="6" name="Group 5">
            <a:extLst>
              <a:ext uri="{FF2B5EF4-FFF2-40B4-BE49-F238E27FC236}">
                <a16:creationId xmlns:a16="http://schemas.microsoft.com/office/drawing/2014/main" id="{2AEA8C9A-A3BC-A479-E38D-5A5E1160A042}"/>
              </a:ext>
            </a:extLst>
          </p:cNvPr>
          <p:cNvGrpSpPr/>
          <p:nvPr/>
        </p:nvGrpSpPr>
        <p:grpSpPr>
          <a:xfrm>
            <a:off x="381000" y="5334000"/>
            <a:ext cx="8625060" cy="1117372"/>
            <a:chOff x="381000" y="5334000"/>
            <a:chExt cx="8625060" cy="1117372"/>
          </a:xfrm>
        </p:grpSpPr>
        <p:grpSp>
          <p:nvGrpSpPr>
            <p:cNvPr id="20" name="Group 19">
              <a:extLst>
                <a:ext uri="{FF2B5EF4-FFF2-40B4-BE49-F238E27FC236}">
                  <a16:creationId xmlns:a16="http://schemas.microsoft.com/office/drawing/2014/main" id="{9CD5C5ED-028E-004F-8002-2FDFC375191A}"/>
                </a:ext>
              </a:extLst>
            </p:cNvPr>
            <p:cNvGrpSpPr/>
            <p:nvPr/>
          </p:nvGrpSpPr>
          <p:grpSpPr>
            <a:xfrm>
              <a:off x="381000" y="5334000"/>
              <a:ext cx="8610600" cy="1078397"/>
              <a:chOff x="381000" y="5334000"/>
              <a:chExt cx="8610600" cy="1078397"/>
            </a:xfrm>
          </p:grpSpPr>
          <p:sp>
            <p:nvSpPr>
              <p:cNvPr id="33" name="TextBox 32">
                <a:extLst>
                  <a:ext uri="{FF2B5EF4-FFF2-40B4-BE49-F238E27FC236}">
                    <a16:creationId xmlns:a16="http://schemas.microsoft.com/office/drawing/2014/main" id="{4E114C99-2EA5-1C40-9B2F-E6ECA780F2E0}"/>
                  </a:ext>
                </a:extLst>
              </p:cNvPr>
              <p:cNvSpPr txBox="1"/>
              <p:nvPr/>
            </p:nvSpPr>
            <p:spPr>
              <a:xfrm>
                <a:off x="381000" y="5334000"/>
                <a:ext cx="2438400" cy="830997"/>
              </a:xfrm>
              <a:prstGeom prst="rect">
                <a:avLst/>
              </a:prstGeom>
              <a:solidFill>
                <a:schemeClr val="accent2"/>
              </a:solidFill>
            </p:spPr>
            <p:txBody>
              <a:bodyPr wrap="square" rtlCol="0">
                <a:spAutoFit/>
              </a:bodyPr>
              <a:lstStyle/>
              <a:p>
                <a:r>
                  <a:rPr lang="en-US" sz="1600" dirty="0"/>
                  <a:t>Deployments aligned with AADL run-time on multiple platforms</a:t>
                </a:r>
                <a:endParaRPr lang="en-US" sz="1600" b="1" dirty="0"/>
              </a:p>
            </p:txBody>
          </p:sp>
          <p:sp>
            <p:nvSpPr>
              <p:cNvPr id="34" name="TextBox 33">
                <a:extLst>
                  <a:ext uri="{FF2B5EF4-FFF2-40B4-BE49-F238E27FC236}">
                    <a16:creationId xmlns:a16="http://schemas.microsoft.com/office/drawing/2014/main" id="{71104C99-E0E1-8C4C-BE85-3A0502B95DA8}"/>
                  </a:ext>
                </a:extLst>
              </p:cNvPr>
              <p:cNvSpPr txBox="1"/>
              <p:nvPr/>
            </p:nvSpPr>
            <p:spPr>
              <a:xfrm rot="16200000">
                <a:off x="6862455" y="5786745"/>
                <a:ext cx="968535" cy="215444"/>
              </a:xfrm>
              <a:prstGeom prst="rect">
                <a:avLst/>
              </a:prstGeom>
              <a:solidFill>
                <a:srgbClr val="92D050"/>
              </a:solidFill>
            </p:spPr>
            <p:txBody>
              <a:bodyPr wrap="none" rtlCol="0">
                <a:spAutoFit/>
              </a:bodyPr>
              <a:lstStyle/>
              <a:p>
                <a:r>
                  <a:rPr lang="en-US" sz="800" dirty="0"/>
                  <a:t>seL4 Deployment</a:t>
                </a:r>
              </a:p>
            </p:txBody>
          </p:sp>
          <p:grpSp>
            <p:nvGrpSpPr>
              <p:cNvPr id="16" name="Group 15">
                <a:extLst>
                  <a:ext uri="{FF2B5EF4-FFF2-40B4-BE49-F238E27FC236}">
                    <a16:creationId xmlns:a16="http://schemas.microsoft.com/office/drawing/2014/main" id="{208A314E-74CA-F94B-9B37-D942AED8720E}"/>
                  </a:ext>
                </a:extLst>
              </p:cNvPr>
              <p:cNvGrpSpPr/>
              <p:nvPr/>
            </p:nvGrpSpPr>
            <p:grpSpPr>
              <a:xfrm>
                <a:off x="5410200" y="5410200"/>
                <a:ext cx="1638299" cy="1002197"/>
                <a:chOff x="5867401" y="5486399"/>
                <a:chExt cx="1638299" cy="1002197"/>
              </a:xfrm>
            </p:grpSpPr>
            <p:sp>
              <p:nvSpPr>
                <p:cNvPr id="36" name="TextBox 35">
                  <a:extLst>
                    <a:ext uri="{FF2B5EF4-FFF2-40B4-BE49-F238E27FC236}">
                      <a16:creationId xmlns:a16="http://schemas.microsoft.com/office/drawing/2014/main" id="{F3E69B45-B309-8A42-9DE3-DE743185F1F9}"/>
                    </a:ext>
                  </a:extLst>
                </p:cNvPr>
                <p:cNvSpPr txBox="1"/>
                <p:nvPr/>
              </p:nvSpPr>
              <p:spPr>
                <a:xfrm rot="16200000">
                  <a:off x="5474024" y="5879776"/>
                  <a:ext cx="1002197" cy="215444"/>
                </a:xfrm>
                <a:prstGeom prst="rect">
                  <a:avLst/>
                </a:prstGeom>
                <a:solidFill>
                  <a:srgbClr val="92D050"/>
                </a:solidFill>
              </p:spPr>
              <p:txBody>
                <a:bodyPr wrap="none" rtlCol="0">
                  <a:spAutoFit/>
                </a:bodyPr>
                <a:lstStyle/>
                <a:p>
                  <a:r>
                    <a:rPr lang="en-US" sz="800" dirty="0"/>
                    <a:t>Linux Deployment</a:t>
                  </a:r>
                </a:p>
              </p:txBody>
            </p:sp>
            <p:pic>
              <p:nvPicPr>
                <p:cNvPr id="38" name="Picture 37">
                  <a:extLst>
                    <a:ext uri="{FF2B5EF4-FFF2-40B4-BE49-F238E27FC236}">
                      <a16:creationId xmlns:a16="http://schemas.microsoft.com/office/drawing/2014/main" id="{C7072B44-9C4F-E249-8E7B-ED1DA40F861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096000" y="5715000"/>
                  <a:ext cx="1409700" cy="704850"/>
                </a:xfrm>
                <a:prstGeom prst="rect">
                  <a:avLst/>
                </a:prstGeom>
              </p:spPr>
            </p:pic>
          </p:grpSp>
          <p:grpSp>
            <p:nvGrpSpPr>
              <p:cNvPr id="4" name="Group 3">
                <a:extLst>
                  <a:ext uri="{FF2B5EF4-FFF2-40B4-BE49-F238E27FC236}">
                    <a16:creationId xmlns:a16="http://schemas.microsoft.com/office/drawing/2014/main" id="{2AC7061E-E428-9C48-87CB-6BF98A5A5671}"/>
                  </a:ext>
                </a:extLst>
              </p:cNvPr>
              <p:cNvGrpSpPr/>
              <p:nvPr/>
            </p:nvGrpSpPr>
            <p:grpSpPr>
              <a:xfrm>
                <a:off x="3505200" y="5410200"/>
                <a:ext cx="1649187" cy="942887"/>
                <a:chOff x="3810001" y="4495799"/>
                <a:chExt cx="1649187" cy="942887"/>
              </a:xfrm>
            </p:grpSpPr>
            <p:sp>
              <p:nvSpPr>
                <p:cNvPr id="37" name="TextBox 36">
                  <a:extLst>
                    <a:ext uri="{FF2B5EF4-FFF2-40B4-BE49-F238E27FC236}">
                      <a16:creationId xmlns:a16="http://schemas.microsoft.com/office/drawing/2014/main" id="{DA5CD5E7-6B08-AD49-843A-83558546F2E0}"/>
                    </a:ext>
                  </a:extLst>
                </p:cNvPr>
                <p:cNvSpPr txBox="1"/>
                <p:nvPr/>
              </p:nvSpPr>
              <p:spPr>
                <a:xfrm rot="16200000">
                  <a:off x="3446279" y="4859521"/>
                  <a:ext cx="942887" cy="215444"/>
                </a:xfrm>
                <a:prstGeom prst="rect">
                  <a:avLst/>
                </a:prstGeom>
                <a:solidFill>
                  <a:srgbClr val="92D050"/>
                </a:solidFill>
              </p:spPr>
              <p:txBody>
                <a:bodyPr wrap="none" rtlCol="0">
                  <a:spAutoFit/>
                </a:bodyPr>
                <a:lstStyle/>
                <a:p>
                  <a:r>
                    <a:rPr lang="en-US" sz="800" dirty="0"/>
                    <a:t>JVM Deployment</a:t>
                  </a:r>
                </a:p>
              </p:txBody>
            </p:sp>
            <p:pic>
              <p:nvPicPr>
                <p:cNvPr id="39" name="Picture 38">
                  <a:extLst>
                    <a:ext uri="{FF2B5EF4-FFF2-40B4-BE49-F238E27FC236}">
                      <a16:creationId xmlns:a16="http://schemas.microsoft.com/office/drawing/2014/main" id="{10601BAA-6B31-5C49-BAC7-A64B056CCE3C}"/>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114800" y="4571999"/>
                  <a:ext cx="1344388" cy="752857"/>
                </a:xfrm>
                <a:prstGeom prst="rect">
                  <a:avLst/>
                </a:prstGeom>
              </p:spPr>
            </p:pic>
          </p:grpSp>
          <p:pic>
            <p:nvPicPr>
              <p:cNvPr id="40" name="Picture 39">
                <a:extLst>
                  <a:ext uri="{FF2B5EF4-FFF2-40B4-BE49-F238E27FC236}">
                    <a16:creationId xmlns:a16="http://schemas.microsoft.com/office/drawing/2014/main" id="{A27391BC-42E8-1B46-AC28-226B8F756E82}"/>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494814" y="5486400"/>
                <a:ext cx="1496786" cy="838200"/>
              </a:xfrm>
              <a:prstGeom prst="rect">
                <a:avLst/>
              </a:prstGeom>
            </p:spPr>
          </p:pic>
        </p:grpSp>
        <p:sp>
          <p:nvSpPr>
            <p:cNvPr id="5" name="TextBox 4">
              <a:extLst>
                <a:ext uri="{FF2B5EF4-FFF2-40B4-BE49-F238E27FC236}">
                  <a16:creationId xmlns:a16="http://schemas.microsoft.com/office/drawing/2014/main" id="{277EBACA-85BB-069E-9A02-FF0143B45DE6}"/>
                </a:ext>
              </a:extLst>
            </p:cNvPr>
            <p:cNvSpPr txBox="1"/>
            <p:nvPr/>
          </p:nvSpPr>
          <p:spPr>
            <a:xfrm>
              <a:off x="7543800" y="6189762"/>
              <a:ext cx="1462260" cy="261610"/>
            </a:xfrm>
            <a:prstGeom prst="rect">
              <a:avLst/>
            </a:prstGeom>
            <a:noFill/>
          </p:spPr>
          <p:txBody>
            <a:bodyPr wrap="none" rtlCol="0">
              <a:spAutoFit/>
            </a:bodyPr>
            <a:lstStyle/>
            <a:p>
              <a:r>
                <a:rPr lang="en-US" sz="1100" dirty="0"/>
                <a:t>verified micro-kernel</a:t>
              </a:r>
            </a:p>
          </p:txBody>
        </p:sp>
      </p:grpSp>
      <p:sp>
        <p:nvSpPr>
          <p:cNvPr id="3" name="TextBox 2">
            <a:extLst>
              <a:ext uri="{FF2B5EF4-FFF2-40B4-BE49-F238E27FC236}">
                <a16:creationId xmlns:a16="http://schemas.microsoft.com/office/drawing/2014/main" id="{67A33092-6B1B-DB85-F3B4-420ED4C4F16F}"/>
              </a:ext>
            </a:extLst>
          </p:cNvPr>
          <p:cNvSpPr txBox="1"/>
          <p:nvPr/>
        </p:nvSpPr>
        <p:spPr>
          <a:xfrm>
            <a:off x="226441" y="1256958"/>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One of the industry-relevant applications of applications of Slang &amp; </a:t>
            </a:r>
            <a:r>
              <a:rPr lang="en-US" sz="1600" dirty="0" err="1"/>
              <a:t>Logika</a:t>
            </a:r>
            <a:endParaRPr lang="en-US" sz="1600" dirty="0"/>
          </a:p>
        </p:txBody>
      </p:sp>
    </p:spTree>
    <p:extLst>
      <p:ext uri="{BB962C8B-B14F-4D97-AF65-F5344CB8AC3E}">
        <p14:creationId xmlns:p14="http://schemas.microsoft.com/office/powerpoint/2010/main" val="36431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482D7-B0BC-39AC-063B-26A598EAE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F357-19AC-9ABB-1F43-776FD8B38CD6}"/>
              </a:ext>
            </a:extLst>
          </p:cNvPr>
          <p:cNvSpPr>
            <a:spLocks noGrp="1"/>
          </p:cNvSpPr>
          <p:nvPr>
            <p:ph type="title"/>
          </p:nvPr>
        </p:nvSpPr>
        <p:spPr/>
        <p:txBody>
          <a:bodyPr/>
          <a:lstStyle/>
          <a:p>
            <a:r>
              <a:rPr lang="en-US" sz="3600" dirty="0"/>
              <a:t>HAMR – Collins Aerospace</a:t>
            </a:r>
          </a:p>
        </p:txBody>
      </p:sp>
      <p:sp>
        <p:nvSpPr>
          <p:cNvPr id="128" name="Slide Number Placeholder 127">
            <a:extLst>
              <a:ext uri="{FF2B5EF4-FFF2-40B4-BE49-F238E27FC236}">
                <a16:creationId xmlns:a16="http://schemas.microsoft.com/office/drawing/2014/main" id="{629D9135-D6CB-7464-4415-D1CAFFF42E1C}"/>
              </a:ext>
            </a:extLst>
          </p:cNvPr>
          <p:cNvSpPr>
            <a:spLocks noGrp="1"/>
          </p:cNvSpPr>
          <p:nvPr>
            <p:ph type="sldNum" sz="quarter" idx="11"/>
          </p:nvPr>
        </p:nvSpPr>
        <p:spPr/>
        <p:txBody>
          <a:bodyPr/>
          <a:lstStyle/>
          <a:p>
            <a:pPr>
              <a:defRPr/>
            </a:pPr>
            <a:fld id="{6E0AA622-F4CE-604D-A669-CD3D12FC535C}" type="slidenum">
              <a:rPr lang="en-US" smtClean="0"/>
              <a:pPr>
                <a:defRPr/>
              </a:pPr>
              <a:t>11</a:t>
            </a:fld>
            <a:endParaRPr lang="en-US" dirty="0"/>
          </a:p>
        </p:txBody>
      </p:sp>
      <p:sp>
        <p:nvSpPr>
          <p:cNvPr id="3" name="TextBox 2">
            <a:extLst>
              <a:ext uri="{FF2B5EF4-FFF2-40B4-BE49-F238E27FC236}">
                <a16:creationId xmlns:a16="http://schemas.microsoft.com/office/drawing/2014/main" id="{BFC6892F-1B66-E85C-88F8-CDD60538C16D}"/>
              </a:ext>
            </a:extLst>
          </p:cNvPr>
          <p:cNvSpPr txBox="1"/>
          <p:nvPr/>
        </p:nvSpPr>
        <p:spPr>
          <a:xfrm>
            <a:off x="381000" y="1158925"/>
            <a:ext cx="8016766"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Collins technology stack (including HAMR) used to add new cyber-resilient functionality to CH-47 military helicopter mission computing…</a:t>
            </a:r>
          </a:p>
        </p:txBody>
      </p:sp>
      <p:pic>
        <p:nvPicPr>
          <p:cNvPr id="7" name="Image" descr="Image">
            <a:extLst>
              <a:ext uri="{FF2B5EF4-FFF2-40B4-BE49-F238E27FC236}">
                <a16:creationId xmlns:a16="http://schemas.microsoft.com/office/drawing/2014/main" id="{40F0FA17-F333-C09E-7E2B-DDC180480506}"/>
              </a:ext>
            </a:extLst>
          </p:cNvPr>
          <p:cNvPicPr>
            <a:picLocks noChangeAspect="1"/>
          </p:cNvPicPr>
          <p:nvPr/>
        </p:nvPicPr>
        <p:blipFill>
          <a:blip r:embed="rId3"/>
          <a:stretch>
            <a:fillRect/>
          </a:stretch>
        </p:blipFill>
        <p:spPr>
          <a:xfrm>
            <a:off x="685800" y="1946481"/>
            <a:ext cx="6553200" cy="3315491"/>
          </a:xfrm>
          <a:prstGeom prst="rect">
            <a:avLst/>
          </a:prstGeom>
          <a:ln w="12700">
            <a:miter lim="400000"/>
          </a:ln>
        </p:spPr>
      </p:pic>
      <p:sp>
        <p:nvSpPr>
          <p:cNvPr id="10" name="TextBox 9">
            <a:extLst>
              <a:ext uri="{FF2B5EF4-FFF2-40B4-BE49-F238E27FC236}">
                <a16:creationId xmlns:a16="http://schemas.microsoft.com/office/drawing/2014/main" id="{F89FC4B3-585C-BDB4-13D6-E003CEB4A525}"/>
              </a:ext>
            </a:extLst>
          </p:cNvPr>
          <p:cNvSpPr txBox="1"/>
          <p:nvPr/>
        </p:nvSpPr>
        <p:spPr>
          <a:xfrm>
            <a:off x="419100" y="5889956"/>
            <a:ext cx="8305800" cy="646331"/>
          </a:xfrm>
          <a:prstGeom prst="rect">
            <a:avLst/>
          </a:prstGeom>
          <a:noFill/>
        </p:spPr>
        <p:txBody>
          <a:bodyPr wrap="square" rtlCol="0">
            <a:spAutoFit/>
          </a:bodyPr>
          <a:lstStyle/>
          <a:p>
            <a:r>
              <a:rPr lang="en-US" sz="1200" dirty="0"/>
              <a:t>Jason Belt, John Hatcliff, Robby, John Shackleton, Jim </a:t>
            </a:r>
            <a:r>
              <a:rPr lang="en-US" sz="1200" dirty="0" err="1"/>
              <a:t>Carciofini</a:t>
            </a:r>
            <a:r>
              <a:rPr lang="en-US" sz="1200" dirty="0"/>
              <a:t>, Todd Carpenter, Eric Mercer, Isaac Amundson, Junaid Babar, Darren </a:t>
            </a:r>
            <a:r>
              <a:rPr lang="en-US" sz="1200" dirty="0" err="1"/>
              <a:t>Cofer</a:t>
            </a:r>
            <a:r>
              <a:rPr lang="en-US" sz="1200" dirty="0"/>
              <a:t>, David Hardin, Karl </a:t>
            </a:r>
            <a:r>
              <a:rPr lang="en-US" sz="1200" dirty="0" err="1"/>
              <a:t>Hoech</a:t>
            </a:r>
            <a:r>
              <a:rPr lang="en-US" sz="1200" dirty="0"/>
              <a:t>, Konrad Slind, Ihor Kuz, Kent Mcleod. “</a:t>
            </a:r>
            <a:r>
              <a:rPr lang="en-US" sz="1200" b="1" dirty="0"/>
              <a:t>Model-Driven Development for the seL4 Microkernel Using the HAMR Framework</a:t>
            </a:r>
            <a:r>
              <a:rPr lang="en-US" sz="1200" dirty="0"/>
              <a:t>”. Journal of Systems Architecture. Volume 134, January 2023</a:t>
            </a:r>
          </a:p>
        </p:txBody>
      </p:sp>
      <p:sp>
        <p:nvSpPr>
          <p:cNvPr id="11" name="TextBox 10">
            <a:extLst>
              <a:ext uri="{FF2B5EF4-FFF2-40B4-BE49-F238E27FC236}">
                <a16:creationId xmlns:a16="http://schemas.microsoft.com/office/drawing/2014/main" id="{2D675E73-D58B-26B3-E863-9BF96FDA3F24}"/>
              </a:ext>
            </a:extLst>
          </p:cNvPr>
          <p:cNvSpPr txBox="1"/>
          <p:nvPr/>
        </p:nvSpPr>
        <p:spPr>
          <a:xfrm>
            <a:off x="453513" y="5464753"/>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Detailed journal paper on HAMR with seL4 backend</a:t>
            </a:r>
          </a:p>
        </p:txBody>
      </p:sp>
    </p:spTree>
    <p:extLst>
      <p:ext uri="{BB962C8B-B14F-4D97-AF65-F5344CB8AC3E}">
        <p14:creationId xmlns:p14="http://schemas.microsoft.com/office/powerpoint/2010/main" val="134758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HAMR – Collins Aerospace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12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XXXX</a:t>
            </a:r>
          </a:p>
        </p:txBody>
      </p:sp>
      <p:pic>
        <p:nvPicPr>
          <p:cNvPr id="4" name="Image" descr="Image">
            <a:extLst>
              <a:ext uri="{FF2B5EF4-FFF2-40B4-BE49-F238E27FC236}">
                <a16:creationId xmlns:a16="http://schemas.microsoft.com/office/drawing/2014/main" id="{CA8A433B-009B-B3F4-8E2F-1CB6017007CF}"/>
              </a:ext>
            </a:extLst>
          </p:cNvPr>
          <p:cNvPicPr>
            <a:picLocks noChangeAspect="1"/>
          </p:cNvPicPr>
          <p:nvPr/>
        </p:nvPicPr>
        <p:blipFill>
          <a:blip r:embed="rId3"/>
          <a:stretch>
            <a:fillRect/>
          </a:stretch>
        </p:blipFill>
        <p:spPr>
          <a:xfrm>
            <a:off x="5227074" y="2579042"/>
            <a:ext cx="2697331" cy="839735"/>
          </a:xfrm>
          <a:prstGeom prst="rect">
            <a:avLst/>
          </a:prstGeom>
          <a:ln w="12700">
            <a:miter lim="400000"/>
          </a:ln>
        </p:spPr>
      </p:pic>
      <p:pic>
        <p:nvPicPr>
          <p:cNvPr id="5" name="Image" descr="Image">
            <a:extLst>
              <a:ext uri="{FF2B5EF4-FFF2-40B4-BE49-F238E27FC236}">
                <a16:creationId xmlns:a16="http://schemas.microsoft.com/office/drawing/2014/main" id="{201BE444-9673-501C-CA23-437172F5C24C}"/>
              </a:ext>
            </a:extLst>
          </p:cNvPr>
          <p:cNvPicPr>
            <a:picLocks noChangeAspect="1"/>
          </p:cNvPicPr>
          <p:nvPr/>
        </p:nvPicPr>
        <p:blipFill>
          <a:blip r:embed="rId4"/>
          <a:stretch>
            <a:fillRect/>
          </a:stretch>
        </p:blipFill>
        <p:spPr>
          <a:xfrm>
            <a:off x="6009735" y="3879241"/>
            <a:ext cx="1433970" cy="1911960"/>
          </a:xfrm>
          <a:prstGeom prst="rect">
            <a:avLst/>
          </a:prstGeom>
          <a:ln w="12700">
            <a:miter lim="400000"/>
          </a:ln>
        </p:spPr>
      </p:pic>
      <p:pic>
        <p:nvPicPr>
          <p:cNvPr id="8" name="Image" descr="Image">
            <a:extLst>
              <a:ext uri="{FF2B5EF4-FFF2-40B4-BE49-F238E27FC236}">
                <a16:creationId xmlns:a16="http://schemas.microsoft.com/office/drawing/2014/main" id="{0587FDB4-39B8-6C04-A5EE-3321A0C31625}"/>
              </a:ext>
            </a:extLst>
          </p:cNvPr>
          <p:cNvPicPr>
            <a:picLocks noChangeAspect="1"/>
          </p:cNvPicPr>
          <p:nvPr/>
        </p:nvPicPr>
        <p:blipFill>
          <a:blip r:embed="rId5"/>
          <a:stretch>
            <a:fillRect/>
          </a:stretch>
        </p:blipFill>
        <p:spPr>
          <a:xfrm>
            <a:off x="5454225" y="1678690"/>
            <a:ext cx="2243027" cy="558505"/>
          </a:xfrm>
          <a:prstGeom prst="rect">
            <a:avLst/>
          </a:prstGeom>
          <a:ln w="12700">
            <a:miter lim="400000"/>
          </a:ln>
        </p:spPr>
      </p:pic>
      <p:sp>
        <p:nvSpPr>
          <p:cNvPr id="9" name="TextBox 8">
            <a:extLst>
              <a:ext uri="{FF2B5EF4-FFF2-40B4-BE49-F238E27FC236}">
                <a16:creationId xmlns:a16="http://schemas.microsoft.com/office/drawing/2014/main" id="{8846C489-B42C-4C47-7A35-D7FFC7EB3A44}"/>
              </a:ext>
            </a:extLst>
          </p:cNvPr>
          <p:cNvSpPr txBox="1"/>
          <p:nvPr/>
        </p:nvSpPr>
        <p:spPr>
          <a:xfrm>
            <a:off x="893506" y="1641819"/>
            <a:ext cx="3886200" cy="523220"/>
          </a:xfrm>
          <a:prstGeom prst="rect">
            <a:avLst/>
          </a:prstGeom>
          <a:noFill/>
        </p:spPr>
        <p:txBody>
          <a:bodyPr wrap="square" rtlCol="0">
            <a:spAutoFit/>
          </a:bodyPr>
          <a:lstStyle/>
          <a:p>
            <a:r>
              <a:rPr lang="en-US" sz="1400" b="1" dirty="0"/>
              <a:t>Current</a:t>
            </a:r>
            <a:r>
              <a:rPr lang="en-US" sz="1400" dirty="0"/>
              <a:t> - Mission computer for UAVs launched from a tube (Air Launched Effects)</a:t>
            </a:r>
          </a:p>
        </p:txBody>
      </p:sp>
    </p:spTree>
    <p:extLst>
      <p:ext uri="{BB962C8B-B14F-4D97-AF65-F5344CB8AC3E}">
        <p14:creationId xmlns:p14="http://schemas.microsoft.com/office/powerpoint/2010/main" val="97453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EAD773-F54B-07B2-5543-B480948A38AC}"/>
              </a:ext>
            </a:extLst>
          </p:cNvPr>
          <p:cNvSpPr>
            <a:spLocks noGrp="1"/>
          </p:cNvSpPr>
          <p:nvPr>
            <p:ph type="title"/>
          </p:nvPr>
        </p:nvSpPr>
        <p:spPr/>
        <p:txBody>
          <a:bodyPr/>
          <a:lstStyle/>
          <a:p>
            <a:r>
              <a:rPr lang="en-US" dirty="0"/>
              <a:t>Conditionals: Example</a:t>
            </a:r>
          </a:p>
        </p:txBody>
      </p:sp>
      <p:sp>
        <p:nvSpPr>
          <p:cNvPr id="4" name="Slide Number Placeholder 3">
            <a:extLst>
              <a:ext uri="{FF2B5EF4-FFF2-40B4-BE49-F238E27FC236}">
                <a16:creationId xmlns:a16="http://schemas.microsoft.com/office/drawing/2014/main" id="{EC50BBF8-D9A4-263F-2E92-E867544C5873}"/>
              </a:ext>
            </a:extLst>
          </p:cNvPr>
          <p:cNvSpPr>
            <a:spLocks noGrp="1"/>
          </p:cNvSpPr>
          <p:nvPr>
            <p:ph type="sldNum" sz="quarter" idx="11"/>
          </p:nvPr>
        </p:nvSpPr>
        <p:spPr/>
        <p:txBody>
          <a:bodyPr/>
          <a:lstStyle/>
          <a:p>
            <a:pPr>
              <a:defRPr/>
            </a:pPr>
            <a:fld id="{C22399C2-1ADD-1549-9753-CEA7C1EED1B8}" type="slidenum">
              <a:rPr lang="en-US" smtClean="0"/>
              <a:pPr>
                <a:defRPr/>
              </a:pPr>
              <a:t>2</a:t>
            </a:fld>
            <a:endParaRPr lang="en-US"/>
          </a:p>
        </p:txBody>
      </p:sp>
      <p:pic>
        <p:nvPicPr>
          <p:cNvPr id="2" name="Picture 1">
            <a:extLst>
              <a:ext uri="{FF2B5EF4-FFF2-40B4-BE49-F238E27FC236}">
                <a16:creationId xmlns:a16="http://schemas.microsoft.com/office/drawing/2014/main" id="{69A78F88-7A8C-B07A-4AE7-7B665A1942F1}"/>
              </a:ext>
            </a:extLst>
          </p:cNvPr>
          <p:cNvPicPr>
            <a:picLocks noChangeAspect="1"/>
          </p:cNvPicPr>
          <p:nvPr/>
        </p:nvPicPr>
        <p:blipFill>
          <a:blip r:embed="rId2"/>
          <a:stretch>
            <a:fillRect/>
          </a:stretch>
        </p:blipFill>
        <p:spPr>
          <a:xfrm>
            <a:off x="609600" y="1676400"/>
            <a:ext cx="7772400" cy="4663440"/>
          </a:xfrm>
          <a:prstGeom prst="rect">
            <a:avLst/>
          </a:prstGeom>
        </p:spPr>
      </p:pic>
    </p:spTree>
    <p:extLst>
      <p:ext uri="{BB962C8B-B14F-4D97-AF65-F5344CB8AC3E}">
        <p14:creationId xmlns:p14="http://schemas.microsoft.com/office/powerpoint/2010/main" val="385774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EEBD-7E85-0E23-AB1E-D17A020829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2A8AFD-81E1-91F3-E081-FC646116C5FD}"/>
              </a:ext>
            </a:extLst>
          </p:cNvPr>
          <p:cNvSpPr>
            <a:spLocks noGrp="1"/>
          </p:cNvSpPr>
          <p:nvPr>
            <p:ph type="title"/>
          </p:nvPr>
        </p:nvSpPr>
        <p:spPr/>
        <p:txBody>
          <a:bodyPr/>
          <a:lstStyle/>
          <a:p>
            <a:r>
              <a:rPr lang="en-US" dirty="0"/>
              <a:t>Conditionals: Example</a:t>
            </a:r>
          </a:p>
        </p:txBody>
      </p:sp>
      <p:sp>
        <p:nvSpPr>
          <p:cNvPr id="4" name="Slide Number Placeholder 3">
            <a:extLst>
              <a:ext uri="{FF2B5EF4-FFF2-40B4-BE49-F238E27FC236}">
                <a16:creationId xmlns:a16="http://schemas.microsoft.com/office/drawing/2014/main" id="{47E6A202-B043-C87E-90AB-2E3A41203ECC}"/>
              </a:ext>
            </a:extLst>
          </p:cNvPr>
          <p:cNvSpPr>
            <a:spLocks noGrp="1"/>
          </p:cNvSpPr>
          <p:nvPr>
            <p:ph type="sldNum" sz="quarter" idx="11"/>
          </p:nvPr>
        </p:nvSpPr>
        <p:spPr/>
        <p:txBody>
          <a:bodyPr/>
          <a:lstStyle/>
          <a:p>
            <a:pPr>
              <a:defRPr/>
            </a:pPr>
            <a:fld id="{C22399C2-1ADD-1549-9753-CEA7C1EED1B8}" type="slidenum">
              <a:rPr lang="en-US" smtClean="0"/>
              <a:pPr>
                <a:defRPr/>
              </a:pPr>
              <a:t>3</a:t>
            </a:fld>
            <a:endParaRPr lang="en-US"/>
          </a:p>
        </p:txBody>
      </p:sp>
      <p:pic>
        <p:nvPicPr>
          <p:cNvPr id="3" name="Picture 2">
            <a:extLst>
              <a:ext uri="{FF2B5EF4-FFF2-40B4-BE49-F238E27FC236}">
                <a16:creationId xmlns:a16="http://schemas.microsoft.com/office/drawing/2014/main" id="{7A3D0126-074E-8A21-0959-F1FF5AF79402}"/>
              </a:ext>
            </a:extLst>
          </p:cNvPr>
          <p:cNvPicPr>
            <a:picLocks noChangeAspect="1"/>
          </p:cNvPicPr>
          <p:nvPr/>
        </p:nvPicPr>
        <p:blipFill>
          <a:blip r:embed="rId2"/>
          <a:stretch>
            <a:fillRect/>
          </a:stretch>
        </p:blipFill>
        <p:spPr>
          <a:xfrm>
            <a:off x="876300" y="1828800"/>
            <a:ext cx="7772400" cy="4668039"/>
          </a:xfrm>
          <a:prstGeom prst="rect">
            <a:avLst/>
          </a:prstGeom>
        </p:spPr>
      </p:pic>
    </p:spTree>
    <p:extLst>
      <p:ext uri="{BB962C8B-B14F-4D97-AF65-F5344CB8AC3E}">
        <p14:creationId xmlns:p14="http://schemas.microsoft.com/office/powerpoint/2010/main" val="251064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962AE-9BAA-D0D4-A53D-D42D3C7139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5EE170C-5A33-711E-2B98-71431C191639}"/>
              </a:ext>
            </a:extLst>
          </p:cNvPr>
          <p:cNvSpPr>
            <a:spLocks noGrp="1"/>
          </p:cNvSpPr>
          <p:nvPr>
            <p:ph type="title"/>
          </p:nvPr>
        </p:nvSpPr>
        <p:spPr/>
        <p:txBody>
          <a:bodyPr/>
          <a:lstStyle/>
          <a:p>
            <a:r>
              <a:rPr lang="en-US" dirty="0"/>
              <a:t>Conditionals: Example</a:t>
            </a:r>
          </a:p>
        </p:txBody>
      </p:sp>
      <p:sp>
        <p:nvSpPr>
          <p:cNvPr id="4" name="Slide Number Placeholder 3">
            <a:extLst>
              <a:ext uri="{FF2B5EF4-FFF2-40B4-BE49-F238E27FC236}">
                <a16:creationId xmlns:a16="http://schemas.microsoft.com/office/drawing/2014/main" id="{0ED9D874-EC8D-3F5D-C2FD-3DB697D45FCF}"/>
              </a:ext>
            </a:extLst>
          </p:cNvPr>
          <p:cNvSpPr>
            <a:spLocks noGrp="1"/>
          </p:cNvSpPr>
          <p:nvPr>
            <p:ph type="sldNum" sz="quarter" idx="11"/>
          </p:nvPr>
        </p:nvSpPr>
        <p:spPr/>
        <p:txBody>
          <a:bodyPr/>
          <a:lstStyle/>
          <a:p>
            <a:pPr>
              <a:defRPr/>
            </a:pPr>
            <a:fld id="{C22399C2-1ADD-1549-9753-CEA7C1EED1B8}" type="slidenum">
              <a:rPr lang="en-US" smtClean="0"/>
              <a:pPr>
                <a:defRPr/>
              </a:pPr>
              <a:t>4</a:t>
            </a:fld>
            <a:endParaRPr lang="en-US"/>
          </a:p>
        </p:txBody>
      </p:sp>
      <p:sp>
        <p:nvSpPr>
          <p:cNvPr id="2" name="TextBox 1">
            <a:extLst>
              <a:ext uri="{FF2B5EF4-FFF2-40B4-BE49-F238E27FC236}">
                <a16:creationId xmlns:a16="http://schemas.microsoft.com/office/drawing/2014/main" id="{C1F548F8-DC49-98A0-504D-D71F20552F26}"/>
              </a:ext>
            </a:extLst>
          </p:cNvPr>
          <p:cNvSpPr txBox="1"/>
          <p:nvPr/>
        </p:nvSpPr>
        <p:spPr>
          <a:xfrm>
            <a:off x="1600200" y="2209800"/>
            <a:ext cx="4237507" cy="461665"/>
          </a:xfrm>
          <a:prstGeom prst="rect">
            <a:avLst/>
          </a:prstGeom>
          <a:noFill/>
        </p:spPr>
        <p:txBody>
          <a:bodyPr wrap="none" rtlCol="0">
            <a:spAutoFit/>
          </a:bodyPr>
          <a:lstStyle/>
          <a:p>
            <a:r>
              <a:rPr lang="en-US" dirty="0"/>
              <a:t>Check if branches are feasible</a:t>
            </a:r>
          </a:p>
        </p:txBody>
      </p:sp>
    </p:spTree>
    <p:extLst>
      <p:ext uri="{BB962C8B-B14F-4D97-AF65-F5344CB8AC3E}">
        <p14:creationId xmlns:p14="http://schemas.microsoft.com/office/powerpoint/2010/main" val="363861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5EFCC-4C60-6A89-AE54-C080435EFE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2DDFC5-77F1-44C4-F13F-90FD2298B5F9}"/>
              </a:ext>
            </a:extLst>
          </p:cNvPr>
          <p:cNvSpPr>
            <a:spLocks noGrp="1"/>
          </p:cNvSpPr>
          <p:nvPr>
            <p:ph type="title"/>
          </p:nvPr>
        </p:nvSpPr>
        <p:spPr/>
        <p:txBody>
          <a:bodyPr/>
          <a:lstStyle/>
          <a:p>
            <a:r>
              <a:rPr lang="en-US" dirty="0"/>
              <a:t>Conditionals: Example</a:t>
            </a:r>
          </a:p>
        </p:txBody>
      </p:sp>
      <p:sp>
        <p:nvSpPr>
          <p:cNvPr id="4" name="Slide Number Placeholder 3">
            <a:extLst>
              <a:ext uri="{FF2B5EF4-FFF2-40B4-BE49-F238E27FC236}">
                <a16:creationId xmlns:a16="http://schemas.microsoft.com/office/drawing/2014/main" id="{FB5BB695-7E75-43EF-6429-FE25F113A602}"/>
              </a:ext>
            </a:extLst>
          </p:cNvPr>
          <p:cNvSpPr>
            <a:spLocks noGrp="1"/>
          </p:cNvSpPr>
          <p:nvPr>
            <p:ph type="sldNum" sz="quarter" idx="11"/>
          </p:nvPr>
        </p:nvSpPr>
        <p:spPr/>
        <p:txBody>
          <a:bodyPr/>
          <a:lstStyle/>
          <a:p>
            <a:pPr>
              <a:defRPr/>
            </a:pPr>
            <a:fld id="{C22399C2-1ADD-1549-9753-CEA7C1EED1B8}" type="slidenum">
              <a:rPr lang="en-US" smtClean="0"/>
              <a:pPr>
                <a:defRPr/>
              </a:pPr>
              <a:t>5</a:t>
            </a:fld>
            <a:endParaRPr lang="en-US"/>
          </a:p>
        </p:txBody>
      </p:sp>
      <p:pic>
        <p:nvPicPr>
          <p:cNvPr id="2" name="Picture 1">
            <a:extLst>
              <a:ext uri="{FF2B5EF4-FFF2-40B4-BE49-F238E27FC236}">
                <a16:creationId xmlns:a16="http://schemas.microsoft.com/office/drawing/2014/main" id="{B721D290-C01C-E177-9C0E-64F3C42FE6F4}"/>
              </a:ext>
            </a:extLst>
          </p:cNvPr>
          <p:cNvPicPr>
            <a:picLocks noChangeAspect="1"/>
          </p:cNvPicPr>
          <p:nvPr/>
        </p:nvPicPr>
        <p:blipFill>
          <a:blip r:embed="rId2"/>
          <a:stretch>
            <a:fillRect/>
          </a:stretch>
        </p:blipFill>
        <p:spPr>
          <a:xfrm>
            <a:off x="670560" y="1524000"/>
            <a:ext cx="7772400" cy="4718957"/>
          </a:xfrm>
          <a:prstGeom prst="rect">
            <a:avLst/>
          </a:prstGeom>
        </p:spPr>
      </p:pic>
    </p:spTree>
    <p:extLst>
      <p:ext uri="{BB962C8B-B14F-4D97-AF65-F5344CB8AC3E}">
        <p14:creationId xmlns:p14="http://schemas.microsoft.com/office/powerpoint/2010/main" val="334270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F7069-213A-8D32-01F9-ADC3EAACDA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C74BF11-2806-64AB-31A7-340E653DE3A5}"/>
              </a:ext>
            </a:extLst>
          </p:cNvPr>
          <p:cNvSpPr>
            <a:spLocks noGrp="1"/>
          </p:cNvSpPr>
          <p:nvPr>
            <p:ph type="title"/>
          </p:nvPr>
        </p:nvSpPr>
        <p:spPr/>
        <p:txBody>
          <a:bodyPr/>
          <a:lstStyle/>
          <a:p>
            <a:r>
              <a:rPr lang="en-US" dirty="0"/>
              <a:t>Conditionals: Example</a:t>
            </a:r>
          </a:p>
        </p:txBody>
      </p:sp>
      <p:sp>
        <p:nvSpPr>
          <p:cNvPr id="4" name="Slide Number Placeholder 3">
            <a:extLst>
              <a:ext uri="{FF2B5EF4-FFF2-40B4-BE49-F238E27FC236}">
                <a16:creationId xmlns:a16="http://schemas.microsoft.com/office/drawing/2014/main" id="{D11B5828-3392-716D-60A1-A57276B18680}"/>
              </a:ext>
            </a:extLst>
          </p:cNvPr>
          <p:cNvSpPr>
            <a:spLocks noGrp="1"/>
          </p:cNvSpPr>
          <p:nvPr>
            <p:ph type="sldNum" sz="quarter" idx="11"/>
          </p:nvPr>
        </p:nvSpPr>
        <p:spPr/>
        <p:txBody>
          <a:bodyPr/>
          <a:lstStyle/>
          <a:p>
            <a:pPr>
              <a:defRPr/>
            </a:pPr>
            <a:fld id="{C22399C2-1ADD-1549-9753-CEA7C1EED1B8}" type="slidenum">
              <a:rPr lang="en-US" smtClean="0"/>
              <a:pPr>
                <a:defRPr/>
              </a:pPr>
              <a:t>6</a:t>
            </a:fld>
            <a:endParaRPr lang="en-US"/>
          </a:p>
        </p:txBody>
      </p:sp>
      <p:pic>
        <p:nvPicPr>
          <p:cNvPr id="3" name="Picture 2">
            <a:extLst>
              <a:ext uri="{FF2B5EF4-FFF2-40B4-BE49-F238E27FC236}">
                <a16:creationId xmlns:a16="http://schemas.microsoft.com/office/drawing/2014/main" id="{6F4A83A6-62B4-8590-37EF-4C1E0653F063}"/>
              </a:ext>
            </a:extLst>
          </p:cNvPr>
          <p:cNvPicPr>
            <a:picLocks noChangeAspect="1"/>
          </p:cNvPicPr>
          <p:nvPr/>
        </p:nvPicPr>
        <p:blipFill>
          <a:blip r:embed="rId2"/>
          <a:stretch>
            <a:fillRect/>
          </a:stretch>
        </p:blipFill>
        <p:spPr>
          <a:xfrm>
            <a:off x="685800" y="1668442"/>
            <a:ext cx="7772400" cy="4709498"/>
          </a:xfrm>
          <a:prstGeom prst="rect">
            <a:avLst/>
          </a:prstGeom>
        </p:spPr>
      </p:pic>
    </p:spTree>
    <p:extLst>
      <p:ext uri="{BB962C8B-B14F-4D97-AF65-F5344CB8AC3E}">
        <p14:creationId xmlns:p14="http://schemas.microsoft.com/office/powerpoint/2010/main" val="197996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C94B6-E976-B974-6574-AE018B805127}"/>
              </a:ext>
            </a:extLst>
          </p:cNvPr>
          <p:cNvSpPr>
            <a:spLocks noGrp="1"/>
          </p:cNvSpPr>
          <p:nvPr>
            <p:ph type="title"/>
          </p:nvPr>
        </p:nvSpPr>
        <p:spPr/>
        <p:txBody>
          <a:bodyPr/>
          <a:lstStyle/>
          <a:p>
            <a:r>
              <a:rPr lang="en-US" sz="3600" dirty="0"/>
              <a:t>Conditionals: Reasoning Principles</a:t>
            </a:r>
          </a:p>
        </p:txBody>
      </p:sp>
      <p:sp>
        <p:nvSpPr>
          <p:cNvPr id="5" name="Content Placeholder 4">
            <a:extLst>
              <a:ext uri="{FF2B5EF4-FFF2-40B4-BE49-F238E27FC236}">
                <a16:creationId xmlns:a16="http://schemas.microsoft.com/office/drawing/2014/main" id="{AE207AA3-0864-D6FD-8856-6540E83B2359}"/>
              </a:ext>
            </a:extLst>
          </p:cNvPr>
          <p:cNvSpPr>
            <a:spLocks noGrp="1"/>
          </p:cNvSpPr>
          <p:nvPr>
            <p:ph idx="1"/>
          </p:nvPr>
        </p:nvSpPr>
        <p:spPr/>
        <p:txBody>
          <a:bodyPr/>
          <a:lstStyle/>
          <a:p>
            <a:r>
              <a:rPr lang="en-US" sz="1800" dirty="0"/>
              <a:t>At test expression..</a:t>
            </a:r>
          </a:p>
          <a:p>
            <a:pPr lvl="1"/>
            <a:r>
              <a:rPr lang="en-US" sz="1600" dirty="0"/>
              <a:t>Is true branch feasible based on accumulated facts? (if so, check the code in true branch)</a:t>
            </a:r>
          </a:p>
          <a:p>
            <a:pPr lvl="1"/>
            <a:r>
              <a:rPr lang="en-US" sz="1600" dirty="0"/>
              <a:t>Is false branch feasible based on the accumulated facts? (if so, check the code in the false branch)</a:t>
            </a:r>
          </a:p>
          <a:p>
            <a:r>
              <a:rPr lang="en-US" sz="1800" dirty="0"/>
              <a:t>In true branch..</a:t>
            </a:r>
          </a:p>
          <a:p>
            <a:pPr lvl="1"/>
            <a:r>
              <a:rPr lang="en-US" sz="1600" dirty="0"/>
              <a:t>Carry accumulated facts from before test into local fact set</a:t>
            </a:r>
          </a:p>
          <a:p>
            <a:pPr lvl="1"/>
            <a:r>
              <a:rPr lang="en-US" sz="1600" b="1" dirty="0"/>
              <a:t>Gain knowledge locally:</a:t>
            </a:r>
            <a:r>
              <a:rPr lang="en-US" sz="1600" dirty="0"/>
              <a:t> Add test expression </a:t>
            </a:r>
            <a:r>
              <a:rPr lang="en-US" sz="1600" i="1" dirty="0"/>
              <a:t>B </a:t>
            </a:r>
            <a:r>
              <a:rPr lang="en-US" sz="1600" dirty="0"/>
              <a:t>to the local fact set for the branch</a:t>
            </a:r>
          </a:p>
          <a:p>
            <a:r>
              <a:rPr lang="en-US" sz="1800" dirty="0"/>
              <a:t>In false branch..</a:t>
            </a:r>
          </a:p>
          <a:p>
            <a:pPr lvl="1"/>
            <a:r>
              <a:rPr lang="en-US" sz="1400" dirty="0"/>
              <a:t>Carry accumulated facts from before test into local fact set</a:t>
            </a:r>
          </a:p>
          <a:p>
            <a:pPr lvl="1"/>
            <a:r>
              <a:rPr lang="en-US" sz="1600" b="1" dirty="0"/>
              <a:t>Gain knowledge locally: </a:t>
            </a:r>
            <a:r>
              <a:rPr lang="en-US" sz="1600" dirty="0"/>
              <a:t>Add negation of test expression </a:t>
            </a:r>
            <a:r>
              <a:rPr lang="en-US" sz="1600" i="1" dirty="0"/>
              <a:t>!B </a:t>
            </a:r>
            <a:r>
              <a:rPr lang="en-US" sz="1600" dirty="0"/>
              <a:t>to the local fact set for the branch</a:t>
            </a:r>
          </a:p>
          <a:p>
            <a:r>
              <a:rPr lang="en-US" sz="1800" dirty="0"/>
              <a:t>At the end of the conditional..</a:t>
            </a:r>
          </a:p>
          <a:p>
            <a:pPr lvl="1"/>
            <a:r>
              <a:rPr lang="en-US" sz="1600" b="1" dirty="0"/>
              <a:t>Merge facts </a:t>
            </a:r>
            <a:r>
              <a:rPr lang="en-US" sz="1600" dirty="0"/>
              <a:t>– when both branches were checked</a:t>
            </a:r>
          </a:p>
          <a:p>
            <a:pPr lvl="2"/>
            <a:r>
              <a:rPr lang="en-US" sz="1200" dirty="0"/>
              <a:t>Add  </a:t>
            </a:r>
            <a:r>
              <a:rPr lang="en-US" sz="1200" i="1" dirty="0"/>
              <a:t>B =&gt; </a:t>
            </a:r>
            <a:endParaRPr lang="en-US" sz="1200" dirty="0"/>
          </a:p>
        </p:txBody>
      </p:sp>
      <p:sp>
        <p:nvSpPr>
          <p:cNvPr id="3" name="Slide Number Placeholder 2">
            <a:extLst>
              <a:ext uri="{FF2B5EF4-FFF2-40B4-BE49-F238E27FC236}">
                <a16:creationId xmlns:a16="http://schemas.microsoft.com/office/drawing/2014/main" id="{E0015291-1EB5-F18A-6062-7A25BD188270}"/>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a:p>
        </p:txBody>
      </p:sp>
    </p:spTree>
    <p:extLst>
      <p:ext uri="{BB962C8B-B14F-4D97-AF65-F5344CB8AC3E}">
        <p14:creationId xmlns:p14="http://schemas.microsoft.com/office/powerpoint/2010/main" val="80752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9B8A1-B3A4-42B7-F67F-CCA8D51906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625C5D-3D81-5E82-22C5-8DD65FBA4933}"/>
              </a:ext>
            </a:extLst>
          </p:cNvPr>
          <p:cNvSpPr>
            <a:spLocks noGrp="1"/>
          </p:cNvSpPr>
          <p:nvPr>
            <p:ph type="title"/>
          </p:nvPr>
        </p:nvSpPr>
        <p:spPr/>
        <p:txBody>
          <a:bodyPr/>
          <a:lstStyle/>
          <a:p>
            <a:r>
              <a:rPr lang="en-US" dirty="0"/>
              <a:t>Slang-based Development</a:t>
            </a:r>
          </a:p>
        </p:txBody>
      </p:sp>
      <p:sp>
        <p:nvSpPr>
          <p:cNvPr id="14" name="Content Placeholder 13">
            <a:extLst>
              <a:ext uri="{FF2B5EF4-FFF2-40B4-BE49-F238E27FC236}">
                <a16:creationId xmlns:a16="http://schemas.microsoft.com/office/drawing/2014/main" id="{DF254BF9-BAEA-35DE-E3F5-01CC55BF66CD}"/>
              </a:ext>
            </a:extLst>
          </p:cNvPr>
          <p:cNvSpPr>
            <a:spLocks noGrp="1"/>
          </p:cNvSpPr>
          <p:nvPr>
            <p:ph sz="half" idx="2"/>
          </p:nvPr>
        </p:nvSpPr>
        <p:spPr>
          <a:xfrm>
            <a:off x="4838700" y="2057400"/>
            <a:ext cx="4000500" cy="4343400"/>
          </a:xfrm>
        </p:spPr>
        <p:txBody>
          <a:bodyPr/>
          <a:lstStyle/>
          <a:p>
            <a:r>
              <a:rPr lang="en-US" sz="2000" dirty="0"/>
              <a:t>A safety-critical subset of Scala with tailored (simplified) semantics</a:t>
            </a:r>
          </a:p>
          <a:p>
            <a:r>
              <a:rPr lang="en-US" sz="2000" dirty="0"/>
              <a:t>Retains Scala blending of imperative, functional, and OO paradigms</a:t>
            </a:r>
          </a:p>
          <a:p>
            <a:r>
              <a:rPr lang="en-US" sz="2000" dirty="0"/>
              <a:t>Compiles to JVM bytecode, </a:t>
            </a:r>
            <a:r>
              <a:rPr lang="en-US" sz="2000" dirty="0" err="1"/>
              <a:t>Javascript</a:t>
            </a:r>
            <a:r>
              <a:rPr lang="en-US" sz="2000" dirty="0"/>
              <a:t>, and native</a:t>
            </a:r>
          </a:p>
          <a:p>
            <a:r>
              <a:rPr lang="en-US" sz="2000" dirty="0"/>
              <a:t>Rich IDE support</a:t>
            </a:r>
          </a:p>
          <a:p>
            <a:r>
              <a:rPr lang="en-US" sz="2000" dirty="0"/>
              <a:t>Interoperable with huge collection of libraries in Java/Scala ecosystem</a:t>
            </a:r>
          </a:p>
        </p:txBody>
      </p:sp>
      <p:sp>
        <p:nvSpPr>
          <p:cNvPr id="4" name="Slide Number Placeholder 3">
            <a:extLst>
              <a:ext uri="{FF2B5EF4-FFF2-40B4-BE49-F238E27FC236}">
                <a16:creationId xmlns:a16="http://schemas.microsoft.com/office/drawing/2014/main" id="{9E06E227-DC7E-34E9-66EC-961A16007A6E}"/>
              </a:ext>
            </a:extLst>
          </p:cNvPr>
          <p:cNvSpPr>
            <a:spLocks noGrp="1"/>
          </p:cNvSpPr>
          <p:nvPr>
            <p:ph type="sldNum" sz="quarter" idx="11"/>
          </p:nvPr>
        </p:nvSpPr>
        <p:spPr/>
        <p:txBody>
          <a:bodyPr/>
          <a:lstStyle/>
          <a:p>
            <a:pPr>
              <a:defRPr/>
            </a:pPr>
            <a:fld id="{C22399C2-1ADD-1549-9753-CEA7C1EED1B8}" type="slidenum">
              <a:rPr lang="en-US" smtClean="0"/>
              <a:pPr>
                <a:defRPr/>
              </a:pPr>
              <a:t>8</a:t>
            </a:fld>
            <a:endParaRPr lang="en-US"/>
          </a:p>
        </p:txBody>
      </p:sp>
      <p:pic>
        <p:nvPicPr>
          <p:cNvPr id="2" name="example-merged.png" descr="example-merged.png">
            <a:extLst>
              <a:ext uri="{FF2B5EF4-FFF2-40B4-BE49-F238E27FC236}">
                <a16:creationId xmlns:a16="http://schemas.microsoft.com/office/drawing/2014/main" id="{B1B745E7-2EAE-FE30-2422-09AB758CD7C3}"/>
              </a:ext>
            </a:extLst>
          </p:cNvPr>
          <p:cNvPicPr>
            <a:picLocks noChangeAspect="1"/>
          </p:cNvPicPr>
          <p:nvPr/>
        </p:nvPicPr>
        <p:blipFill>
          <a:blip r:embed="rId2"/>
          <a:stretch>
            <a:fillRect/>
          </a:stretch>
        </p:blipFill>
        <p:spPr>
          <a:xfrm>
            <a:off x="1202143" y="2374565"/>
            <a:ext cx="3598457" cy="2388759"/>
          </a:xfrm>
          <a:prstGeom prst="rect">
            <a:avLst/>
          </a:prstGeom>
          <a:ln w="12700">
            <a:miter lim="400000"/>
          </a:ln>
        </p:spPr>
      </p:pic>
      <p:pic>
        <p:nvPicPr>
          <p:cNvPr id="3" name="Image" descr="Image">
            <a:extLst>
              <a:ext uri="{FF2B5EF4-FFF2-40B4-BE49-F238E27FC236}">
                <a16:creationId xmlns:a16="http://schemas.microsoft.com/office/drawing/2014/main" id="{A5E37740-4F74-8AF8-360F-0DC6B9F4D502}"/>
              </a:ext>
            </a:extLst>
          </p:cNvPr>
          <p:cNvPicPr>
            <a:picLocks noChangeAspect="1"/>
          </p:cNvPicPr>
          <p:nvPr/>
        </p:nvPicPr>
        <p:blipFill>
          <a:blip r:embed="rId3"/>
          <a:stretch>
            <a:fillRect/>
          </a:stretch>
        </p:blipFill>
        <p:spPr>
          <a:xfrm>
            <a:off x="93830" y="3657170"/>
            <a:ext cx="1049170" cy="593870"/>
          </a:xfrm>
          <a:prstGeom prst="rect">
            <a:avLst/>
          </a:prstGeom>
          <a:ln w="12700">
            <a:miter lim="400000"/>
          </a:ln>
        </p:spPr>
      </p:pic>
      <p:pic>
        <p:nvPicPr>
          <p:cNvPr id="7" name="Image" descr="Image">
            <a:extLst>
              <a:ext uri="{FF2B5EF4-FFF2-40B4-BE49-F238E27FC236}">
                <a16:creationId xmlns:a16="http://schemas.microsoft.com/office/drawing/2014/main" id="{745F76DD-5C8E-CEBA-2A48-D34F13ED889B}"/>
              </a:ext>
            </a:extLst>
          </p:cNvPr>
          <p:cNvPicPr>
            <a:picLocks noChangeAspect="1"/>
          </p:cNvPicPr>
          <p:nvPr/>
        </p:nvPicPr>
        <p:blipFill>
          <a:blip r:embed="rId4"/>
          <a:stretch>
            <a:fillRect/>
          </a:stretch>
        </p:blipFill>
        <p:spPr>
          <a:xfrm>
            <a:off x="18623" y="2895600"/>
            <a:ext cx="1079793" cy="305230"/>
          </a:xfrm>
          <a:prstGeom prst="rect">
            <a:avLst/>
          </a:prstGeom>
          <a:ln w="12700">
            <a:miter lim="400000"/>
          </a:ln>
        </p:spPr>
      </p:pic>
      <p:sp>
        <p:nvSpPr>
          <p:cNvPr id="9" name="Double Arrow">
            <a:extLst>
              <a:ext uri="{FF2B5EF4-FFF2-40B4-BE49-F238E27FC236}">
                <a16:creationId xmlns:a16="http://schemas.microsoft.com/office/drawing/2014/main" id="{1175A869-C3D8-42FE-D4CB-CB2DD7FEAB77}"/>
              </a:ext>
            </a:extLst>
          </p:cNvPr>
          <p:cNvSpPr/>
          <p:nvPr/>
        </p:nvSpPr>
        <p:spPr>
          <a:xfrm>
            <a:off x="990600" y="306287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1" name="Double Arrow">
            <a:extLst>
              <a:ext uri="{FF2B5EF4-FFF2-40B4-BE49-F238E27FC236}">
                <a16:creationId xmlns:a16="http://schemas.microsoft.com/office/drawing/2014/main" id="{3E70BD25-584D-EB68-D158-E9B6F1C080F9}"/>
              </a:ext>
            </a:extLst>
          </p:cNvPr>
          <p:cNvSpPr/>
          <p:nvPr/>
        </p:nvSpPr>
        <p:spPr>
          <a:xfrm>
            <a:off x="974158" y="398206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2" name="TextBox 11">
            <a:extLst>
              <a:ext uri="{FF2B5EF4-FFF2-40B4-BE49-F238E27FC236}">
                <a16:creationId xmlns:a16="http://schemas.microsoft.com/office/drawing/2014/main" id="{4DAFA5C7-6EE8-4227-4F14-ACC7E58770F9}"/>
              </a:ext>
            </a:extLst>
          </p:cNvPr>
          <p:cNvSpPr txBox="1"/>
          <p:nvPr/>
        </p:nvSpPr>
        <p:spPr>
          <a:xfrm>
            <a:off x="593834" y="1244769"/>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pPr algn="l">
              <a:defRPr sz="3800"/>
            </a:pPr>
            <a:r>
              <a:rPr lang="en-US" sz="1600" dirty="0"/>
              <a:t>Integrates with JVM-based languages and libraries</a:t>
            </a:r>
          </a:p>
        </p:txBody>
      </p:sp>
    </p:spTree>
    <p:extLst>
      <p:ext uri="{BB962C8B-B14F-4D97-AF65-F5344CB8AC3E}">
        <p14:creationId xmlns:p14="http://schemas.microsoft.com/office/powerpoint/2010/main" val="8104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68BB7-60E2-5368-F669-D3CEF4887A2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4FEF23-DC2D-896E-63C4-D455A8E155C1}"/>
              </a:ext>
            </a:extLst>
          </p:cNvPr>
          <p:cNvSpPr>
            <a:spLocks noGrp="1"/>
          </p:cNvSpPr>
          <p:nvPr>
            <p:ph type="title"/>
          </p:nvPr>
        </p:nvSpPr>
        <p:spPr/>
        <p:txBody>
          <a:bodyPr/>
          <a:lstStyle/>
          <a:p>
            <a:r>
              <a:rPr lang="en-US" dirty="0"/>
              <a:t>Slang-based Development</a:t>
            </a:r>
          </a:p>
        </p:txBody>
      </p:sp>
      <p:sp>
        <p:nvSpPr>
          <p:cNvPr id="14" name="Content Placeholder 13">
            <a:extLst>
              <a:ext uri="{FF2B5EF4-FFF2-40B4-BE49-F238E27FC236}">
                <a16:creationId xmlns:a16="http://schemas.microsoft.com/office/drawing/2014/main" id="{20BBEFAD-18FF-7C16-7410-9341726CC06F}"/>
              </a:ext>
            </a:extLst>
          </p:cNvPr>
          <p:cNvSpPr>
            <a:spLocks noGrp="1"/>
          </p:cNvSpPr>
          <p:nvPr>
            <p:ph sz="half" idx="2"/>
          </p:nvPr>
        </p:nvSpPr>
        <p:spPr>
          <a:xfrm>
            <a:off x="5074680" y="2209800"/>
            <a:ext cx="3764520" cy="3555831"/>
          </a:xfrm>
        </p:spPr>
        <p:txBody>
          <a:bodyPr/>
          <a:lstStyle/>
          <a:p>
            <a:r>
              <a:rPr lang="en-US" sz="2000" dirty="0"/>
              <a:t>Translation to C99</a:t>
            </a:r>
          </a:p>
          <a:p>
            <a:pPr lvl="1"/>
            <a:r>
              <a:rPr lang="en-US" sz="1600" dirty="0"/>
              <a:t>No garbage collection at runtime (only global &amp; stack allocations)</a:t>
            </a:r>
          </a:p>
          <a:p>
            <a:pPr lvl="1"/>
            <a:r>
              <a:rPr lang="en-US" sz="1600" dirty="0"/>
              <a:t>Can be compiled using </a:t>
            </a:r>
            <a:r>
              <a:rPr lang="en-US" sz="1600" dirty="0" err="1"/>
              <a:t>gcc</a:t>
            </a:r>
            <a:r>
              <a:rPr lang="en-US" sz="1600" dirty="0"/>
              <a:t>, clang, and the </a:t>
            </a:r>
            <a:r>
              <a:rPr lang="en-US" sz="1600" dirty="0" err="1"/>
              <a:t>CompCert</a:t>
            </a:r>
            <a:r>
              <a:rPr lang="en-US" sz="1600" dirty="0"/>
              <a:t> Verified C compiler</a:t>
            </a:r>
          </a:p>
          <a:p>
            <a:r>
              <a:rPr lang="en-US" sz="2000" dirty="0"/>
              <a:t>Translation to Rust</a:t>
            </a:r>
          </a:p>
          <a:p>
            <a:pPr lvl="1"/>
            <a:r>
              <a:rPr lang="en-US" sz="1600" dirty="0"/>
              <a:t>under development with Collins Aerospace and Aarhus University (Stefan </a:t>
            </a:r>
            <a:r>
              <a:rPr lang="en-US" sz="1600" dirty="0" err="1"/>
              <a:t>Hallerstede</a:t>
            </a:r>
            <a:r>
              <a:rPr lang="en-US" sz="1600" dirty="0"/>
              <a:t>)</a:t>
            </a:r>
          </a:p>
          <a:p>
            <a:pPr lvl="1"/>
            <a:r>
              <a:rPr lang="en-US" sz="1600" dirty="0"/>
              <a:t>Contract verification with CMU </a:t>
            </a:r>
            <a:r>
              <a:rPr lang="en-US" sz="1600" dirty="0" err="1"/>
              <a:t>Verus</a:t>
            </a:r>
            <a:r>
              <a:rPr lang="en-US" sz="1600" dirty="0"/>
              <a:t> Rust verification tool</a:t>
            </a:r>
          </a:p>
        </p:txBody>
      </p:sp>
      <p:sp>
        <p:nvSpPr>
          <p:cNvPr id="4" name="Slide Number Placeholder 3">
            <a:extLst>
              <a:ext uri="{FF2B5EF4-FFF2-40B4-BE49-F238E27FC236}">
                <a16:creationId xmlns:a16="http://schemas.microsoft.com/office/drawing/2014/main" id="{A07FFC71-EDB7-7DDE-E377-142E23170577}"/>
              </a:ext>
            </a:extLst>
          </p:cNvPr>
          <p:cNvSpPr>
            <a:spLocks noGrp="1"/>
          </p:cNvSpPr>
          <p:nvPr>
            <p:ph type="sldNum" sz="quarter" idx="11"/>
          </p:nvPr>
        </p:nvSpPr>
        <p:spPr/>
        <p:txBody>
          <a:bodyPr/>
          <a:lstStyle/>
          <a:p>
            <a:pPr>
              <a:defRPr/>
            </a:pPr>
            <a:fld id="{C22399C2-1ADD-1549-9753-CEA7C1EED1B8}" type="slidenum">
              <a:rPr lang="en-US" smtClean="0"/>
              <a:pPr>
                <a:defRPr/>
              </a:pPr>
              <a:t>9</a:t>
            </a:fld>
            <a:endParaRPr lang="en-US"/>
          </a:p>
        </p:txBody>
      </p:sp>
      <p:pic>
        <p:nvPicPr>
          <p:cNvPr id="2" name="example-merged.png" descr="example-merged.png">
            <a:extLst>
              <a:ext uri="{FF2B5EF4-FFF2-40B4-BE49-F238E27FC236}">
                <a16:creationId xmlns:a16="http://schemas.microsoft.com/office/drawing/2014/main" id="{C309DD64-B2C5-10D0-A91E-EC54C34F4084}"/>
              </a:ext>
            </a:extLst>
          </p:cNvPr>
          <p:cNvPicPr>
            <a:picLocks noChangeAspect="1"/>
          </p:cNvPicPr>
          <p:nvPr/>
        </p:nvPicPr>
        <p:blipFill>
          <a:blip r:embed="rId2"/>
          <a:stretch>
            <a:fillRect/>
          </a:stretch>
        </p:blipFill>
        <p:spPr>
          <a:xfrm>
            <a:off x="1202143" y="2374565"/>
            <a:ext cx="3598457" cy="2388759"/>
          </a:xfrm>
          <a:prstGeom prst="rect">
            <a:avLst/>
          </a:prstGeom>
          <a:ln w="12700">
            <a:miter lim="400000"/>
          </a:ln>
        </p:spPr>
      </p:pic>
      <p:sp>
        <p:nvSpPr>
          <p:cNvPr id="11" name="Double Arrow">
            <a:extLst>
              <a:ext uri="{FF2B5EF4-FFF2-40B4-BE49-F238E27FC236}">
                <a16:creationId xmlns:a16="http://schemas.microsoft.com/office/drawing/2014/main" id="{D4906600-7AF5-2870-9FB0-FCA7EFF17CAB}"/>
              </a:ext>
            </a:extLst>
          </p:cNvPr>
          <p:cNvSpPr/>
          <p:nvPr/>
        </p:nvSpPr>
        <p:spPr>
          <a:xfrm rot="16200000">
            <a:off x="2203775" y="4557948"/>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12" name="TextBox 11">
            <a:extLst>
              <a:ext uri="{FF2B5EF4-FFF2-40B4-BE49-F238E27FC236}">
                <a16:creationId xmlns:a16="http://schemas.microsoft.com/office/drawing/2014/main" id="{1941BD71-6398-A4F6-1B06-815796AE3398}"/>
              </a:ext>
            </a:extLst>
          </p:cNvPr>
          <p:cNvSpPr txBox="1"/>
          <p:nvPr/>
        </p:nvSpPr>
        <p:spPr>
          <a:xfrm>
            <a:off x="593834" y="1244769"/>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pPr algn="l">
              <a:defRPr sz="3800"/>
            </a:pPr>
            <a:r>
              <a:rPr lang="en-US" sz="1600" dirty="0"/>
              <a:t>Slang Embedded profile – supports industrial embedded system development</a:t>
            </a:r>
          </a:p>
        </p:txBody>
      </p:sp>
      <p:sp>
        <p:nvSpPr>
          <p:cNvPr id="6" name="Double Arrow">
            <a:extLst>
              <a:ext uri="{FF2B5EF4-FFF2-40B4-BE49-F238E27FC236}">
                <a16:creationId xmlns:a16="http://schemas.microsoft.com/office/drawing/2014/main" id="{0055569E-8238-E462-7C11-F7792C9CF557}"/>
              </a:ext>
            </a:extLst>
          </p:cNvPr>
          <p:cNvSpPr/>
          <p:nvPr/>
        </p:nvSpPr>
        <p:spPr>
          <a:xfrm rot="16200000">
            <a:off x="3306628" y="4557948"/>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pic>
        <p:nvPicPr>
          <p:cNvPr id="13" name="Image" descr="Image">
            <a:extLst>
              <a:ext uri="{FF2B5EF4-FFF2-40B4-BE49-F238E27FC236}">
                <a16:creationId xmlns:a16="http://schemas.microsoft.com/office/drawing/2014/main" id="{9EE98E3B-2E94-3120-C149-A6D823CC43B3}"/>
              </a:ext>
            </a:extLst>
          </p:cNvPr>
          <p:cNvPicPr>
            <a:picLocks noChangeAspect="1"/>
          </p:cNvPicPr>
          <p:nvPr/>
        </p:nvPicPr>
        <p:blipFill>
          <a:blip r:embed="rId3"/>
          <a:stretch>
            <a:fillRect/>
          </a:stretch>
        </p:blipFill>
        <p:spPr>
          <a:xfrm>
            <a:off x="259220" y="4473010"/>
            <a:ext cx="1569580" cy="784790"/>
          </a:xfrm>
          <a:prstGeom prst="rect">
            <a:avLst/>
          </a:prstGeom>
          <a:ln w="12700">
            <a:miter lim="400000"/>
          </a:ln>
        </p:spPr>
      </p:pic>
      <p:pic>
        <p:nvPicPr>
          <p:cNvPr id="16" name="Image" descr="Image">
            <a:extLst>
              <a:ext uri="{FF2B5EF4-FFF2-40B4-BE49-F238E27FC236}">
                <a16:creationId xmlns:a16="http://schemas.microsoft.com/office/drawing/2014/main" id="{73390E54-477C-4B2E-6439-571A60276202}"/>
              </a:ext>
            </a:extLst>
          </p:cNvPr>
          <p:cNvPicPr>
            <a:picLocks noChangeAspect="1"/>
          </p:cNvPicPr>
          <p:nvPr/>
        </p:nvPicPr>
        <p:blipFill>
          <a:blip r:embed="rId4"/>
          <a:stretch>
            <a:fillRect/>
          </a:stretch>
        </p:blipFill>
        <p:spPr>
          <a:xfrm>
            <a:off x="2078234" y="5107783"/>
            <a:ext cx="893566" cy="893566"/>
          </a:xfrm>
          <a:prstGeom prst="rect">
            <a:avLst/>
          </a:prstGeom>
          <a:ln w="12700">
            <a:miter lim="400000"/>
          </a:ln>
        </p:spPr>
      </p:pic>
      <p:pic>
        <p:nvPicPr>
          <p:cNvPr id="18" name="Image" descr="Image">
            <a:extLst>
              <a:ext uri="{FF2B5EF4-FFF2-40B4-BE49-F238E27FC236}">
                <a16:creationId xmlns:a16="http://schemas.microsoft.com/office/drawing/2014/main" id="{47F4FBDF-853B-6D0E-5D1F-66F9F0B92983}"/>
              </a:ext>
            </a:extLst>
          </p:cNvPr>
          <p:cNvPicPr>
            <a:picLocks noChangeAspect="1"/>
          </p:cNvPicPr>
          <p:nvPr/>
        </p:nvPicPr>
        <p:blipFill>
          <a:blip r:embed="rId5"/>
          <a:stretch>
            <a:fillRect/>
          </a:stretch>
        </p:blipFill>
        <p:spPr>
          <a:xfrm>
            <a:off x="3110587" y="5205436"/>
            <a:ext cx="1063558" cy="598251"/>
          </a:xfrm>
          <a:prstGeom prst="rect">
            <a:avLst/>
          </a:prstGeom>
          <a:ln w="12700">
            <a:miter lim="400000"/>
          </a:ln>
        </p:spPr>
      </p:pic>
      <p:sp>
        <p:nvSpPr>
          <p:cNvPr id="19" name="Double Arrow">
            <a:extLst>
              <a:ext uri="{FF2B5EF4-FFF2-40B4-BE49-F238E27FC236}">
                <a16:creationId xmlns:a16="http://schemas.microsoft.com/office/drawing/2014/main" id="{73987E83-3D60-0F92-ADAC-58B62A5E52E3}"/>
              </a:ext>
            </a:extLst>
          </p:cNvPr>
          <p:cNvSpPr/>
          <p:nvPr/>
        </p:nvSpPr>
        <p:spPr>
          <a:xfrm rot="16200000">
            <a:off x="3294083" y="4581165"/>
            <a:ext cx="642485" cy="410751"/>
          </a:xfrm>
          <a:prstGeom prst="leftRightArrow">
            <a:avLst>
              <a:gd name="adj1" fmla="val 52864"/>
              <a:gd name="adj2" fmla="val 44438"/>
            </a:avLst>
          </a:prstGeom>
          <a:solidFill>
            <a:srgbClr val="CEABF2"/>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endParaRPr/>
          </a:p>
        </p:txBody>
      </p:sp>
      <p:sp>
        <p:nvSpPr>
          <p:cNvPr id="20" name="TextBox 19">
            <a:extLst>
              <a:ext uri="{FF2B5EF4-FFF2-40B4-BE49-F238E27FC236}">
                <a16:creationId xmlns:a16="http://schemas.microsoft.com/office/drawing/2014/main" id="{EEA35F79-52E6-1DFB-D006-406B64A1C909}"/>
              </a:ext>
            </a:extLst>
          </p:cNvPr>
          <p:cNvSpPr txBox="1"/>
          <p:nvPr/>
        </p:nvSpPr>
        <p:spPr>
          <a:xfrm>
            <a:off x="3117381" y="5808603"/>
            <a:ext cx="1056764" cy="276999"/>
          </a:xfrm>
          <a:prstGeom prst="rect">
            <a:avLst/>
          </a:prstGeom>
          <a:noFill/>
        </p:spPr>
        <p:txBody>
          <a:bodyPr wrap="none" rtlCol="0">
            <a:spAutoFit/>
          </a:bodyPr>
          <a:lstStyle/>
          <a:p>
            <a:r>
              <a:rPr lang="en-US" sz="1200" dirty="0"/>
              <a:t>(in progress)</a:t>
            </a:r>
          </a:p>
        </p:txBody>
      </p:sp>
    </p:spTree>
    <p:extLst>
      <p:ext uri="{BB962C8B-B14F-4D97-AF65-F5344CB8AC3E}">
        <p14:creationId xmlns:p14="http://schemas.microsoft.com/office/powerpoint/2010/main" val="4041349093"/>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206471</TotalTime>
  <Words>926</Words>
  <Application>Microsoft Macintosh PowerPoint</Application>
  <PresentationFormat>On-screen Show (4:3)</PresentationFormat>
  <Paragraphs>107</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Microsoft Sans Serif</vt:lpstr>
      <vt:lpstr>Tahoma</vt:lpstr>
      <vt:lpstr>Times New Roman</vt:lpstr>
      <vt:lpstr>Wingdings</vt:lpstr>
      <vt:lpstr>Blends</vt:lpstr>
      <vt:lpstr>Program Reasoning Using Logika:  Conditional Statements</vt:lpstr>
      <vt:lpstr>Conditionals: Example</vt:lpstr>
      <vt:lpstr>Conditionals: Example</vt:lpstr>
      <vt:lpstr>Conditionals: Example</vt:lpstr>
      <vt:lpstr>Conditionals: Example</vt:lpstr>
      <vt:lpstr>Conditionals: Example</vt:lpstr>
      <vt:lpstr>Conditionals: Reasoning Principles</vt:lpstr>
      <vt:lpstr>Slang-based Development</vt:lpstr>
      <vt:lpstr>Slang-based Development</vt:lpstr>
      <vt:lpstr>HAMR – Model-driven Developemnt</vt:lpstr>
      <vt:lpstr>HAMR – Collins Aerospace</vt:lpstr>
      <vt:lpstr>HAMR – Collins Aerospace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 Hatcliff</cp:lastModifiedBy>
  <cp:revision>1402</cp:revision>
  <cp:lastPrinted>2023-09-28T13:37:11Z</cp:lastPrinted>
  <dcterms:created xsi:type="dcterms:W3CDTF">2016-11-14T12:47:14Z</dcterms:created>
  <dcterms:modified xsi:type="dcterms:W3CDTF">2024-10-07T17:55:03Z</dcterms:modified>
</cp:coreProperties>
</file>