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9"/>
  </p:notesMasterIdLst>
  <p:handoutMasterIdLst>
    <p:handoutMasterId r:id="rId10"/>
  </p:handoutMasterIdLst>
  <p:sldIdLst>
    <p:sldId id="258" r:id="rId2"/>
    <p:sldId id="1911" r:id="rId3"/>
    <p:sldId id="1912" r:id="rId4"/>
    <p:sldId id="1915" r:id="rId5"/>
    <p:sldId id="1916" r:id="rId6"/>
    <p:sldId id="1913" r:id="rId7"/>
    <p:sldId id="1914" r:id="rId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1A11-045F-F1B3-4209-F36F5F69C5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3E258-FB4B-4354-72C5-8779FC339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7AB99-E837-4205-B8BF-408BC6D7C62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AEFA10B-C829-7D54-9635-302793B426A6}"/>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419537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07F6C-4918-D1CA-3770-E2713BABD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A8582-1691-4AC7-475C-5550AF06D8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3BD15-7627-EA4E-D18B-70419D8FDDBE}"/>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D98BF66-5F68-F887-CAB0-729216B982AD}"/>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39699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6BCF6-0CF1-9A83-094D-26882F4F3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B7B27-7A8E-1037-08AF-FD86EDA07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78DB5-A3EE-1E47-E7D6-87C2F787E3A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C301B6E-01DE-8E4C-E96A-45ED35D4D928}"/>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18846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4C3D4-6B0E-E6D0-D0DD-E3A232D19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B0941-D377-3CEF-0C96-4FAD678CB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D15AC4-5598-738B-567F-AA258256062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56D479-5898-F67D-B7B6-C92F15AF9F0C}"/>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47267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C6E6-084C-CACE-3377-F6F1401F7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FE3DB-24A1-3A32-D985-D4C3BDF5B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BB5FB-8CAA-1907-DE5A-AF81AE95CAD9}"/>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386DFE06-D674-22D3-8782-1C47F5BE204F}"/>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409246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Rewriting</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Systematic application of equalities </a:t>
            </a:r>
          </a:p>
        </p:txBody>
      </p:sp>
      <p:sp>
        <p:nvSpPr>
          <p:cNvPr id="4" name="TextBox 3">
            <a:extLst>
              <a:ext uri="{FF2B5EF4-FFF2-40B4-BE49-F238E27FC236}">
                <a16:creationId xmlns:a16="http://schemas.microsoft.com/office/drawing/2014/main" id="{B96E00F2-C7D7-BBD9-E80B-05BDA11A7C1B}"/>
              </a:ext>
            </a:extLst>
          </p:cNvPr>
          <p:cNvSpPr txBox="1"/>
          <p:nvPr/>
        </p:nvSpPr>
        <p:spPr>
          <a:xfrm>
            <a:off x="533400" y="1600200"/>
            <a:ext cx="7391400" cy="1200329"/>
          </a:xfrm>
          <a:prstGeom prst="rect">
            <a:avLst/>
          </a:prstGeom>
          <a:noFill/>
        </p:spPr>
        <p:txBody>
          <a:bodyPr wrap="square" rtlCol="0">
            <a:spAutoFit/>
          </a:bodyPr>
          <a:lstStyle/>
          <a:p>
            <a:r>
              <a:rPr lang="en-GB" sz="1800" dirty="0"/>
              <a:t>Many facts have the shape of equalities, e.g.,</a:t>
            </a:r>
          </a:p>
          <a:p>
            <a:pPr marL="285750" indent="-285750">
              <a:buFont typeface="Arial" panose="020B0604020202020204" pitchFamily="34" charset="0"/>
              <a:buChar char="•"/>
            </a:pPr>
            <a:r>
              <a:rPr lang="en-GB" sz="1800" dirty="0"/>
              <a:t>Properties of numbers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p>
          <a:p>
            <a:pPr marL="285750" indent="-285750">
              <a:buFont typeface="Arial" panose="020B0604020202020204" pitchFamily="34" charset="0"/>
              <a:buChar char="•"/>
            </a:pPr>
            <a:r>
              <a:rPr lang="en-GB" sz="1800" dirty="0"/>
              <a:t>Function definitions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p>
          <a:p>
            <a:pPr marL="285750" indent="-285750">
              <a:buFont typeface="Arial" panose="020B0604020202020204" pitchFamily="34" charset="0"/>
              <a:buChar char="•"/>
            </a:pPr>
            <a:r>
              <a:rPr lang="en-GB" sz="1800" dirty="0"/>
              <a:t>Properties derived from the above </a:t>
            </a:r>
          </a:p>
        </p:txBody>
      </p:sp>
      <p:sp>
        <p:nvSpPr>
          <p:cNvPr id="5" name="TextBox 4">
            <a:extLst>
              <a:ext uri="{FF2B5EF4-FFF2-40B4-BE49-F238E27FC236}">
                <a16:creationId xmlns:a16="http://schemas.microsoft.com/office/drawing/2014/main" id="{DA3B429C-54FB-7979-489D-EED4D59EC5A2}"/>
              </a:ext>
            </a:extLst>
          </p:cNvPr>
          <p:cNvSpPr txBox="1"/>
          <p:nvPr/>
        </p:nvSpPr>
        <p:spPr>
          <a:xfrm>
            <a:off x="533400" y="3033236"/>
            <a:ext cx="8534400" cy="1477328"/>
          </a:xfrm>
          <a:prstGeom prst="rect">
            <a:avLst/>
          </a:prstGeom>
          <a:noFill/>
        </p:spPr>
        <p:txBody>
          <a:bodyPr wrap="square" rtlCol="0">
            <a:spAutoFit/>
          </a:bodyPr>
          <a:lstStyle/>
          <a:p>
            <a:r>
              <a:rPr lang="en-GB" sz="1800" dirty="0"/>
              <a:t>These can be exploited in proofs, e.g.,</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 + 0</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if (1 &gt; 0) then 1 else 0</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1</a:t>
            </a:r>
            <a:r>
              <a:rPr lang="en-GB" sz="1800" dirty="0"/>
              <a:t>	using semantics of if-statement</a:t>
            </a:r>
          </a:p>
        </p:txBody>
      </p:sp>
      <p:sp>
        <p:nvSpPr>
          <p:cNvPr id="6" name="TextBox 5">
            <a:extLst>
              <a:ext uri="{FF2B5EF4-FFF2-40B4-BE49-F238E27FC236}">
                <a16:creationId xmlns:a16="http://schemas.microsoft.com/office/drawing/2014/main" id="{0171ED84-E81C-3E8F-E4E8-5E44A471AD9F}"/>
              </a:ext>
            </a:extLst>
          </p:cNvPr>
          <p:cNvSpPr txBox="1"/>
          <p:nvPr/>
        </p:nvSpPr>
        <p:spPr>
          <a:xfrm>
            <a:off x="502578" y="4738934"/>
            <a:ext cx="8336622" cy="369332"/>
          </a:xfrm>
          <a:prstGeom prst="rect">
            <a:avLst/>
          </a:prstGeom>
          <a:noFill/>
        </p:spPr>
        <p:txBody>
          <a:bodyPr wrap="square" rtlCol="0">
            <a:spAutoFit/>
          </a:bodyPr>
          <a:lstStyle/>
          <a:p>
            <a:r>
              <a:rPr lang="en-GB" sz="1800" dirty="0" err="1"/>
              <a:t>Logika</a:t>
            </a:r>
            <a:r>
              <a:rPr lang="en-GB" sz="1800" dirty="0"/>
              <a:t> has some rewriting rules based on semantics (and expression evaluation)</a:t>
            </a:r>
          </a:p>
        </p:txBody>
      </p:sp>
      <p:sp>
        <p:nvSpPr>
          <p:cNvPr id="7" name="TextBox 6">
            <a:extLst>
              <a:ext uri="{FF2B5EF4-FFF2-40B4-BE49-F238E27FC236}">
                <a16:creationId xmlns:a16="http://schemas.microsoft.com/office/drawing/2014/main" id="{499A4B44-97DB-7E9A-826C-AA873843DFB2}"/>
              </a:ext>
            </a:extLst>
          </p:cNvPr>
          <p:cNvSpPr txBox="1"/>
          <p:nvPr/>
        </p:nvSpPr>
        <p:spPr>
          <a:xfrm>
            <a:off x="498297" y="5336636"/>
            <a:ext cx="8336622" cy="369332"/>
          </a:xfrm>
          <a:prstGeom prst="rect">
            <a:avLst/>
          </a:prstGeom>
          <a:noFill/>
        </p:spPr>
        <p:txBody>
          <a:bodyPr wrap="square" rtlCol="0">
            <a:spAutoFit/>
          </a:bodyPr>
          <a:lstStyle/>
          <a:p>
            <a:r>
              <a:rPr lang="en-GB" sz="1800" dirty="0"/>
              <a:t>Other rewriting rules can be added and used in proofs</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F1111-F537-5AB4-1279-70D03A2B4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5BBFE-38BD-C912-ACC2-A72C1B9CB452}"/>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14942EE-24C9-7EAA-AD56-93ED67F4A8D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E81A38-51BC-4160-AD75-94FC8237B39B}"/>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Abstract function definitions</a:t>
            </a:r>
          </a:p>
        </p:txBody>
      </p:sp>
      <p:pic>
        <p:nvPicPr>
          <p:cNvPr id="5" name="Picture 4" descr="A screenshot of a computer code&#10;&#10;Description automatically generated">
            <a:extLst>
              <a:ext uri="{FF2B5EF4-FFF2-40B4-BE49-F238E27FC236}">
                <a16:creationId xmlns:a16="http://schemas.microsoft.com/office/drawing/2014/main" id="{35363194-AEEA-8056-ADF3-05EDC8F7DD5F}"/>
              </a:ext>
            </a:extLst>
          </p:cNvPr>
          <p:cNvPicPr>
            <a:picLocks noChangeAspect="1"/>
          </p:cNvPicPr>
          <p:nvPr/>
        </p:nvPicPr>
        <p:blipFill>
          <a:blip r:embed="rId3"/>
          <a:stretch>
            <a:fillRect/>
          </a:stretch>
        </p:blipFill>
        <p:spPr>
          <a:xfrm>
            <a:off x="533400" y="1676400"/>
            <a:ext cx="5676900" cy="2286000"/>
          </a:xfrm>
          <a:prstGeom prst="rect">
            <a:avLst/>
          </a:prstGeom>
        </p:spPr>
      </p:pic>
    </p:spTree>
    <p:extLst>
      <p:ext uri="{BB962C8B-B14F-4D97-AF65-F5344CB8AC3E}">
        <p14:creationId xmlns:p14="http://schemas.microsoft.com/office/powerpoint/2010/main" val="288909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74CEF-F076-5C09-BFC8-783B56DBD6A5}"/>
            </a:ext>
          </a:extLst>
        </p:cNvPr>
        <p:cNvGrpSpPr/>
        <p:nvPr/>
      </p:nvGrpSpPr>
      <p:grpSpPr>
        <a:xfrm>
          <a:off x="0" y="0"/>
          <a:ext cx="0" cy="0"/>
          <a:chOff x="0" y="0"/>
          <a:chExt cx="0" cy="0"/>
        </a:xfrm>
      </p:grpSpPr>
      <p:pic>
        <p:nvPicPr>
          <p:cNvPr id="6" name="Picture 5" descr="A screenshot of a math program&#10;&#10;Description automatically generated">
            <a:extLst>
              <a:ext uri="{FF2B5EF4-FFF2-40B4-BE49-F238E27FC236}">
                <a16:creationId xmlns:a16="http://schemas.microsoft.com/office/drawing/2014/main" id="{8FA6E380-C2D6-EBEC-A5CE-AF7A5C09D83A}"/>
              </a:ext>
            </a:extLst>
          </p:cNvPr>
          <p:cNvPicPr>
            <a:picLocks noChangeAspect="1"/>
          </p:cNvPicPr>
          <p:nvPr/>
        </p:nvPicPr>
        <p:blipFill>
          <a:blip r:embed="rId3"/>
          <a:stretch>
            <a:fillRect/>
          </a:stretch>
        </p:blipFill>
        <p:spPr>
          <a:xfrm>
            <a:off x="533400" y="1676400"/>
            <a:ext cx="7772400" cy="3136636"/>
          </a:xfrm>
          <a:prstGeom prst="rect">
            <a:avLst/>
          </a:prstGeom>
        </p:spPr>
      </p:pic>
      <p:sp>
        <p:nvSpPr>
          <p:cNvPr id="2" name="Title 1">
            <a:extLst>
              <a:ext uri="{FF2B5EF4-FFF2-40B4-BE49-F238E27FC236}">
                <a16:creationId xmlns:a16="http://schemas.microsoft.com/office/drawing/2014/main" id="{913BC31D-B073-7C27-4CB1-C91FA990CF0B}"/>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C893FA73-329B-41E0-2A65-C40232C3859B}"/>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6D8650BC-1BEB-5211-AFD8-0D22E7CFC3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a:latin typeface="Menlo" panose="020B0609030804020204" pitchFamily="49" charset="0"/>
                <a:ea typeface="Menlo" panose="020B0609030804020204" pitchFamily="49" charset="0"/>
                <a:cs typeface="Menlo" panose="020B0609030804020204" pitchFamily="49" charset="0"/>
              </a:rPr>
              <a:t>Rewrite</a:t>
            </a:r>
            <a:r>
              <a:rPr lang="en-US" sz="1600" dirty="0"/>
              <a:t> tactic</a:t>
            </a:r>
          </a:p>
        </p:txBody>
      </p:sp>
    </p:spTree>
    <p:extLst>
      <p:ext uri="{BB962C8B-B14F-4D97-AF65-F5344CB8AC3E}">
        <p14:creationId xmlns:p14="http://schemas.microsoft.com/office/powerpoint/2010/main" val="94584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2D4F-8C02-FC14-33A7-8B9BCB0992A0}"/>
            </a:ext>
          </a:extLst>
        </p:cNvPr>
        <p:cNvGrpSpPr/>
        <p:nvPr/>
      </p:nvGrpSpPr>
      <p:grpSpPr>
        <a:xfrm>
          <a:off x="0" y="0"/>
          <a:ext cx="0" cy="0"/>
          <a:chOff x="0" y="0"/>
          <a:chExt cx="0" cy="0"/>
        </a:xfrm>
      </p:grpSpPr>
      <p:pic>
        <p:nvPicPr>
          <p:cNvPr id="6" name="Picture 5" descr="A screenshot of a math problem&#10;&#10;Description automatically generated">
            <a:extLst>
              <a:ext uri="{FF2B5EF4-FFF2-40B4-BE49-F238E27FC236}">
                <a16:creationId xmlns:a16="http://schemas.microsoft.com/office/drawing/2014/main" id="{65110875-4C1D-C2F4-9623-861F284BEB87}"/>
              </a:ext>
            </a:extLst>
          </p:cNvPr>
          <p:cNvPicPr>
            <a:picLocks noChangeAspect="1"/>
          </p:cNvPicPr>
          <p:nvPr/>
        </p:nvPicPr>
        <p:blipFill>
          <a:blip r:embed="rId3"/>
          <a:stretch>
            <a:fillRect/>
          </a:stretch>
        </p:blipFill>
        <p:spPr>
          <a:xfrm>
            <a:off x="533400" y="1676400"/>
            <a:ext cx="7772400" cy="4147771"/>
          </a:xfrm>
          <a:prstGeom prst="rect">
            <a:avLst/>
          </a:prstGeom>
        </p:spPr>
      </p:pic>
      <p:sp>
        <p:nvSpPr>
          <p:cNvPr id="2" name="Title 1">
            <a:extLst>
              <a:ext uri="{FF2B5EF4-FFF2-40B4-BE49-F238E27FC236}">
                <a16:creationId xmlns:a16="http://schemas.microsoft.com/office/drawing/2014/main" id="{8117C642-5155-D283-BCA1-4DAD54B70BE7}"/>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0C42E801-DA9D-77D4-F61D-9A099E428B6D}"/>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D73BFB1-A1C0-7B29-44C9-5665EB57444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err="1">
                <a:latin typeface="Menlo" panose="020B0609030804020204" pitchFamily="49" charset="0"/>
                <a:ea typeface="Menlo" panose="020B0609030804020204" pitchFamily="49" charset="0"/>
                <a:cs typeface="Menlo" panose="020B0609030804020204" pitchFamily="49" charset="0"/>
              </a:rPr>
              <a:t>RSimpl</a:t>
            </a:r>
            <a:r>
              <a:rPr lang="en-US" sz="1600" dirty="0"/>
              <a:t> tactic</a:t>
            </a:r>
          </a:p>
        </p:txBody>
      </p:sp>
    </p:spTree>
    <p:extLst>
      <p:ext uri="{BB962C8B-B14F-4D97-AF65-F5344CB8AC3E}">
        <p14:creationId xmlns:p14="http://schemas.microsoft.com/office/powerpoint/2010/main" val="341520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14FF3-DA84-C2FB-BAF3-68E75930C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A07A-F2C9-FA0A-D766-0FD466664789}"/>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CA45419-937D-15A3-EF89-8C893B5CE8D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CA2750F5-89FF-8115-0A49-8D510ED4C02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Forward substitution</a:t>
            </a:r>
          </a:p>
        </p:txBody>
      </p:sp>
      <p:pic>
        <p:nvPicPr>
          <p:cNvPr id="5" name="Picture 4" descr="A screenshot of a math problem&#10;&#10;Description automatically generated">
            <a:extLst>
              <a:ext uri="{FF2B5EF4-FFF2-40B4-BE49-F238E27FC236}">
                <a16:creationId xmlns:a16="http://schemas.microsoft.com/office/drawing/2014/main" id="{A1DC975B-16E3-92ED-EC5E-0D2BA423FC7F}"/>
              </a:ext>
            </a:extLst>
          </p:cNvPr>
          <p:cNvPicPr>
            <a:picLocks noChangeAspect="1"/>
          </p:cNvPicPr>
          <p:nvPr/>
        </p:nvPicPr>
        <p:blipFill>
          <a:blip r:embed="rId3"/>
          <a:stretch>
            <a:fillRect/>
          </a:stretch>
        </p:blipFill>
        <p:spPr>
          <a:xfrm>
            <a:off x="625366" y="1942210"/>
            <a:ext cx="7772400" cy="3756865"/>
          </a:xfrm>
          <a:prstGeom prst="rect">
            <a:avLst/>
          </a:prstGeom>
        </p:spPr>
      </p:pic>
    </p:spTree>
    <p:extLst>
      <p:ext uri="{BB962C8B-B14F-4D97-AF65-F5344CB8AC3E}">
        <p14:creationId xmlns:p14="http://schemas.microsoft.com/office/powerpoint/2010/main" val="234421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9811E-EE53-3614-BBDB-DEA7BE690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4EAE1-9189-4EE6-EB77-17A4B0ADE3CA}"/>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7DFD8CD0-A5B9-876A-7851-07B3D1966F4E}"/>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63D4F072-2C9D-465F-674E-540BC5E88B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pic>
        <p:nvPicPr>
          <p:cNvPr id="5" name="Picture 4" descr="A screenshot of a math equation&#10;&#10;Description automatically generated">
            <a:extLst>
              <a:ext uri="{FF2B5EF4-FFF2-40B4-BE49-F238E27FC236}">
                <a16:creationId xmlns:a16="http://schemas.microsoft.com/office/drawing/2014/main" id="{7D883AD3-5AC5-D532-5E6C-49D65F8FC5A2}"/>
              </a:ext>
            </a:extLst>
          </p:cNvPr>
          <p:cNvPicPr>
            <a:picLocks noChangeAspect="1"/>
          </p:cNvPicPr>
          <p:nvPr/>
        </p:nvPicPr>
        <p:blipFill>
          <a:blip r:embed="rId3"/>
          <a:stretch>
            <a:fillRect/>
          </a:stretch>
        </p:blipFill>
        <p:spPr>
          <a:xfrm>
            <a:off x="614236" y="1954528"/>
            <a:ext cx="7772400" cy="3744547"/>
          </a:xfrm>
          <a:prstGeom prst="rect">
            <a:avLst/>
          </a:prstGeom>
        </p:spPr>
      </p:pic>
    </p:spTree>
    <p:extLst>
      <p:ext uri="{BB962C8B-B14F-4D97-AF65-F5344CB8AC3E}">
        <p14:creationId xmlns:p14="http://schemas.microsoft.com/office/powerpoint/2010/main" val="2036394989"/>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206615</TotalTime>
  <Words>864</Words>
  <Application>Microsoft Macintosh PowerPoint</Application>
  <PresentationFormat>On-screen Show (4:3)</PresentationFormat>
  <Paragraphs>89</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Menlo</vt:lpstr>
      <vt:lpstr>Microsoft Sans Serif</vt:lpstr>
      <vt:lpstr>Tahoma</vt:lpstr>
      <vt:lpstr>Times New Roman</vt:lpstr>
      <vt:lpstr>Wingdings</vt:lpstr>
      <vt:lpstr>Blends</vt:lpstr>
      <vt:lpstr>Logika:  Proof and Rewriting</vt:lpstr>
      <vt:lpstr>Expression Rewriting</vt:lpstr>
      <vt:lpstr>Expression Rewriting</vt:lpstr>
      <vt:lpstr>Expression Rewriting</vt:lpstr>
      <vt:lpstr>Expression Rewriting</vt:lpstr>
      <vt:lpstr>Expression Rewriting</vt:lpstr>
      <vt:lpstr>Expression Rewriting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1424</cp:revision>
  <cp:lastPrinted>2023-09-28T13:37:11Z</cp:lastPrinted>
  <dcterms:created xsi:type="dcterms:W3CDTF">2016-11-14T12:47:14Z</dcterms:created>
  <dcterms:modified xsi:type="dcterms:W3CDTF">2024-10-17T13:56:53Z</dcterms:modified>
</cp:coreProperties>
</file>