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9" r:id="rId1"/>
  </p:sldMasterIdLst>
  <p:notesMasterIdLst>
    <p:notesMasterId r:id="rId4"/>
  </p:notesMasterIdLst>
  <p:handoutMasterIdLst>
    <p:handoutMasterId r:id="rId5"/>
  </p:handoutMasterIdLst>
  <p:sldIdLst>
    <p:sldId id="258" r:id="rId2"/>
    <p:sldId id="1911" r:id="rId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106" charset="0"/>
        <a:ea typeface="+mn-ea"/>
        <a:cs typeface="+mn-cs"/>
      </a:defRPr>
    </a:lvl1pPr>
    <a:lvl2pPr marL="457200" algn="l" rtl="0" fontAlgn="base">
      <a:spcBef>
        <a:spcPct val="0"/>
      </a:spcBef>
      <a:spcAft>
        <a:spcPct val="0"/>
      </a:spcAft>
      <a:defRPr sz="2400" kern="1200">
        <a:solidFill>
          <a:schemeClr val="tx1"/>
        </a:solidFill>
        <a:latin typeface="Tahoma" pitchFamily="-106" charset="0"/>
        <a:ea typeface="+mn-ea"/>
        <a:cs typeface="+mn-cs"/>
      </a:defRPr>
    </a:lvl2pPr>
    <a:lvl3pPr marL="914400" algn="l" rtl="0" fontAlgn="base">
      <a:spcBef>
        <a:spcPct val="0"/>
      </a:spcBef>
      <a:spcAft>
        <a:spcPct val="0"/>
      </a:spcAft>
      <a:defRPr sz="2400" kern="1200">
        <a:solidFill>
          <a:schemeClr val="tx1"/>
        </a:solidFill>
        <a:latin typeface="Tahoma" pitchFamily="-106" charset="0"/>
        <a:ea typeface="+mn-ea"/>
        <a:cs typeface="+mn-cs"/>
      </a:defRPr>
    </a:lvl3pPr>
    <a:lvl4pPr marL="1371600" algn="l" rtl="0" fontAlgn="base">
      <a:spcBef>
        <a:spcPct val="0"/>
      </a:spcBef>
      <a:spcAft>
        <a:spcPct val="0"/>
      </a:spcAft>
      <a:defRPr sz="2400" kern="1200">
        <a:solidFill>
          <a:schemeClr val="tx1"/>
        </a:solidFill>
        <a:latin typeface="Tahoma" pitchFamily="-106" charset="0"/>
        <a:ea typeface="+mn-ea"/>
        <a:cs typeface="+mn-cs"/>
      </a:defRPr>
    </a:lvl4pPr>
    <a:lvl5pPr marL="1828800" algn="l" rtl="0" fontAlgn="base">
      <a:spcBef>
        <a:spcPct val="0"/>
      </a:spcBef>
      <a:spcAft>
        <a:spcPct val="0"/>
      </a:spcAft>
      <a:defRPr sz="2400" kern="1200">
        <a:solidFill>
          <a:schemeClr val="tx1"/>
        </a:solidFill>
        <a:latin typeface="Tahoma" pitchFamily="-106" charset="0"/>
        <a:ea typeface="+mn-ea"/>
        <a:cs typeface="+mn-cs"/>
      </a:defRPr>
    </a:lvl5pPr>
    <a:lvl6pPr marL="2286000" algn="l" defTabSz="457200" rtl="0" eaLnBrk="1" latinLnBrk="0" hangingPunct="1">
      <a:defRPr sz="2400" kern="1200">
        <a:solidFill>
          <a:schemeClr val="tx1"/>
        </a:solidFill>
        <a:latin typeface="Tahoma" pitchFamily="-106" charset="0"/>
        <a:ea typeface="+mn-ea"/>
        <a:cs typeface="+mn-cs"/>
      </a:defRPr>
    </a:lvl6pPr>
    <a:lvl7pPr marL="2743200" algn="l" defTabSz="457200" rtl="0" eaLnBrk="1" latinLnBrk="0" hangingPunct="1">
      <a:defRPr sz="2400" kern="1200">
        <a:solidFill>
          <a:schemeClr val="tx1"/>
        </a:solidFill>
        <a:latin typeface="Tahoma" pitchFamily="-106" charset="0"/>
        <a:ea typeface="+mn-ea"/>
        <a:cs typeface="+mn-cs"/>
      </a:defRPr>
    </a:lvl7pPr>
    <a:lvl8pPr marL="3200400" algn="l" defTabSz="457200" rtl="0" eaLnBrk="1" latinLnBrk="0" hangingPunct="1">
      <a:defRPr sz="2400" kern="1200">
        <a:solidFill>
          <a:schemeClr val="tx1"/>
        </a:solidFill>
        <a:latin typeface="Tahoma" pitchFamily="-106" charset="0"/>
        <a:ea typeface="+mn-ea"/>
        <a:cs typeface="+mn-cs"/>
      </a:defRPr>
    </a:lvl8pPr>
    <a:lvl9pPr marL="3657600" algn="l" defTabSz="457200" rtl="0" eaLnBrk="1" latinLnBrk="0" hangingPunct="1">
      <a:defRPr sz="2400" kern="1200">
        <a:solidFill>
          <a:schemeClr val="tx1"/>
        </a:solidFill>
        <a:latin typeface="Tahoma" pitchFamily="-10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267"/>
    <a:srgbClr val="8922FD"/>
    <a:srgbClr val="92D050"/>
    <a:srgbClr val="8424F8"/>
    <a:srgbClr val="FF0000"/>
    <a:srgbClr val="D6CDEC"/>
    <a:srgbClr val="78BD70"/>
    <a:srgbClr val="78B044"/>
    <a:srgbClr val="A4F15D"/>
    <a:srgbClr val="FFE3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2"/>
    <p:restoredTop sz="96327" autoAdjust="0"/>
  </p:normalViewPr>
  <p:slideViewPr>
    <p:cSldViewPr>
      <p:cViewPr varScale="1">
        <p:scale>
          <a:sx n="123" d="100"/>
          <a:sy n="123" d="100"/>
        </p:scale>
        <p:origin x="1808" y="184"/>
      </p:cViewPr>
      <p:guideLst>
        <p:guide orient="horz" pos="2160"/>
        <p:guide pos="2880"/>
      </p:guideLst>
    </p:cSldViewPr>
  </p:slideViewPr>
  <p:outlineViewPr>
    <p:cViewPr>
      <p:scale>
        <a:sx n="33" d="100"/>
        <a:sy n="33" d="100"/>
      </p:scale>
      <p:origin x="0" y="-7048"/>
    </p:cViewPr>
  </p:outlineViewPr>
  <p:notesTextViewPr>
    <p:cViewPr>
      <p:scale>
        <a:sx n="100" d="100"/>
        <a:sy n="100" d="100"/>
      </p:scale>
      <p:origin x="0" y="0"/>
    </p:cViewPr>
  </p:notesTextViewPr>
  <p:sorterViewPr>
    <p:cViewPr>
      <p:scale>
        <a:sx n="1" d="1"/>
        <a:sy n="1" d="1"/>
      </p:scale>
      <p:origin x="0" y="24480"/>
    </p:cViewPr>
  </p:sorterViewPr>
  <p:notesViewPr>
    <p:cSldViewPr>
      <p:cViewPr varScale="1">
        <p:scale>
          <a:sx n="55" d="100"/>
          <a:sy n="55" d="100"/>
        </p:scale>
        <p:origin x="-187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E3C2E8F3-95F7-4145-A301-3FA10ED4E2FD}"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2BFE2475-28EF-9A44-97D3-D2287C00B1B1}"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84" charset="-128"/>
        <a:cs typeface="ＭＳ Ｐゴシック" pitchFamily="-84"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09FF3312-DBFA-9A42-B637-483F4A814940}" type="slidenum">
              <a:rPr lang="en-US">
                <a:latin typeface="Tahoma" pitchFamily="-106" charset="0"/>
              </a:rPr>
              <a:pPr/>
              <a:t>1</a:t>
            </a:fld>
            <a:endParaRPr lang="en-US">
              <a:latin typeface="Tahoma" pitchFamily="-106" charset="0"/>
            </a:endParaRPr>
          </a:p>
        </p:txBody>
      </p:sp>
      <p:sp>
        <p:nvSpPr>
          <p:cNvPr id="16387" name="Rectangle 1026"/>
          <p:cNvSpPr>
            <a:spLocks noGrp="1" noRot="1" noChangeAspect="1" noChangeArrowheads="1" noTextEdit="1"/>
          </p:cNvSpPr>
          <p:nvPr>
            <p:ph type="sldImg"/>
          </p:nvPr>
        </p:nvSpPr>
        <p:spPr>
          <a:ln/>
        </p:spPr>
      </p:sp>
      <p:sp>
        <p:nvSpPr>
          <p:cNvPr id="16388" name="Rectangle 1027"/>
          <p:cNvSpPr>
            <a:spLocks noGrp="1" noChangeArrowheads="1"/>
          </p:cNvSpPr>
          <p:nvPr>
            <p:ph type="body" idx="1"/>
          </p:nvPr>
        </p:nvSpPr>
        <p:spPr>
          <a:noFill/>
          <a:ln/>
        </p:spPr>
        <p:txBody>
          <a:bodyPr/>
          <a:lstStyle/>
          <a:p>
            <a:r>
              <a:rPr lang="en-US" dirty="0">
                <a:latin typeface="Times New Roman" pitchFamily="-106" charset="0"/>
                <a:ea typeface="ＭＳ Ｐゴシック" pitchFamily="-106" charset="-128"/>
                <a:cs typeface="ＭＳ Ｐゴシック" pitchFamily="-106" charset="-128"/>
              </a:rPr>
              <a:t>I'm John Hatcliff, a professor from Kansas State University.  This is a second talk on semantics for a modeling language, and here we aim to make deeper connections with the underlying application and infrastructure code via contracts.  This talk pulls together several different lines of work that were carried out in collaboration with different teams, including teams from SEI and Galois primarily, but always folks from Collins Aerospace and people working on seL4.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35D51-6DD2-1AA2-57B6-2F67DA184D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1C4A42-918E-CD26-A960-80AF098FC1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968B25-2EE9-8F57-A92D-876F12632FD2}"/>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A863166A-C96B-9A14-3F7B-2612403F1A11}"/>
              </a:ext>
            </a:extLst>
          </p:cNvPr>
          <p:cNvSpPr>
            <a:spLocks noGrp="1"/>
          </p:cNvSpPr>
          <p:nvPr>
            <p:ph type="sldNum" sz="quarter" idx="5"/>
          </p:nvPr>
        </p:nvSpPr>
        <p:spPr/>
        <p:txBody>
          <a:bodyPr/>
          <a:lstStyle/>
          <a:p>
            <a:pPr>
              <a:defRPr/>
            </a:pPr>
            <a:fld id="{2BFE2475-28EF-9A44-97D3-D2287C00B1B1}" type="slidenum">
              <a:rPr lang="en-US" smtClean="0"/>
              <a:pPr>
                <a:defRPr/>
              </a:pPr>
              <a:t>2</a:t>
            </a:fld>
            <a:endParaRPr lang="en-US"/>
          </a:p>
        </p:txBody>
      </p:sp>
    </p:spTree>
    <p:extLst>
      <p:ext uri="{BB962C8B-B14F-4D97-AF65-F5344CB8AC3E}">
        <p14:creationId xmlns:p14="http://schemas.microsoft.com/office/powerpoint/2010/main" val="2787644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7"/>
          <p:cNvSpPr>
            <a:spLocks noChangeArrowheads="1"/>
          </p:cNvSpPr>
          <p:nvPr userDrawn="1"/>
        </p:nvSpPr>
        <p:spPr bwMode="auto">
          <a:xfrm>
            <a:off x="0" y="0"/>
            <a:ext cx="9144000" cy="12954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 name="Rectangle 18"/>
          <p:cNvSpPr>
            <a:spLocks noChangeArrowheads="1"/>
          </p:cNvSpPr>
          <p:nvPr userDrawn="1"/>
        </p:nvSpPr>
        <p:spPr bwMode="auto">
          <a:xfrm rot="16200000">
            <a:off x="-2514600" y="3810000"/>
            <a:ext cx="5562600" cy="533400"/>
          </a:xfrm>
          <a:prstGeom prst="rect">
            <a:avLst/>
          </a:prstGeom>
          <a:gradFill rotWithShape="0">
            <a:gsLst>
              <a:gs pos="0">
                <a:srgbClr val="9900CC"/>
              </a:gs>
              <a:gs pos="100000">
                <a:srgbClr val="FFFFFF"/>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6156"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a:solidFill>
                  <a:schemeClr val="bg2"/>
                </a:solidFill>
                <a:latin typeface="Tahoma" pitchFamily="-84" charset="0"/>
              </a:defRPr>
            </a:lvl1pPr>
          </a:lstStyle>
          <a:p>
            <a:pPr>
              <a:defRPr/>
            </a:pPr>
            <a:endParaRPr lang="en-US"/>
          </a:p>
        </p:txBody>
      </p:sp>
      <p:sp>
        <p:nvSpPr>
          <p:cNvPr id="7"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HAMR - Hatcliff -- Kansas State</a:t>
            </a:r>
          </a:p>
        </p:txBody>
      </p:sp>
      <p:sp>
        <p:nvSpPr>
          <p:cNvPr id="8"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5E685A3-5A44-F34A-9DD6-E549D5259BB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0CB14967-302F-6E48-8678-32FDE0F3292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0"/>
            <a:ext cx="203835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0"/>
            <a:ext cx="596265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EBA15ABF-0168-ED43-8055-FDAC86F85D9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C22399C2-1ADD-1549-9753-CEA7C1EED1B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50848EDB-E059-EE4C-BEE4-92ACBFC1ACE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87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1EE9051A-5116-C044-BC66-ED283B4D5A7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8" name="Rectangle 13"/>
          <p:cNvSpPr>
            <a:spLocks noGrp="1" noChangeArrowheads="1"/>
          </p:cNvSpPr>
          <p:nvPr>
            <p:ph type="sldNum" sz="quarter" idx="11"/>
          </p:nvPr>
        </p:nvSpPr>
        <p:spPr>
          <a:ln/>
        </p:spPr>
        <p:txBody>
          <a:bodyPr/>
          <a:lstStyle>
            <a:lvl1pPr>
              <a:defRPr/>
            </a:lvl1pPr>
          </a:lstStyle>
          <a:p>
            <a:pPr>
              <a:defRPr/>
            </a:pPr>
            <a:fld id="{2E73A91B-A097-8F43-A5C5-A8482E10CE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4" name="Rectangle 13"/>
          <p:cNvSpPr>
            <a:spLocks noGrp="1" noChangeArrowheads="1"/>
          </p:cNvSpPr>
          <p:nvPr>
            <p:ph type="sldNum" sz="quarter" idx="11"/>
          </p:nvPr>
        </p:nvSpPr>
        <p:spPr>
          <a:ln/>
        </p:spPr>
        <p:txBody>
          <a:bodyPr/>
          <a:lstStyle>
            <a:lvl1pPr>
              <a:defRPr/>
            </a:lvl1pPr>
          </a:lstStyle>
          <a:p>
            <a:pPr>
              <a:defRPr/>
            </a:pPr>
            <a:fld id="{6E0AA622-F4CE-604D-A669-CD3D12FC535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3" name="Rectangle 13"/>
          <p:cNvSpPr>
            <a:spLocks noGrp="1" noChangeArrowheads="1"/>
          </p:cNvSpPr>
          <p:nvPr>
            <p:ph type="sldNum" sz="quarter" idx="11"/>
          </p:nvPr>
        </p:nvSpPr>
        <p:spPr>
          <a:ln/>
        </p:spPr>
        <p:txBody>
          <a:bodyPr/>
          <a:lstStyle>
            <a:lvl1pPr>
              <a:defRPr/>
            </a:lvl1pPr>
          </a:lstStyle>
          <a:p>
            <a:pPr>
              <a:defRPr/>
            </a:pPr>
            <a:fld id="{BA615124-8EB2-6E40-9E50-F98D2465DC7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A44EE25D-892F-FA42-8251-4062CB60CA5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2C56E9B7-6EE0-8D46-8C36-993F30F20EC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5" name="Rectangle 15"/>
          <p:cNvSpPr>
            <a:spLocks noChangeArrowheads="1"/>
          </p:cNvSpPr>
          <p:nvPr userDrawn="1"/>
        </p:nvSpPr>
        <p:spPr bwMode="auto">
          <a:xfrm rot="-5400000">
            <a:off x="-2590800" y="3733800"/>
            <a:ext cx="5715000" cy="533400"/>
          </a:xfrm>
          <a:prstGeom prst="rect">
            <a:avLst/>
          </a:prstGeom>
          <a:gradFill rotWithShape="0">
            <a:gsLst>
              <a:gs pos="0">
                <a:srgbClr val="DDCBE7"/>
              </a:gs>
              <a:gs pos="100000">
                <a:srgbClr val="DDCBE7">
                  <a:gamma/>
                  <a:tint val="0"/>
                  <a:invGamma/>
                </a:srgbClr>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134" name="Rectangle 14"/>
          <p:cNvSpPr>
            <a:spLocks noChangeArrowheads="1"/>
          </p:cNvSpPr>
          <p:nvPr userDrawn="1"/>
        </p:nvSpPr>
        <p:spPr bwMode="auto">
          <a:xfrm>
            <a:off x="0" y="0"/>
            <a:ext cx="9144000" cy="11430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1028" name="Rectangle 9"/>
          <p:cNvSpPr>
            <a:spLocks noGrp="1" noChangeArrowheads="1"/>
          </p:cNvSpPr>
          <p:nvPr>
            <p:ph type="title"/>
          </p:nvPr>
        </p:nvSpPr>
        <p:spPr bwMode="auto">
          <a:xfrm>
            <a:off x="685800" y="0"/>
            <a:ext cx="8153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Rectangle 10"/>
          <p:cNvSpPr>
            <a:spLocks noGrp="1" noChangeArrowheads="1"/>
          </p:cNvSpPr>
          <p:nvPr>
            <p:ph type="body" idx="1"/>
          </p:nvPr>
        </p:nvSpPr>
        <p:spPr bwMode="auto">
          <a:xfrm>
            <a:off x="685800" y="1524000"/>
            <a:ext cx="8153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32" name="Rectangle 12"/>
          <p:cNvSpPr>
            <a:spLocks noGrp="1" noChangeArrowheads="1"/>
          </p:cNvSpPr>
          <p:nvPr>
            <p:ph type="ftr" sz="quarter" idx="3"/>
          </p:nvPr>
        </p:nvSpPr>
        <p:spPr bwMode="auto">
          <a:xfrm>
            <a:off x="0" y="6553200"/>
            <a:ext cx="35814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rgbClr val="D0B6DE"/>
                </a:solidFill>
                <a:latin typeface="Tahoma" pitchFamily="-84" charset="0"/>
              </a:defRPr>
            </a:lvl1pPr>
          </a:lstStyle>
          <a:p>
            <a:pPr>
              <a:defRPr/>
            </a:pPr>
            <a:r>
              <a:rPr lang="en-US"/>
              <a:t>HAMR - Hatcliff -- Kansas State</a:t>
            </a:r>
          </a:p>
        </p:txBody>
      </p:sp>
      <p:sp>
        <p:nvSpPr>
          <p:cNvPr id="5133" name="Rectangle 13"/>
          <p:cNvSpPr>
            <a:spLocks noGrp="1" noChangeArrowheads="1"/>
          </p:cNvSpPr>
          <p:nvPr>
            <p:ph type="sldNum" sz="quarter" idx="4"/>
          </p:nvPr>
        </p:nvSpPr>
        <p:spPr bwMode="auto">
          <a:xfrm>
            <a:off x="8686800" y="6400800"/>
            <a:ext cx="457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rgbClr val="D0B6DE"/>
                </a:solidFill>
                <a:latin typeface="Tahoma" pitchFamily="-84" charset="0"/>
              </a:defRPr>
            </a:lvl1pPr>
          </a:lstStyle>
          <a:p>
            <a:pPr>
              <a:defRPr/>
            </a:pPr>
            <a:fld id="{623F72AE-F2FC-1C4B-AEBE-5105C7AC914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0"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rtl="0" eaLnBrk="0" fontAlgn="base" hangingPunct="0">
        <a:spcBef>
          <a:spcPct val="0"/>
        </a:spcBef>
        <a:spcAft>
          <a:spcPct val="0"/>
        </a:spcAft>
        <a:defRPr sz="4400" b="1">
          <a:solidFill>
            <a:schemeClr val="tx1"/>
          </a:solidFill>
          <a:latin typeface="+mj-lt"/>
          <a:ea typeface="ＭＳ Ｐゴシック" pitchFamily="-84" charset="-128"/>
          <a:cs typeface="ＭＳ Ｐゴシック" pitchFamily="-84" charset="-128"/>
        </a:defRPr>
      </a:lvl1pPr>
      <a:lvl2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2pPr>
      <a:lvl3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3pPr>
      <a:lvl4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4pPr>
      <a:lvl5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5pPr>
      <a:lvl6pPr marL="457200" algn="l" rtl="0" fontAlgn="base">
        <a:spcBef>
          <a:spcPct val="0"/>
        </a:spcBef>
        <a:spcAft>
          <a:spcPct val="0"/>
        </a:spcAft>
        <a:defRPr sz="4400" b="1">
          <a:solidFill>
            <a:schemeClr val="tx1"/>
          </a:solidFill>
          <a:latin typeface="Microsoft Sans Serif" charset="0"/>
        </a:defRPr>
      </a:lvl6pPr>
      <a:lvl7pPr marL="914400" algn="l" rtl="0" fontAlgn="base">
        <a:spcBef>
          <a:spcPct val="0"/>
        </a:spcBef>
        <a:spcAft>
          <a:spcPct val="0"/>
        </a:spcAft>
        <a:defRPr sz="4400" b="1">
          <a:solidFill>
            <a:schemeClr val="tx1"/>
          </a:solidFill>
          <a:latin typeface="Microsoft Sans Serif" charset="0"/>
        </a:defRPr>
      </a:lvl7pPr>
      <a:lvl8pPr marL="1371600" algn="l" rtl="0" fontAlgn="base">
        <a:spcBef>
          <a:spcPct val="0"/>
        </a:spcBef>
        <a:spcAft>
          <a:spcPct val="0"/>
        </a:spcAft>
        <a:defRPr sz="4400" b="1">
          <a:solidFill>
            <a:schemeClr val="tx1"/>
          </a:solidFill>
          <a:latin typeface="Microsoft Sans Serif" charset="0"/>
        </a:defRPr>
      </a:lvl8pPr>
      <a:lvl9pPr marL="1828800" algn="l" rtl="0" fontAlgn="base">
        <a:spcBef>
          <a:spcPct val="0"/>
        </a:spcBef>
        <a:spcAft>
          <a:spcPct val="0"/>
        </a:spcAft>
        <a:defRPr sz="4400" b="1">
          <a:solidFill>
            <a:schemeClr val="tx1"/>
          </a:solidFill>
          <a:latin typeface="Microsoft Sans Serif"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106" charset="2"/>
        <a:buChar char="n"/>
        <a:defRPr sz="3200">
          <a:solidFill>
            <a:schemeClr val="tx1"/>
          </a:solidFill>
          <a:latin typeface="+mn-lt"/>
          <a:ea typeface="ＭＳ Ｐゴシック" pitchFamily="-84" charset="-128"/>
          <a:cs typeface="ＭＳ Ｐゴシック" pitchFamily="-84" charset="-128"/>
        </a:defRPr>
      </a:lvl1pPr>
      <a:lvl2pPr marL="742950" indent="-285750" algn="l" rtl="0" eaLnBrk="0" fontAlgn="base" hangingPunct="0">
        <a:spcBef>
          <a:spcPct val="20000"/>
        </a:spcBef>
        <a:spcAft>
          <a:spcPct val="0"/>
        </a:spcAft>
        <a:buClr>
          <a:schemeClr val="hlink"/>
        </a:buClr>
        <a:buSzPct val="55000"/>
        <a:buFont typeface="Wingdings" pitchFamily="-106" charset="2"/>
        <a:buChar char="n"/>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folHlink"/>
        </a:buClr>
        <a:buSzPct val="50000"/>
        <a:buFont typeface="Wingdings" pitchFamily="-106"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55000"/>
        <a:buFont typeface="Wingdings" pitchFamily="-106" charset="2"/>
        <a:buChar char="n"/>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SzPct val="50000"/>
        <a:buFont typeface="Wingdings" pitchFamily="-106" charset="2"/>
        <a:buChar char="n"/>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533399" y="1216010"/>
            <a:ext cx="8458200" cy="1752600"/>
          </a:xfrm>
        </p:spPr>
        <p:txBody>
          <a:bodyPr/>
          <a:lstStyle/>
          <a:p>
            <a:r>
              <a:rPr lang="en-US" sz="4000" dirty="0" err="1"/>
              <a:t>Logika</a:t>
            </a:r>
            <a:r>
              <a:rPr lang="en-US" sz="4000" dirty="0"/>
              <a:t>: </a:t>
            </a:r>
            <a:br>
              <a:rPr lang="en-US" sz="4000" dirty="0"/>
            </a:br>
            <a:r>
              <a:rPr lang="en-US" sz="4000" dirty="0"/>
              <a:t>Proof and Rewriting</a:t>
            </a:r>
            <a:endParaRPr lang="en-US" sz="5400" dirty="0"/>
          </a:p>
        </p:txBody>
      </p:sp>
      <p:sp>
        <p:nvSpPr>
          <p:cNvPr id="7" name="TextBox 6"/>
          <p:cNvSpPr txBox="1"/>
          <p:nvPr/>
        </p:nvSpPr>
        <p:spPr>
          <a:xfrm>
            <a:off x="2317126" y="4308471"/>
            <a:ext cx="1447800" cy="923330"/>
          </a:xfrm>
          <a:prstGeom prst="rect">
            <a:avLst/>
          </a:prstGeom>
          <a:noFill/>
        </p:spPr>
        <p:txBody>
          <a:bodyPr wrap="square" rtlCol="0">
            <a:spAutoFit/>
          </a:bodyPr>
          <a:lstStyle/>
          <a:p>
            <a:r>
              <a:rPr lang="en-US" sz="1800" dirty="0"/>
              <a:t>Robby</a:t>
            </a:r>
          </a:p>
          <a:p>
            <a:pPr algn="l"/>
            <a:r>
              <a:rPr lang="en-US" sz="1800" dirty="0"/>
              <a:t>John Hatcliff</a:t>
            </a:r>
          </a:p>
          <a:p>
            <a:pPr algn="l"/>
            <a:r>
              <a:rPr lang="en-US" sz="1800" dirty="0"/>
              <a:t>Jason Belt</a:t>
            </a:r>
          </a:p>
        </p:txBody>
      </p:sp>
      <p:cxnSp>
        <p:nvCxnSpPr>
          <p:cNvPr id="4" name="Straight Connector 3"/>
          <p:cNvCxnSpPr/>
          <p:nvPr/>
        </p:nvCxnSpPr>
        <p:spPr bwMode="auto">
          <a:xfrm>
            <a:off x="685800" y="31242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6" name="TextBox 5"/>
          <p:cNvSpPr txBox="1"/>
          <p:nvPr/>
        </p:nvSpPr>
        <p:spPr>
          <a:xfrm>
            <a:off x="2362200" y="3200400"/>
            <a:ext cx="4733925" cy="461665"/>
          </a:xfrm>
          <a:prstGeom prst="rect">
            <a:avLst/>
          </a:prstGeom>
          <a:noFill/>
        </p:spPr>
        <p:txBody>
          <a:bodyPr wrap="none" rtlCol="0">
            <a:spAutoFit/>
          </a:bodyPr>
          <a:lstStyle/>
          <a:p>
            <a:r>
              <a:rPr lang="en-US" dirty="0"/>
              <a:t>STRESS 2024 – October 24, 2024</a:t>
            </a:r>
          </a:p>
        </p:txBody>
      </p:sp>
      <p:cxnSp>
        <p:nvCxnSpPr>
          <p:cNvPr id="11" name="Straight Connector 10"/>
          <p:cNvCxnSpPr/>
          <p:nvPr/>
        </p:nvCxnSpPr>
        <p:spPr bwMode="auto">
          <a:xfrm>
            <a:off x="685800" y="37338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13" name="TextBox 12"/>
          <p:cNvSpPr txBox="1"/>
          <p:nvPr/>
        </p:nvSpPr>
        <p:spPr>
          <a:xfrm>
            <a:off x="4956313" y="4346151"/>
            <a:ext cx="1832233" cy="338554"/>
          </a:xfrm>
          <a:prstGeom prst="rect">
            <a:avLst/>
          </a:prstGeom>
          <a:noFill/>
        </p:spPr>
        <p:txBody>
          <a:bodyPr wrap="none" rtlCol="0">
            <a:spAutoFit/>
          </a:bodyPr>
          <a:lstStyle/>
          <a:p>
            <a:r>
              <a:rPr lang="en-US" sz="1600" dirty="0"/>
              <a:t>Stefan </a:t>
            </a:r>
            <a:r>
              <a:rPr lang="en-US" sz="1600" dirty="0" err="1"/>
              <a:t>Hallerstede</a:t>
            </a:r>
            <a:endParaRPr lang="en-US" sz="1600" dirty="0"/>
          </a:p>
        </p:txBody>
      </p:sp>
      <p:sp>
        <p:nvSpPr>
          <p:cNvPr id="9" name="TextBox 8"/>
          <p:cNvSpPr txBox="1"/>
          <p:nvPr/>
        </p:nvSpPr>
        <p:spPr>
          <a:xfrm>
            <a:off x="838200" y="6096000"/>
            <a:ext cx="8153399" cy="246221"/>
          </a:xfrm>
          <a:prstGeom prst="rect">
            <a:avLst/>
          </a:prstGeom>
          <a:noFill/>
        </p:spPr>
        <p:txBody>
          <a:bodyPr wrap="square" rtlCol="0">
            <a:spAutoFit/>
          </a:bodyPr>
          <a:lstStyle/>
          <a:p>
            <a:r>
              <a:rPr lang="en-US" sz="1000" dirty="0"/>
              <a:t>This material is based on research sponsored in part by DARPA </a:t>
            </a:r>
          </a:p>
        </p:txBody>
      </p:sp>
      <p:sp>
        <p:nvSpPr>
          <p:cNvPr id="3" name="TextBox 2">
            <a:extLst>
              <a:ext uri="{FF2B5EF4-FFF2-40B4-BE49-F238E27FC236}">
                <a16:creationId xmlns:a16="http://schemas.microsoft.com/office/drawing/2014/main" id="{6B30B2EF-D57F-F14D-9892-12153C192BFE}"/>
              </a:ext>
            </a:extLst>
          </p:cNvPr>
          <p:cNvSpPr txBox="1"/>
          <p:nvPr/>
        </p:nvSpPr>
        <p:spPr>
          <a:xfrm>
            <a:off x="2012325" y="3886200"/>
            <a:ext cx="2559675" cy="369332"/>
          </a:xfrm>
          <a:prstGeom prst="rect">
            <a:avLst/>
          </a:prstGeom>
          <a:noFill/>
        </p:spPr>
        <p:txBody>
          <a:bodyPr wrap="none" rtlCol="0">
            <a:spAutoFit/>
          </a:bodyPr>
          <a:lstStyle/>
          <a:p>
            <a:r>
              <a:rPr lang="en-US" sz="1800" i="1" dirty="0"/>
              <a:t>Kansas State University</a:t>
            </a:r>
          </a:p>
        </p:txBody>
      </p:sp>
      <p:sp>
        <p:nvSpPr>
          <p:cNvPr id="14" name="TextBox 13">
            <a:extLst>
              <a:ext uri="{FF2B5EF4-FFF2-40B4-BE49-F238E27FC236}">
                <a16:creationId xmlns:a16="http://schemas.microsoft.com/office/drawing/2014/main" id="{C13905A8-F033-874A-A32D-50E08E4BF022}"/>
              </a:ext>
            </a:extLst>
          </p:cNvPr>
          <p:cNvSpPr txBox="1"/>
          <p:nvPr/>
        </p:nvSpPr>
        <p:spPr>
          <a:xfrm>
            <a:off x="4953000" y="3886200"/>
            <a:ext cx="1955600" cy="369332"/>
          </a:xfrm>
          <a:prstGeom prst="rect">
            <a:avLst/>
          </a:prstGeom>
          <a:noFill/>
        </p:spPr>
        <p:txBody>
          <a:bodyPr wrap="none" rtlCol="0">
            <a:spAutoFit/>
          </a:bodyPr>
          <a:lstStyle/>
          <a:p>
            <a:r>
              <a:rPr lang="en-US" sz="1800" i="1" dirty="0"/>
              <a:t>Aarhus University</a:t>
            </a:r>
          </a:p>
        </p:txBody>
      </p:sp>
      <p:sp>
        <p:nvSpPr>
          <p:cNvPr id="5" name="Rectangle 4">
            <a:extLst>
              <a:ext uri="{FF2B5EF4-FFF2-40B4-BE49-F238E27FC236}">
                <a16:creationId xmlns:a16="http://schemas.microsoft.com/office/drawing/2014/main" id="{38E4B0B0-22E8-1340-AA2C-68C72F08D6A5}"/>
              </a:ext>
            </a:extLst>
          </p:cNvPr>
          <p:cNvSpPr/>
          <p:nvPr/>
        </p:nvSpPr>
        <p:spPr bwMode="auto">
          <a:xfrm flipV="1">
            <a:off x="2317125" y="4599080"/>
            <a:ext cx="1421121" cy="277720"/>
          </a:xfrm>
          <a:prstGeom prst="rect">
            <a:avLst/>
          </a:prstGeom>
          <a:noFill/>
          <a:ln w="2857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6" name="TextBox 15">
            <a:extLst>
              <a:ext uri="{FF2B5EF4-FFF2-40B4-BE49-F238E27FC236}">
                <a16:creationId xmlns:a16="http://schemas.microsoft.com/office/drawing/2014/main" id="{663EBDB7-43CB-B144-9456-14002C9FB986}"/>
              </a:ext>
            </a:extLst>
          </p:cNvPr>
          <p:cNvSpPr txBox="1"/>
          <p:nvPr/>
        </p:nvSpPr>
        <p:spPr>
          <a:xfrm>
            <a:off x="457200" y="6400800"/>
            <a:ext cx="8453927" cy="369332"/>
          </a:xfrm>
          <a:prstGeom prst="rect">
            <a:avLst/>
          </a:prstGeom>
          <a:noFill/>
        </p:spPr>
        <p:txBody>
          <a:bodyPr wrap="square">
            <a:spAutoFit/>
          </a:bodyPr>
          <a:lstStyle/>
          <a:p>
            <a:pPr algn="ctr"/>
            <a:r>
              <a:rPr lang="en-US" sz="900" dirty="0"/>
              <a:t>DISCLAIMER: The views and conclusions contained in this presentation are those of the author and should not be interpreted as representing the official policies, either express or implied, of any agency or department of the U.S. Government, Kansas State University or Aarhus University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99951-EA15-8173-5654-8EC8F680E1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DF0E45-5449-B34A-3DA0-78BBF8542E7C}"/>
              </a:ext>
            </a:extLst>
          </p:cNvPr>
          <p:cNvSpPr>
            <a:spLocks noGrp="1"/>
          </p:cNvSpPr>
          <p:nvPr>
            <p:ph type="title"/>
          </p:nvPr>
        </p:nvSpPr>
        <p:spPr/>
        <p:txBody>
          <a:bodyPr/>
          <a:lstStyle/>
          <a:p>
            <a:r>
              <a:rPr lang="en-US" sz="3600" dirty="0"/>
              <a:t>Proof in </a:t>
            </a:r>
            <a:r>
              <a:rPr lang="en-US" sz="3600" dirty="0" err="1"/>
              <a:t>Logika</a:t>
            </a:r>
            <a:endParaRPr lang="en-US" sz="3600" dirty="0"/>
          </a:p>
        </p:txBody>
      </p:sp>
      <p:sp>
        <p:nvSpPr>
          <p:cNvPr id="128" name="Slide Number Placeholder 127">
            <a:extLst>
              <a:ext uri="{FF2B5EF4-FFF2-40B4-BE49-F238E27FC236}">
                <a16:creationId xmlns:a16="http://schemas.microsoft.com/office/drawing/2014/main" id="{D09EBF5B-F393-603A-5AC8-129B5E68F39F}"/>
              </a:ext>
            </a:extLst>
          </p:cNvPr>
          <p:cNvSpPr>
            <a:spLocks noGrp="1"/>
          </p:cNvSpPr>
          <p:nvPr>
            <p:ph type="sldNum" sz="quarter" idx="11"/>
          </p:nvPr>
        </p:nvSpPr>
        <p:spPr/>
        <p:txBody>
          <a:bodyPr/>
          <a:lstStyle/>
          <a:p>
            <a:pPr>
              <a:defRPr/>
            </a:pPr>
            <a:fld id="{6E0AA622-F4CE-604D-A669-CD3D12FC535C}" type="slidenum">
              <a:rPr lang="en-US" smtClean="0"/>
              <a:pPr>
                <a:defRPr/>
              </a:pPr>
              <a:t>2</a:t>
            </a:fld>
            <a:endParaRPr lang="en-US" dirty="0"/>
          </a:p>
        </p:txBody>
      </p:sp>
      <p:sp>
        <p:nvSpPr>
          <p:cNvPr id="3" name="TextBox 2">
            <a:extLst>
              <a:ext uri="{FF2B5EF4-FFF2-40B4-BE49-F238E27FC236}">
                <a16:creationId xmlns:a16="http://schemas.microsoft.com/office/drawing/2014/main" id="{24408CA2-8169-A371-EB59-C82585DD5199}"/>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Natural Deduction Proofs</a:t>
            </a:r>
          </a:p>
        </p:txBody>
      </p:sp>
    </p:spTree>
    <p:extLst>
      <p:ext uri="{BB962C8B-B14F-4D97-AF65-F5344CB8AC3E}">
        <p14:creationId xmlns:p14="http://schemas.microsoft.com/office/powerpoint/2010/main" val="974532288"/>
      </p:ext>
    </p:extLst>
  </p:cSld>
  <p:clrMapOvr>
    <a:masterClrMapping/>
  </p:clrMapOvr>
</p:sld>
</file>

<file path=ppt/theme/theme1.xml><?xml version="1.0" encoding="utf-8"?>
<a:theme xmlns:a="http://schemas.openxmlformats.org/drawingml/2006/main" name="Blends">
  <a:themeElements>
    <a:clrScheme name="">
      <a:dk1>
        <a:srgbClr val="000000"/>
      </a:dk1>
      <a:lt1>
        <a:srgbClr val="FFFFFF"/>
      </a:lt1>
      <a:dk2>
        <a:srgbClr val="990099"/>
      </a:dk2>
      <a:lt2>
        <a:srgbClr val="1C1C1C"/>
      </a:lt2>
      <a:accent1>
        <a:srgbClr val="6E1EC6"/>
      </a:accent1>
      <a:accent2>
        <a:srgbClr val="FFCF01"/>
      </a:accent2>
      <a:accent3>
        <a:srgbClr val="FFFFFF"/>
      </a:accent3>
      <a:accent4>
        <a:srgbClr val="000000"/>
      </a:accent4>
      <a:accent5>
        <a:srgbClr val="BAABDF"/>
      </a:accent5>
      <a:accent6>
        <a:srgbClr val="E7BB01"/>
      </a:accent6>
      <a:hlink>
        <a:srgbClr val="00CC00"/>
      </a:hlink>
      <a:folHlink>
        <a:srgbClr val="990099"/>
      </a:folHlink>
    </a:clrScheme>
    <a:fontScheme name="Blends">
      <a:majorFont>
        <a:latin typeface="Microsoft Sans Serif"/>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206421</TotalTime>
  <Words>263</Words>
  <Application>Microsoft Macintosh PowerPoint</Application>
  <PresentationFormat>On-screen Show (4:3)</PresentationFormat>
  <Paragraphs>23</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Microsoft Sans Serif</vt:lpstr>
      <vt:lpstr>Tahoma</vt:lpstr>
      <vt:lpstr>Times New Roman</vt:lpstr>
      <vt:lpstr>Wingdings</vt:lpstr>
      <vt:lpstr>Blends</vt:lpstr>
      <vt:lpstr>Logika:  Proof and Rewriting</vt:lpstr>
      <vt:lpstr>Proof in Logika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Stefan Hallerstede</cp:lastModifiedBy>
  <cp:revision>1403</cp:revision>
  <cp:lastPrinted>2023-09-28T13:37:11Z</cp:lastPrinted>
  <dcterms:created xsi:type="dcterms:W3CDTF">2016-11-14T12:47:14Z</dcterms:created>
  <dcterms:modified xsi:type="dcterms:W3CDTF">2024-09-30T13:37:23Z</dcterms:modified>
</cp:coreProperties>
</file>