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71" r:id="rId5"/>
    <p:sldId id="263" r:id="rId6"/>
    <p:sldId id="272" r:id="rId7"/>
    <p:sldId id="259" r:id="rId8"/>
    <p:sldId id="260" r:id="rId9"/>
    <p:sldId id="261" r:id="rId10"/>
    <p:sldId id="267" r:id="rId11"/>
    <p:sldId id="273" r:id="rId12"/>
    <p:sldId id="264" r:id="rId13"/>
    <p:sldId id="265" r:id="rId14"/>
    <p:sldId id="274" r:id="rId15"/>
    <p:sldId id="275" r:id="rId16"/>
    <p:sldId id="282" r:id="rId17"/>
    <p:sldId id="283" r:id="rId18"/>
    <p:sldId id="27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smtClean="0"/>
              <a:t>Pertemuan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Teknologi Informasi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84346-7B51-4052-91B3-B0C4BF3E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22DE-49DC-40E9-9657-9A33D4D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Terdiri dari fakta mentah</a:t>
            </a:r>
          </a:p>
          <a:p>
            <a:r>
              <a:rPr lang="id-ID" dirty="0"/>
              <a:t>Bisa berbentuk tulisan, gambar, suara, sinyal</a:t>
            </a:r>
          </a:p>
          <a:p>
            <a:r>
              <a:rPr lang="id-ID" dirty="0"/>
              <a:t>Yang akan di proses menjadi suatu </a:t>
            </a:r>
            <a:r>
              <a:rPr lang="id-ID" b="1" dirty="0"/>
              <a:t>informasi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0FB9-312F-4E41-AAE2-1CFE1026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BC4E-F03E-4B73-A505-D6920660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Merupakan data atau kumpulan data yang sudah di olah atau di manipulasi.</a:t>
            </a:r>
          </a:p>
          <a:p>
            <a:r>
              <a:rPr lang="id-ID" dirty="0"/>
              <a:t>Digunakan untuk menentukan suatu keputusan (decision making). </a:t>
            </a:r>
          </a:p>
          <a:p>
            <a:r>
              <a:rPr lang="id-ID" dirty="0"/>
              <a:t>Data vs Infomasi?</a:t>
            </a:r>
          </a:p>
          <a:p>
            <a:pPr lvl="1"/>
            <a:r>
              <a:rPr lang="id-ID" dirty="0"/>
              <a:t>Data: Imam Bonjol, Udinus, 50131</a:t>
            </a:r>
          </a:p>
          <a:p>
            <a:pPr lvl="1"/>
            <a:r>
              <a:rPr lang="id-ID" dirty="0"/>
              <a:t>Informasi: Universitas Dian Nuswantoro (Udinus) berada di Jl Imam Bonjol.</a:t>
            </a:r>
          </a:p>
          <a:p>
            <a:pPr lvl="1"/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AFAF6-F1ED-4E9B-B2DF-CF4311C6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91DB-203D-4B52-87A9-C577781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Struktur Sistem secara Umum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b="1" dirty="0"/>
              <a:t>Apa isi dari proses dan kaitannya dengan komputer?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312377"/>
            <a:ext cx="8740579" cy="624254"/>
            <a:chOff x="2057400" y="2312377"/>
            <a:chExt cx="8740579" cy="624254"/>
          </a:xfrm>
        </p:grpSpPr>
        <p:sp>
          <p:nvSpPr>
            <p:cNvPr id="4" name="Rectangle 3"/>
            <p:cNvSpPr/>
            <p:nvPr/>
          </p:nvSpPr>
          <p:spPr>
            <a:xfrm>
              <a:off x="2057400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36133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Informasi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96766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Proses</a:t>
              </a: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4519245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658612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057400" y="3700921"/>
            <a:ext cx="8740579" cy="624254"/>
            <a:chOff x="2057400" y="2312377"/>
            <a:chExt cx="8740579" cy="624254"/>
          </a:xfrm>
        </p:grpSpPr>
        <p:sp>
          <p:nvSpPr>
            <p:cNvPr id="19" name="Rectangle 18"/>
            <p:cNvSpPr/>
            <p:nvPr/>
          </p:nvSpPr>
          <p:spPr>
            <a:xfrm>
              <a:off x="2057400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Input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36133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Output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96766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Proses</a:t>
              </a:r>
            </a:p>
          </p:txBody>
        </p:sp>
        <p:cxnSp>
          <p:nvCxnSpPr>
            <p:cNvPr id="22" name="Straight Arrow Connector 21"/>
            <p:cNvCxnSpPr>
              <a:endCxn id="21" idx="1"/>
            </p:cNvCxnSpPr>
            <p:nvPr/>
          </p:nvCxnSpPr>
          <p:spPr>
            <a:xfrm>
              <a:off x="4519245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58612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7EDD0B-D4FF-4993-AB2D-0175E0F9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CE584-BF01-4D28-8A1B-FBF1B40B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2724012"/>
            <a:ext cx="10000324" cy="1325563"/>
          </a:xfrm>
        </p:spPr>
        <p:txBody>
          <a:bodyPr/>
          <a:lstStyle/>
          <a:p>
            <a:r>
              <a:rPr lang="en-US" sz="6000" dirty="0">
                <a:latin typeface="+mn-lt"/>
              </a:rPr>
              <a:t>KOMPUTER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20F5-9F2D-4FF4-96D0-10C0173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DFCF-A8E5-49BE-B242-B8A42C80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"/>
            <a:ext cx="10041835" cy="1169566"/>
          </a:xfrm>
        </p:spPr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endParaRPr lang="en-US" dirty="0"/>
          </a:p>
          <a:p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(</a:t>
            </a:r>
            <a:r>
              <a:rPr lang="en-US" i="1" dirty="0" err="1"/>
              <a:t>Kamus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Inggris</a:t>
            </a:r>
            <a:r>
              <a:rPr lang="en-US" dirty="0"/>
              <a:t>)</a:t>
            </a:r>
          </a:p>
        </p:txBody>
      </p:sp>
      <p:pic>
        <p:nvPicPr>
          <p:cNvPr id="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58" y="3225126"/>
            <a:ext cx="3360226" cy="34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249604" y="2818914"/>
            <a:ext cx="1981200" cy="1371600"/>
          </a:xfrm>
          <a:prstGeom prst="wedgeEllipseCallout">
            <a:avLst>
              <a:gd name="adj1" fmla="val -68721"/>
              <a:gd name="adj2" fmla="val 27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mic Sans MS" pitchFamily="66" charset="0"/>
              </a:rPr>
              <a:t>Berapa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36 x 7?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725271" y="2929291"/>
            <a:ext cx="1516574" cy="1447800"/>
          </a:xfrm>
          <a:prstGeom prst="cloudCallout">
            <a:avLst>
              <a:gd name="adj1" fmla="val 73400"/>
              <a:gd name="adj2" fmla="val 323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obo" pitchFamily="2" charset="0"/>
              </a:rPr>
              <a:t>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C2469B-697A-4812-BA4F-BF30763B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DB8608-1127-4F27-BC16-9A2B4CA6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Pahami bahwa KOMPUTER = MESIN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cara untuk menangkap “resep memprogram” dalam proses mekanis suatu mesin?</a:t>
            </a:r>
          </a:p>
          <a:p>
            <a:r>
              <a:rPr lang="id-ID" dirty="0"/>
              <a:t>Membuat program yang </a:t>
            </a:r>
            <a:r>
              <a:rPr lang="id-ID" b="1" dirty="0"/>
              <a:t>fixed</a:t>
            </a:r>
          </a:p>
          <a:p>
            <a:pPr lvl="1"/>
            <a:r>
              <a:rPr lang="id-ID" dirty="0"/>
              <a:t>Contoh sederhana: Kalkulator</a:t>
            </a:r>
          </a:p>
          <a:p>
            <a:r>
              <a:rPr lang="id-ID" dirty="0"/>
              <a:t>Membuat program untuk penyimpanan </a:t>
            </a:r>
            <a:r>
              <a:rPr lang="id-ID" b="1" dirty="0"/>
              <a:t>(stored)</a:t>
            </a:r>
          </a:p>
          <a:p>
            <a:pPr lvl="1"/>
            <a:r>
              <a:rPr lang="id-ID" dirty="0"/>
              <a:t>Mesin akan menyimpan dan mengeksekusi instruksi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21FB-6BC4-4F79-BD23-8A74E67D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3564B-FED9-4020-8125-BE51578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Dasar Mesin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659" y="1825625"/>
            <a:ext cx="7356681" cy="43513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212C7-5995-49E3-A4D5-AAABD97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3BCA-3B13-44EA-857F-44054185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0"/>
            <a:ext cx="10041835" cy="1237129"/>
          </a:xfrm>
        </p:spPr>
        <p:txBody>
          <a:bodyPr/>
          <a:lstStyle/>
          <a:p>
            <a:r>
              <a:rPr lang="id-ID" b="1" dirty="0"/>
              <a:t>Apa yang dilakukan komputer?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896035"/>
            <a:ext cx="11214848" cy="4323790"/>
          </a:xfrm>
        </p:spPr>
        <p:txBody>
          <a:bodyPr/>
          <a:lstStyle/>
          <a:p>
            <a:r>
              <a:rPr lang="id-ID" dirty="0"/>
              <a:t>Secara mendasar:</a:t>
            </a:r>
          </a:p>
          <a:p>
            <a:pPr lvl="1"/>
            <a:r>
              <a:rPr lang="id-ID" dirty="0"/>
              <a:t>Melakukan </a:t>
            </a:r>
            <a:r>
              <a:rPr lang="id-ID" b="1" dirty="0"/>
              <a:t>perhitungan</a:t>
            </a:r>
          </a:p>
          <a:p>
            <a:pPr lvl="2"/>
            <a:r>
              <a:rPr lang="id-ID" dirty="0"/>
              <a:t>1 milliar kalkulasi per detik!</a:t>
            </a:r>
          </a:p>
          <a:p>
            <a:pPr lvl="1"/>
            <a:r>
              <a:rPr lang="id-ID" b="1" dirty="0"/>
              <a:t>Mengingat </a:t>
            </a:r>
            <a:r>
              <a:rPr lang="id-ID" dirty="0"/>
              <a:t>hasil</a:t>
            </a:r>
          </a:p>
          <a:p>
            <a:pPr lvl="2"/>
            <a:r>
              <a:rPr lang="id-ID" dirty="0"/>
              <a:t>Penyimpanan sampai 100 GB!</a:t>
            </a:r>
          </a:p>
          <a:p>
            <a:r>
              <a:rPr lang="id-ID" b="1" dirty="0"/>
              <a:t>Perhitungan </a:t>
            </a:r>
            <a:r>
              <a:rPr lang="id-ID" dirty="0"/>
              <a:t>macam apa?</a:t>
            </a:r>
          </a:p>
          <a:p>
            <a:pPr lvl="1"/>
            <a:r>
              <a:rPr lang="id-ID" dirty="0"/>
              <a:t>Dibe</a:t>
            </a:r>
            <a:r>
              <a:rPr lang="en-US" dirty="0"/>
              <a:t>n</a:t>
            </a:r>
            <a:r>
              <a:rPr lang="id-ID" dirty="0"/>
              <a:t>tuk dengan suatu </a:t>
            </a:r>
            <a:r>
              <a:rPr lang="id-ID" b="1" dirty="0"/>
              <a:t>Bahasa</a:t>
            </a:r>
          </a:p>
          <a:p>
            <a:pPr lvl="1"/>
            <a:r>
              <a:rPr lang="id-ID" dirty="0"/>
              <a:t>Yang dilakukan oleh orang yang disebut sebagai </a:t>
            </a:r>
            <a:r>
              <a:rPr lang="id-ID" b="1" dirty="0"/>
              <a:t>Programmer</a:t>
            </a:r>
          </a:p>
          <a:p>
            <a:r>
              <a:rPr lang="id-ID" b="1" dirty="0"/>
              <a:t>KOMPUTER HANYA TAHU APA YANG </a:t>
            </a:r>
            <a:r>
              <a:rPr lang="en-US" b="1" dirty="0"/>
              <a:t>DI</a:t>
            </a:r>
            <a:r>
              <a:rPr lang="id-ID" b="1" dirty="0"/>
              <a:t>PERINTAHKAN KEPADANYA!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BF3F8-5415-4E51-863C-7DB21869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1B5B-4E9C-4FDA-8858-2BDD4148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Kompetensi</a:t>
            </a:r>
            <a:r>
              <a:rPr lang="en-US" sz="4800" b="1" dirty="0"/>
              <a:t> </a:t>
            </a:r>
            <a:r>
              <a:rPr lang="en-US" sz="4800" b="1" dirty="0" err="1"/>
              <a:t>Dasar</a:t>
            </a:r>
            <a:r>
              <a:rPr lang="en-US" sz="4800" b="1" dirty="0"/>
              <a:t> </a:t>
            </a:r>
            <a:r>
              <a:rPr lang="en-US" sz="4800" b="1" dirty="0" err="1"/>
              <a:t>Pemrograman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64527"/>
          </a:xfrm>
        </p:spPr>
        <p:txBody>
          <a:bodyPr/>
          <a:lstStyle/>
          <a:p>
            <a:r>
              <a:rPr lang="id-ID" b="1" dirty="0"/>
              <a:t>Kompetensi yang akan didapat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dirty="0"/>
              <a:t>Pengenalan Teknologi Informasi</a:t>
            </a:r>
          </a:p>
          <a:p>
            <a:pPr lvl="0"/>
            <a:r>
              <a:rPr lang="id-ID" dirty="0"/>
              <a:t>Paradigma pemrograman prosedural</a:t>
            </a:r>
          </a:p>
          <a:p>
            <a:pPr lvl="0"/>
            <a:r>
              <a:rPr lang="id-ID" dirty="0"/>
              <a:t>Tipe, variabel, nilai, assignment, input, dan output</a:t>
            </a:r>
          </a:p>
          <a:p>
            <a:pPr lvl="0"/>
            <a:r>
              <a:rPr lang="id-ID" dirty="0"/>
              <a:t>Notasi Algoritma</a:t>
            </a:r>
          </a:p>
          <a:p>
            <a:pPr lvl="0"/>
            <a:r>
              <a:rPr lang="id-ID" dirty="0"/>
              <a:t>Operator dan Ekspresi Permrograman</a:t>
            </a:r>
          </a:p>
          <a:p>
            <a:pPr lvl="0"/>
            <a:r>
              <a:rPr lang="id-ID" dirty="0"/>
              <a:t>Aksi Sekuensial</a:t>
            </a:r>
          </a:p>
          <a:p>
            <a:pPr lvl="0"/>
            <a:r>
              <a:rPr lang="id-ID" dirty="0"/>
              <a:t>Analisis kasus pada berbagai kondisi</a:t>
            </a:r>
          </a:p>
          <a:p>
            <a:pPr lvl="0"/>
            <a:r>
              <a:rPr lang="id-ID" dirty="0"/>
              <a:t>Pengulangan</a:t>
            </a:r>
          </a:p>
          <a:p>
            <a:r>
              <a:rPr lang="id-ID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dapat menjelaskan dan  berdiskusi tentang teknologi informasi dan penerapannya serta melakukan instalasi software yang digunakan sebagai persiapan memprogram.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Teknologi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BB0EA-CF38-4C94-A6B6-8E9E5F3D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585A-E17A-474F-BFB5-B7E0AD5B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Apa yang anda ketahui tentang teknologi?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Social media</a:t>
            </a:r>
          </a:p>
          <a:p>
            <a:r>
              <a:rPr lang="id-ID" dirty="0"/>
              <a:t>Super Komputer</a:t>
            </a:r>
          </a:p>
          <a:p>
            <a:r>
              <a:rPr lang="id-ID" dirty="0"/>
              <a:t>Game yang berkembang</a:t>
            </a:r>
          </a:p>
          <a:p>
            <a:r>
              <a:rPr lang="id-ID" dirty="0"/>
              <a:t>Kecerdasan Buatan dimana-mana</a:t>
            </a:r>
          </a:p>
          <a:p>
            <a:r>
              <a:rPr lang="id-ID" dirty="0"/>
              <a:t>Robotika</a:t>
            </a:r>
          </a:p>
          <a:p>
            <a:r>
              <a:rPr lang="id-ID" dirty="0"/>
              <a:t>Roket yang bisa mendarat sendiri</a:t>
            </a:r>
          </a:p>
          <a:p>
            <a:r>
              <a:rPr lang="id-ID" dirty="0"/>
              <a:t>Komputer kuantum</a:t>
            </a:r>
          </a:p>
          <a:p>
            <a:r>
              <a:rPr lang="id-ID" dirty="0"/>
              <a:t>Augmented/Virtual Reality</a:t>
            </a:r>
          </a:p>
          <a:p>
            <a:r>
              <a:rPr lang="id-ID" b="1" dirty="0"/>
              <a:t>Apa hanya itu saja?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22" y="3427073"/>
            <a:ext cx="1498505" cy="1166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05" y="1966584"/>
            <a:ext cx="2664945" cy="112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2689"/>
          <a:stretch/>
        </p:blipFill>
        <p:spPr>
          <a:xfrm>
            <a:off x="9557650" y="4909924"/>
            <a:ext cx="2232299" cy="95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73" y="1842030"/>
            <a:ext cx="1654278" cy="10984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0464" y="305348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50" u="sng" dirty="0"/>
              <a:t>Sumber: </a:t>
            </a:r>
            <a:r>
              <a:rPr lang="en-US" sz="1050" u="sng" dirty="0"/>
              <a:t>https://youtu.be/eBV14-3LT-g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64" y="4819603"/>
            <a:ext cx="2014363" cy="11323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10052" y="5973604"/>
            <a:ext cx="2489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u="sng" dirty="0"/>
              <a:t>Sumber: </a:t>
            </a:r>
            <a:r>
              <a:rPr lang="en-US" sz="1000" u="sng" dirty="0"/>
              <a:t>https://youtu.be/dFoEcn3t9hc</a:t>
            </a:r>
          </a:p>
        </p:txBody>
      </p:sp>
      <p:pic>
        <p:nvPicPr>
          <p:cNvPr id="1026" name="Picture 2" descr="Sejak didirikan, perusahaan teknologi luar angkasa SpaceX telah berambisi untuk memangkas biaya perjalanan ke luar Bumi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905" y="3092684"/>
            <a:ext cx="2315063" cy="13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110360" y="4362873"/>
            <a:ext cx="2790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/>
              <a:t>https://www.cnbcindonesia.com/tech/20190222161910-37-57153/peluncuran-roket-pakai-spacex-lebih-ekonomis-semurah-apa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65615E-39E7-4E45-BBCA-8FDE96C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F0E7472-3689-496D-8299-CFB9B35D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Beberapa Orang yang mungkin anda kenal?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Steve Jobs</a:t>
            </a:r>
          </a:p>
          <a:p>
            <a:r>
              <a:rPr lang="id-ID" dirty="0"/>
              <a:t>Bill Gates</a:t>
            </a:r>
          </a:p>
          <a:p>
            <a:r>
              <a:rPr lang="id-ID" dirty="0"/>
              <a:t>Mark Zukenberg</a:t>
            </a:r>
          </a:p>
          <a:p>
            <a:r>
              <a:rPr lang="id-ID" dirty="0"/>
              <a:t>Kalau ini-------------</a:t>
            </a:r>
            <a:r>
              <a:rPr lang="id-ID" dirty="0">
                <a:sym typeface="Wingdings" panose="05000000000000000000" pitchFamily="2" charset="2"/>
              </a:rPr>
              <a:t></a:t>
            </a:r>
            <a:endParaRPr lang="id-ID" dirty="0"/>
          </a:p>
        </p:txBody>
      </p:sp>
      <p:pic>
        <p:nvPicPr>
          <p:cNvPr id="2050" name="Picture 2" descr="Elon Musk 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60" y="2996468"/>
            <a:ext cx="2095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28691" y="6073043"/>
            <a:ext cx="445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https://id.wikipedia.org/wiki/Elon_Musk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DA63-690E-4EF4-A2DA-449C6D5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2C-FABE-4878-8C95-10916E73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Pemahaman seperti apa yang dibutuhkan?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sym typeface="Wingdings" panose="05000000000000000000" pitchFamily="2" charset="2"/>
              </a:rPr>
              <a:t>Teknologi? Ilmu yang berkaitan dengan pengetahuan sains / seni dengan mengaplikasikan pengetahuan saintifik ke praktis.</a:t>
            </a:r>
          </a:p>
          <a:p>
            <a:r>
              <a:rPr lang="id-ID" dirty="0">
                <a:sym typeface="Wingdings" panose="05000000000000000000" pitchFamily="2" charset="2"/>
              </a:rPr>
              <a:t>Aplikasi teknologi? Industri/Bisnis dan Sains itu sendiri</a:t>
            </a:r>
          </a:p>
          <a:p>
            <a:r>
              <a:rPr lang="id-ID" dirty="0"/>
              <a:t>Data</a:t>
            </a:r>
          </a:p>
          <a:p>
            <a:r>
              <a:rPr lang="id-ID" dirty="0">
                <a:sym typeface="Wingdings" panose="05000000000000000000" pitchFamily="2" charset="2"/>
              </a:rPr>
              <a:t>Informasi</a:t>
            </a:r>
          </a:p>
          <a:p>
            <a:r>
              <a:rPr lang="id-ID" dirty="0">
                <a:sym typeface="Wingdings" panose="05000000000000000000" pitchFamily="2" charset="2"/>
              </a:rPr>
              <a:t>Sistem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E8008-E4DE-4315-9C23-E791C882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96A1C-0CFB-407C-8FF7-842B2D4C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Bobo</vt:lpstr>
      <vt:lpstr>Calibri</vt:lpstr>
      <vt:lpstr>Calibri Light</vt:lpstr>
      <vt:lpstr>Comic Sans MS</vt:lpstr>
      <vt:lpstr>Times New Roman</vt:lpstr>
      <vt:lpstr>Wingdings</vt:lpstr>
      <vt:lpstr>Office Theme</vt:lpstr>
      <vt:lpstr>- Dasar Pemrograman – Pertemuan 1</vt:lpstr>
      <vt:lpstr>Kompetensi Dasar Pemrograman</vt:lpstr>
      <vt:lpstr>Kompetensi yang akan didapat</vt:lpstr>
      <vt:lpstr>Capaian Kuliah Pertemuan 1</vt:lpstr>
      <vt:lpstr>Capaian Pembelajaran</vt:lpstr>
      <vt:lpstr>Teknologi</vt:lpstr>
      <vt:lpstr>Apa yang anda ketahui tentang teknologi?</vt:lpstr>
      <vt:lpstr>Beberapa Orang yang mungkin anda kenal?</vt:lpstr>
      <vt:lpstr>Pemahaman seperti apa yang dibutuhkan?</vt:lpstr>
      <vt:lpstr>Teknologi Informasi</vt:lpstr>
      <vt:lpstr>Data</vt:lpstr>
      <vt:lpstr>Informasi</vt:lpstr>
      <vt:lpstr>Struktur Sistem secara Umum</vt:lpstr>
      <vt:lpstr>KOMPUTER</vt:lpstr>
      <vt:lpstr>Fungsi Komputer</vt:lpstr>
      <vt:lpstr>Pahami bahwa KOMPUTER = MESIN</vt:lpstr>
      <vt:lpstr>Arsitektur Dasar Mesin</vt:lpstr>
      <vt:lpstr>Apa yang dilakukan komputer?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32</cp:revision>
  <dcterms:created xsi:type="dcterms:W3CDTF">2020-07-29T04:19:18Z</dcterms:created>
  <dcterms:modified xsi:type="dcterms:W3CDTF">2021-08-30T07:18:32Z</dcterms:modified>
</cp:coreProperties>
</file>