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61" r:id="rId2"/>
  </p:sldIdLst>
  <p:sldSz cx="50292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26" autoAdjust="0"/>
    <p:restoredTop sz="95685" autoAdjust="0"/>
  </p:normalViewPr>
  <p:slideViewPr>
    <p:cSldViewPr snapToGrid="0">
      <p:cViewPr varScale="1">
        <p:scale>
          <a:sx n="125" d="100"/>
          <a:sy n="125" d="100"/>
        </p:scale>
        <p:origin x="2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5CCBA-AE96-4969-9490-4757A49538F0}" type="datetimeFigureOut">
              <a:rPr lang="en-US" smtClean="0"/>
              <a:t>14-Apr-17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B352D-6485-4077-97AF-A0C3ED698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29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B352D-6485-4077-97AF-A0C3ED6989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55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190" y="823066"/>
            <a:ext cx="4274820" cy="1750907"/>
          </a:xfrm>
        </p:spPr>
        <p:txBody>
          <a:bodyPr anchor="b"/>
          <a:lstStyle>
            <a:lvl1pPr algn="ctr"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2641495"/>
            <a:ext cx="3771900" cy="1214225"/>
          </a:xfrm>
        </p:spPr>
        <p:txBody>
          <a:bodyPr/>
          <a:lstStyle>
            <a:lvl1pPr marL="0" indent="0" algn="ctr">
              <a:buNone/>
              <a:defRPr sz="1320"/>
            </a:lvl1pPr>
            <a:lvl2pPr marL="251460" indent="0" algn="ctr">
              <a:buNone/>
              <a:defRPr sz="1100"/>
            </a:lvl2pPr>
            <a:lvl3pPr marL="502920" indent="0" algn="ctr">
              <a:buNone/>
              <a:defRPr sz="990"/>
            </a:lvl3pPr>
            <a:lvl4pPr marL="754380" indent="0" algn="ctr">
              <a:buNone/>
              <a:defRPr sz="880"/>
            </a:lvl4pPr>
            <a:lvl5pPr marL="1005840" indent="0" algn="ctr">
              <a:buNone/>
              <a:defRPr sz="880"/>
            </a:lvl5pPr>
            <a:lvl6pPr marL="1257300" indent="0" algn="ctr">
              <a:buNone/>
              <a:defRPr sz="880"/>
            </a:lvl6pPr>
            <a:lvl7pPr marL="1508760" indent="0" algn="ctr">
              <a:buNone/>
              <a:defRPr sz="880"/>
            </a:lvl7pPr>
            <a:lvl8pPr marL="1760220" indent="0" algn="ctr">
              <a:buNone/>
              <a:defRPr sz="880"/>
            </a:lvl8pPr>
            <a:lvl9pPr marL="2011680" indent="0" algn="ctr">
              <a:buNone/>
              <a:defRPr sz="8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8E2-BD5E-4F5C-B135-2CA3C3AB4CF0}" type="datetimeFigureOut">
              <a:rPr lang="en-US" smtClean="0"/>
              <a:t>14-Apr-17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6F11-25C1-426F-92DE-4AFCF973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8E2-BD5E-4F5C-B135-2CA3C3AB4CF0}" type="datetimeFigureOut">
              <a:rPr lang="en-US" smtClean="0"/>
              <a:t>14-Apr-17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6F11-25C1-426F-92DE-4AFCF973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14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99022" y="267758"/>
            <a:ext cx="1084421" cy="42620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758" y="267758"/>
            <a:ext cx="3190399" cy="426201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8E2-BD5E-4F5C-B135-2CA3C3AB4CF0}" type="datetimeFigureOut">
              <a:rPr lang="en-US" smtClean="0"/>
              <a:t>14-Apr-17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6F11-25C1-426F-92DE-4AFCF973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2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8E2-BD5E-4F5C-B135-2CA3C3AB4CF0}" type="datetimeFigureOut">
              <a:rPr lang="en-US" smtClean="0"/>
              <a:t>14-Apr-17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6F11-25C1-426F-92DE-4AFCF973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34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138" y="1253809"/>
            <a:ext cx="4337685" cy="2092007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138" y="3365607"/>
            <a:ext cx="4337685" cy="1100137"/>
          </a:xfrm>
        </p:spPr>
        <p:txBody>
          <a:bodyPr/>
          <a:lstStyle>
            <a:lvl1pPr marL="0" indent="0">
              <a:buNone/>
              <a:defRPr sz="1320">
                <a:solidFill>
                  <a:schemeClr val="tx1"/>
                </a:solidFill>
              </a:defRPr>
            </a:lvl1pPr>
            <a:lvl2pPr marL="25146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02920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3pPr>
            <a:lvl4pPr marL="75438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4pPr>
            <a:lvl5pPr marL="100584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5pPr>
            <a:lvl6pPr marL="125730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6pPr>
            <a:lvl7pPr marL="150876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7pPr>
            <a:lvl8pPr marL="176022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8pPr>
            <a:lvl9pPr marL="201168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8E2-BD5E-4F5C-B135-2CA3C3AB4CF0}" type="datetimeFigureOut">
              <a:rPr lang="en-US" smtClean="0"/>
              <a:t>14-Apr-17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6F11-25C1-426F-92DE-4AFCF973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132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758" y="1338792"/>
            <a:ext cx="2137410" cy="31909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46033" y="1338792"/>
            <a:ext cx="2137410" cy="31909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8E2-BD5E-4F5C-B135-2CA3C3AB4CF0}" type="datetimeFigureOut">
              <a:rPr lang="en-US" smtClean="0"/>
              <a:t>14-Apr-17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6F11-25C1-426F-92DE-4AFCF973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11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3" y="267759"/>
            <a:ext cx="4337685" cy="972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13" y="1232853"/>
            <a:ext cx="2127587" cy="604202"/>
          </a:xfrm>
        </p:spPr>
        <p:txBody>
          <a:bodyPr anchor="b"/>
          <a:lstStyle>
            <a:lvl1pPr marL="0" indent="0">
              <a:buNone/>
              <a:defRPr sz="1320" b="1"/>
            </a:lvl1pPr>
            <a:lvl2pPr marL="251460" indent="0">
              <a:buNone/>
              <a:defRPr sz="1100" b="1"/>
            </a:lvl2pPr>
            <a:lvl3pPr marL="502920" indent="0">
              <a:buNone/>
              <a:defRPr sz="990" b="1"/>
            </a:lvl3pPr>
            <a:lvl4pPr marL="754380" indent="0">
              <a:buNone/>
              <a:defRPr sz="880" b="1"/>
            </a:lvl4pPr>
            <a:lvl5pPr marL="1005840" indent="0">
              <a:buNone/>
              <a:defRPr sz="880" b="1"/>
            </a:lvl5pPr>
            <a:lvl6pPr marL="1257300" indent="0">
              <a:buNone/>
              <a:defRPr sz="880" b="1"/>
            </a:lvl6pPr>
            <a:lvl7pPr marL="1508760" indent="0">
              <a:buNone/>
              <a:defRPr sz="880" b="1"/>
            </a:lvl7pPr>
            <a:lvl8pPr marL="1760220" indent="0">
              <a:buNone/>
              <a:defRPr sz="880" b="1"/>
            </a:lvl8pPr>
            <a:lvl9pPr marL="2011680" indent="0">
              <a:buNone/>
              <a:defRPr sz="8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413" y="1837055"/>
            <a:ext cx="2127587" cy="270203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46033" y="1232853"/>
            <a:ext cx="2138065" cy="604202"/>
          </a:xfrm>
        </p:spPr>
        <p:txBody>
          <a:bodyPr anchor="b"/>
          <a:lstStyle>
            <a:lvl1pPr marL="0" indent="0">
              <a:buNone/>
              <a:defRPr sz="1320" b="1"/>
            </a:lvl1pPr>
            <a:lvl2pPr marL="251460" indent="0">
              <a:buNone/>
              <a:defRPr sz="1100" b="1"/>
            </a:lvl2pPr>
            <a:lvl3pPr marL="502920" indent="0">
              <a:buNone/>
              <a:defRPr sz="990" b="1"/>
            </a:lvl3pPr>
            <a:lvl4pPr marL="754380" indent="0">
              <a:buNone/>
              <a:defRPr sz="880" b="1"/>
            </a:lvl4pPr>
            <a:lvl5pPr marL="1005840" indent="0">
              <a:buNone/>
              <a:defRPr sz="880" b="1"/>
            </a:lvl5pPr>
            <a:lvl6pPr marL="1257300" indent="0">
              <a:buNone/>
              <a:defRPr sz="880" b="1"/>
            </a:lvl6pPr>
            <a:lvl7pPr marL="1508760" indent="0">
              <a:buNone/>
              <a:defRPr sz="880" b="1"/>
            </a:lvl7pPr>
            <a:lvl8pPr marL="1760220" indent="0">
              <a:buNone/>
              <a:defRPr sz="880" b="1"/>
            </a:lvl8pPr>
            <a:lvl9pPr marL="2011680" indent="0">
              <a:buNone/>
              <a:defRPr sz="8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46033" y="1837055"/>
            <a:ext cx="2138065" cy="270203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8E2-BD5E-4F5C-B135-2CA3C3AB4CF0}" type="datetimeFigureOut">
              <a:rPr lang="en-US" smtClean="0"/>
              <a:t>14-Apr-17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6F11-25C1-426F-92DE-4AFCF973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15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8E2-BD5E-4F5C-B135-2CA3C3AB4CF0}" type="datetimeFigureOut">
              <a:rPr lang="en-US" smtClean="0"/>
              <a:t>14-Apr-17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6F11-25C1-426F-92DE-4AFCF973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2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8E2-BD5E-4F5C-B135-2CA3C3AB4CF0}" type="datetimeFigureOut">
              <a:rPr lang="en-US" smtClean="0"/>
              <a:t>14-Apr-17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6F11-25C1-426F-92DE-4AFCF973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99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3" y="335280"/>
            <a:ext cx="1622048" cy="1173480"/>
          </a:xfrm>
        </p:spPr>
        <p:txBody>
          <a:bodyPr anchor="b"/>
          <a:lstStyle>
            <a:lvl1pPr>
              <a:defRPr sz="17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8065" y="724113"/>
            <a:ext cx="2546033" cy="3573992"/>
          </a:xfrm>
        </p:spPr>
        <p:txBody>
          <a:bodyPr/>
          <a:lstStyle>
            <a:lvl1pPr>
              <a:defRPr sz="1760"/>
            </a:lvl1pPr>
            <a:lvl2pPr>
              <a:defRPr sz="1540"/>
            </a:lvl2pPr>
            <a:lvl3pPr>
              <a:defRPr sz="132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6413" y="1508760"/>
            <a:ext cx="1622048" cy="2795165"/>
          </a:xfrm>
        </p:spPr>
        <p:txBody>
          <a:bodyPr/>
          <a:lstStyle>
            <a:lvl1pPr marL="0" indent="0">
              <a:buNone/>
              <a:defRPr sz="880"/>
            </a:lvl1pPr>
            <a:lvl2pPr marL="251460" indent="0">
              <a:buNone/>
              <a:defRPr sz="770"/>
            </a:lvl2pPr>
            <a:lvl3pPr marL="502920" indent="0">
              <a:buNone/>
              <a:defRPr sz="660"/>
            </a:lvl3pPr>
            <a:lvl4pPr marL="754380" indent="0">
              <a:buNone/>
              <a:defRPr sz="550"/>
            </a:lvl4pPr>
            <a:lvl5pPr marL="1005840" indent="0">
              <a:buNone/>
              <a:defRPr sz="550"/>
            </a:lvl5pPr>
            <a:lvl6pPr marL="1257300" indent="0">
              <a:buNone/>
              <a:defRPr sz="550"/>
            </a:lvl6pPr>
            <a:lvl7pPr marL="1508760" indent="0">
              <a:buNone/>
              <a:defRPr sz="550"/>
            </a:lvl7pPr>
            <a:lvl8pPr marL="1760220" indent="0">
              <a:buNone/>
              <a:defRPr sz="550"/>
            </a:lvl8pPr>
            <a:lvl9pPr marL="2011680" indent="0">
              <a:buNone/>
              <a:defRPr sz="5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8E2-BD5E-4F5C-B135-2CA3C3AB4CF0}" type="datetimeFigureOut">
              <a:rPr lang="en-US" smtClean="0"/>
              <a:t>14-Apr-17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6F11-25C1-426F-92DE-4AFCF973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71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3" y="335280"/>
            <a:ext cx="1622048" cy="1173480"/>
          </a:xfrm>
        </p:spPr>
        <p:txBody>
          <a:bodyPr anchor="b"/>
          <a:lstStyle>
            <a:lvl1pPr>
              <a:defRPr sz="17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38065" y="724113"/>
            <a:ext cx="2546033" cy="3573992"/>
          </a:xfrm>
        </p:spPr>
        <p:txBody>
          <a:bodyPr anchor="t"/>
          <a:lstStyle>
            <a:lvl1pPr marL="0" indent="0">
              <a:buNone/>
              <a:defRPr sz="1760"/>
            </a:lvl1pPr>
            <a:lvl2pPr marL="251460" indent="0">
              <a:buNone/>
              <a:defRPr sz="1540"/>
            </a:lvl2pPr>
            <a:lvl3pPr marL="502920" indent="0">
              <a:buNone/>
              <a:defRPr sz="1320"/>
            </a:lvl3pPr>
            <a:lvl4pPr marL="754380" indent="0">
              <a:buNone/>
              <a:defRPr sz="1100"/>
            </a:lvl4pPr>
            <a:lvl5pPr marL="1005840" indent="0">
              <a:buNone/>
              <a:defRPr sz="1100"/>
            </a:lvl5pPr>
            <a:lvl6pPr marL="1257300" indent="0">
              <a:buNone/>
              <a:defRPr sz="1100"/>
            </a:lvl6pPr>
            <a:lvl7pPr marL="1508760" indent="0">
              <a:buNone/>
              <a:defRPr sz="1100"/>
            </a:lvl7pPr>
            <a:lvl8pPr marL="1760220" indent="0">
              <a:buNone/>
              <a:defRPr sz="1100"/>
            </a:lvl8pPr>
            <a:lvl9pPr marL="2011680" indent="0">
              <a:buNone/>
              <a:defRPr sz="11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6413" y="1508760"/>
            <a:ext cx="1622048" cy="2795165"/>
          </a:xfrm>
        </p:spPr>
        <p:txBody>
          <a:bodyPr/>
          <a:lstStyle>
            <a:lvl1pPr marL="0" indent="0">
              <a:buNone/>
              <a:defRPr sz="880"/>
            </a:lvl1pPr>
            <a:lvl2pPr marL="251460" indent="0">
              <a:buNone/>
              <a:defRPr sz="770"/>
            </a:lvl2pPr>
            <a:lvl3pPr marL="502920" indent="0">
              <a:buNone/>
              <a:defRPr sz="660"/>
            </a:lvl3pPr>
            <a:lvl4pPr marL="754380" indent="0">
              <a:buNone/>
              <a:defRPr sz="550"/>
            </a:lvl4pPr>
            <a:lvl5pPr marL="1005840" indent="0">
              <a:buNone/>
              <a:defRPr sz="550"/>
            </a:lvl5pPr>
            <a:lvl6pPr marL="1257300" indent="0">
              <a:buNone/>
              <a:defRPr sz="550"/>
            </a:lvl6pPr>
            <a:lvl7pPr marL="1508760" indent="0">
              <a:buNone/>
              <a:defRPr sz="550"/>
            </a:lvl7pPr>
            <a:lvl8pPr marL="1760220" indent="0">
              <a:buNone/>
              <a:defRPr sz="550"/>
            </a:lvl8pPr>
            <a:lvl9pPr marL="2011680" indent="0">
              <a:buNone/>
              <a:defRPr sz="5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8E2-BD5E-4F5C-B135-2CA3C3AB4CF0}" type="datetimeFigureOut">
              <a:rPr lang="en-US" smtClean="0"/>
              <a:t>14-Apr-17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6F11-25C1-426F-92DE-4AFCF973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5758" y="267759"/>
            <a:ext cx="4337685" cy="97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758" y="1338792"/>
            <a:ext cx="4337685" cy="319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5758" y="4661325"/>
            <a:ext cx="113157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818E2-BD5E-4F5C-B135-2CA3C3AB4CF0}" type="datetimeFigureOut">
              <a:rPr lang="en-US" smtClean="0"/>
              <a:t>14-Apr-17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5923" y="4661325"/>
            <a:ext cx="1697355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1873" y="4661325"/>
            <a:ext cx="113157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06F11-25C1-426F-92DE-4AFCF973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8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02920" rtl="0" eaLnBrk="1" latinLnBrk="0" hangingPunct="1">
        <a:lnSpc>
          <a:spcPct val="90000"/>
        </a:lnSpc>
        <a:spcBef>
          <a:spcPct val="0"/>
        </a:spcBef>
        <a:buNone/>
        <a:defRPr sz="24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5730" indent="-125730" algn="l" defTabSz="50292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540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8011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4pPr>
      <a:lvl5pPr marL="113157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5pPr>
      <a:lvl6pPr marL="138303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6pPr>
      <a:lvl7pPr marL="163449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7pPr>
      <a:lvl8pPr marL="188595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8pPr>
      <a:lvl9pPr marL="2137410" indent="-125730" algn="l" defTabSz="50292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1pPr>
      <a:lvl2pPr marL="25146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2pPr>
      <a:lvl3pPr marL="50292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6pPr>
      <a:lvl7pPr marL="150876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7pPr>
      <a:lvl8pPr marL="176022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8pPr>
      <a:lvl9pPr marL="201168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528742"/>
              </p:ext>
            </p:extLst>
          </p:nvPr>
        </p:nvGraphicFramePr>
        <p:xfrm>
          <a:off x="435973" y="570792"/>
          <a:ext cx="1371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5345523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7364598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3348181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20084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1602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451664"/>
                  </a:ext>
                </a:extLst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473048" y="607863"/>
            <a:ext cx="1256679" cy="1283590"/>
            <a:chOff x="1091518" y="2237259"/>
            <a:chExt cx="1256679" cy="128359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518" y="2237259"/>
              <a:ext cx="325803" cy="36576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5520" y="3155089"/>
              <a:ext cx="325803" cy="36576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6232" y="2702639"/>
              <a:ext cx="325803" cy="36576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7109" y="2237259"/>
              <a:ext cx="325803" cy="36576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2394" y="2237259"/>
              <a:ext cx="325803" cy="365760"/>
            </a:xfrm>
            <a:prstGeom prst="rect">
              <a:avLst/>
            </a:prstGeom>
          </p:spPr>
        </p:pic>
        <p:cxnSp>
          <p:nvCxnSpPr>
            <p:cNvPr id="21" name="Straight Arrow Connector 20"/>
            <p:cNvCxnSpPr/>
            <p:nvPr/>
          </p:nvCxnSpPr>
          <p:spPr>
            <a:xfrm flipV="1">
              <a:off x="1442035" y="3337969"/>
              <a:ext cx="298212" cy="552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1461323" y="3381525"/>
              <a:ext cx="616852" cy="8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1461323" y="2615949"/>
              <a:ext cx="616852" cy="6342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1461323" y="2907839"/>
              <a:ext cx="705881" cy="6901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2167204" y="2606559"/>
              <a:ext cx="38925" cy="3012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1747826" y="2622414"/>
              <a:ext cx="476159" cy="5937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2811760" y="900453"/>
            <a:ext cx="1502262" cy="1758940"/>
            <a:chOff x="4733059" y="1499828"/>
            <a:chExt cx="2104768" cy="2229084"/>
          </a:xfrm>
        </p:grpSpPr>
        <p:grpSp>
          <p:nvGrpSpPr>
            <p:cNvPr id="74" name="Group 73"/>
            <p:cNvGrpSpPr/>
            <p:nvPr/>
          </p:nvGrpSpPr>
          <p:grpSpPr>
            <a:xfrm>
              <a:off x="4733059" y="1499828"/>
              <a:ext cx="2080491" cy="1883346"/>
              <a:chOff x="4733059" y="1499828"/>
              <a:chExt cx="2080491" cy="1883346"/>
            </a:xfrm>
          </p:grpSpPr>
          <p:cxnSp>
            <p:nvCxnSpPr>
              <p:cNvPr id="48" name="Straight Arrow Connector 47"/>
              <p:cNvCxnSpPr/>
              <p:nvPr/>
            </p:nvCxnSpPr>
            <p:spPr>
              <a:xfrm flipH="1" flipV="1">
                <a:off x="5181370" y="1766491"/>
                <a:ext cx="8468" cy="119825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6356" y="3017414"/>
                <a:ext cx="325803" cy="365760"/>
              </a:xfrm>
              <a:prstGeom prst="rect">
                <a:avLst/>
              </a:prstGeom>
            </p:spPr>
          </p:pic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54884" y="3017414"/>
                <a:ext cx="325803" cy="365760"/>
              </a:xfrm>
              <a:prstGeom prst="rect">
                <a:avLst/>
              </a:prstGeom>
            </p:spPr>
          </p:pic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20382" y="3017414"/>
                <a:ext cx="325803" cy="365760"/>
              </a:xfrm>
              <a:prstGeom prst="rect">
                <a:avLst/>
              </a:prstGeom>
            </p:spPr>
          </p:pic>
          <p:sp>
            <p:nvSpPr>
              <p:cNvPr id="59" name="Rectangle 58"/>
              <p:cNvSpPr/>
              <p:nvPr/>
            </p:nvSpPr>
            <p:spPr>
              <a:xfrm>
                <a:off x="5276356" y="2598981"/>
                <a:ext cx="325803" cy="3657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820381" y="2600715"/>
                <a:ext cx="325803" cy="3657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354883" y="2066306"/>
                <a:ext cx="325803" cy="89843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 flipV="1">
                <a:off x="5181370" y="2964741"/>
                <a:ext cx="1632180" cy="512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4733059" y="1499828"/>
                    <a:ext cx="495294" cy="42904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33059" y="1499828"/>
                    <a:ext cx="495294" cy="42904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3" name="TextBox 62"/>
            <p:cNvSpPr txBox="1"/>
            <p:nvPr/>
          </p:nvSpPr>
          <p:spPr>
            <a:xfrm>
              <a:off x="5205215" y="3299866"/>
              <a:ext cx="1632612" cy="429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Propagules</a:t>
              </a:r>
              <a:endParaRPr lang="en-US" dirty="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2351839" y="2634893"/>
            <a:ext cx="2310951" cy="2002727"/>
            <a:chOff x="4013857" y="4095940"/>
            <a:chExt cx="3179922" cy="2255686"/>
          </a:xfrm>
        </p:grpSpPr>
        <p:grpSp>
          <p:nvGrpSpPr>
            <p:cNvPr id="75" name="Group 74"/>
            <p:cNvGrpSpPr/>
            <p:nvPr/>
          </p:nvGrpSpPr>
          <p:grpSpPr>
            <a:xfrm>
              <a:off x="4013857" y="4095940"/>
              <a:ext cx="3179922" cy="1989217"/>
              <a:chOff x="3912358" y="1393957"/>
              <a:chExt cx="3179922" cy="1989217"/>
            </a:xfrm>
          </p:grpSpPr>
          <p:cxnSp>
            <p:nvCxnSpPr>
              <p:cNvPr id="76" name="Straight Arrow Connector 75"/>
              <p:cNvCxnSpPr/>
              <p:nvPr/>
            </p:nvCxnSpPr>
            <p:spPr>
              <a:xfrm flipH="1" flipV="1">
                <a:off x="5181370" y="1766491"/>
                <a:ext cx="8468" cy="119825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6356" y="3017414"/>
                <a:ext cx="325803" cy="365760"/>
              </a:xfrm>
              <a:prstGeom prst="rect">
                <a:avLst/>
              </a:prstGeom>
            </p:spPr>
          </p:pic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40534" y="3017414"/>
                <a:ext cx="325803" cy="365760"/>
              </a:xfrm>
              <a:prstGeom prst="rect">
                <a:avLst/>
              </a:prstGeom>
            </p:spPr>
          </p:pic>
          <p:sp>
            <p:nvSpPr>
              <p:cNvPr id="80" name="Rectangle 79"/>
              <p:cNvSpPr/>
              <p:nvPr/>
            </p:nvSpPr>
            <p:spPr>
              <a:xfrm>
                <a:off x="5276356" y="2598981"/>
                <a:ext cx="325803" cy="3657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5831627" y="2066306"/>
                <a:ext cx="325803" cy="89843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Arrow Connector 82"/>
              <p:cNvCxnSpPr/>
              <p:nvPr/>
            </p:nvCxnSpPr>
            <p:spPr>
              <a:xfrm>
                <a:off x="5181370" y="2969867"/>
                <a:ext cx="1173514" cy="344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>
                <a:off x="3912358" y="1393957"/>
                <a:ext cx="3179922" cy="1247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Probability </a:t>
                </a:r>
              </a:p>
              <a:p>
                <a:r>
                  <a:rPr lang="en-US" sz="1600" dirty="0"/>
                  <a:t>genotype </a:t>
                </a:r>
              </a:p>
              <a:p>
                <a:r>
                  <a:rPr lang="en-US" sz="1600" dirty="0"/>
                  <a:t>wins</a:t>
                </a:r>
              </a:p>
              <a:p>
                <a:endParaRPr lang="en-US" dirty="0"/>
              </a:p>
            </p:txBody>
          </p:sp>
        </p:grpSp>
        <p:sp>
          <p:nvSpPr>
            <p:cNvPr id="85" name="Rectangle 84"/>
            <p:cNvSpPr/>
            <p:nvPr/>
          </p:nvSpPr>
          <p:spPr>
            <a:xfrm>
              <a:off x="5377855" y="4941108"/>
              <a:ext cx="325803" cy="36576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954389" y="5970310"/>
              <a:ext cx="1632612" cy="381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Genotypes</a:t>
              </a:r>
              <a:endParaRPr lang="en-US" dirty="0"/>
            </a:p>
          </p:txBody>
        </p:sp>
      </p:grpSp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550747"/>
              </p:ext>
            </p:extLst>
          </p:nvPr>
        </p:nvGraphicFramePr>
        <p:xfrm>
          <a:off x="324392" y="3234534"/>
          <a:ext cx="1371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5345523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7364598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3348181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20084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1602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451664"/>
                  </a:ext>
                </a:extLst>
              </a:tr>
            </a:tbl>
          </a:graphicData>
        </a:graphic>
      </p:graphicFrame>
      <p:grpSp>
        <p:nvGrpSpPr>
          <p:cNvPr id="130" name="Group 129"/>
          <p:cNvGrpSpPr/>
          <p:nvPr/>
        </p:nvGrpSpPr>
        <p:grpSpPr>
          <a:xfrm>
            <a:off x="361463" y="3271605"/>
            <a:ext cx="1291684" cy="1283590"/>
            <a:chOff x="1585848" y="4281017"/>
            <a:chExt cx="1291684" cy="1283590"/>
          </a:xfrm>
        </p:grpSpPr>
        <p:grpSp>
          <p:nvGrpSpPr>
            <p:cNvPr id="97" name="Group 96"/>
            <p:cNvGrpSpPr/>
            <p:nvPr/>
          </p:nvGrpSpPr>
          <p:grpSpPr>
            <a:xfrm>
              <a:off x="1585848" y="4281017"/>
              <a:ext cx="1256679" cy="1283590"/>
              <a:chOff x="1091518" y="2237259"/>
              <a:chExt cx="1256679" cy="1283590"/>
            </a:xfrm>
          </p:grpSpPr>
          <p:pic>
            <p:nvPicPr>
              <p:cNvPr id="98" name="Picture 9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1518" y="2237259"/>
                <a:ext cx="325803" cy="365760"/>
              </a:xfrm>
              <a:prstGeom prst="rect">
                <a:avLst/>
              </a:prstGeom>
            </p:spPr>
          </p:pic>
          <p:pic>
            <p:nvPicPr>
              <p:cNvPr id="99" name="Picture 9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520" y="3155089"/>
                <a:ext cx="325803" cy="365760"/>
              </a:xfrm>
              <a:prstGeom prst="rect">
                <a:avLst/>
              </a:prstGeom>
            </p:spPr>
          </p:pic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6232" y="2702639"/>
                <a:ext cx="325803" cy="365760"/>
              </a:xfrm>
              <a:prstGeom prst="rect">
                <a:avLst/>
              </a:prstGeom>
            </p:spPr>
          </p:pic>
          <p:pic>
            <p:nvPicPr>
              <p:cNvPr id="101" name="Picture 10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7109" y="2237259"/>
                <a:ext cx="325803" cy="365760"/>
              </a:xfrm>
              <a:prstGeom prst="rect">
                <a:avLst/>
              </a:prstGeom>
            </p:spPr>
          </p:pic>
          <p:pic>
            <p:nvPicPr>
              <p:cNvPr id="102" name="Picture 10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22394" y="2237259"/>
                <a:ext cx="325803" cy="365760"/>
              </a:xfrm>
              <a:prstGeom prst="rect">
                <a:avLst/>
              </a:prstGeom>
            </p:spPr>
          </p:pic>
        </p:grpSp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2281" y="4730377"/>
              <a:ext cx="325803" cy="365760"/>
            </a:xfrm>
            <a:prstGeom prst="rect">
              <a:avLst/>
            </a:prstGeom>
          </p:spPr>
        </p:pic>
        <p:pic>
          <p:nvPicPr>
            <p:cNvPr id="110" name="Picture 10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3978" y="4730377"/>
              <a:ext cx="325803" cy="365760"/>
            </a:xfrm>
            <a:prstGeom prst="rect">
              <a:avLst/>
            </a:prstGeom>
          </p:spPr>
        </p:pic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4121" y="5198847"/>
              <a:ext cx="325803" cy="365760"/>
            </a:xfrm>
            <a:prstGeom prst="rect">
              <a:avLst/>
            </a:prstGeom>
          </p:spPr>
        </p:pic>
        <p:pic>
          <p:nvPicPr>
            <p:cNvPr id="112" name="Picture 1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6571" y="5198847"/>
              <a:ext cx="325803" cy="365760"/>
            </a:xfrm>
            <a:prstGeom prst="rect">
              <a:avLst/>
            </a:prstGeom>
          </p:spPr>
        </p:pic>
        <p:grpSp>
          <p:nvGrpSpPr>
            <p:cNvPr id="119" name="Group 118"/>
            <p:cNvGrpSpPr/>
            <p:nvPr/>
          </p:nvGrpSpPr>
          <p:grpSpPr>
            <a:xfrm>
              <a:off x="2052423" y="4300920"/>
              <a:ext cx="357156" cy="339122"/>
              <a:chOff x="3867665" y="3560691"/>
              <a:chExt cx="357156" cy="339122"/>
            </a:xfrm>
          </p:grpSpPr>
          <p:cxnSp>
            <p:nvCxnSpPr>
              <p:cNvPr id="114" name="Straight Connector 113"/>
              <p:cNvCxnSpPr/>
              <p:nvPr/>
            </p:nvCxnSpPr>
            <p:spPr>
              <a:xfrm>
                <a:off x="3867665" y="3560691"/>
                <a:ext cx="333632" cy="339122"/>
              </a:xfrm>
              <a:prstGeom prst="line">
                <a:avLst/>
              </a:prstGeom>
              <a:ln w="1016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 flipV="1">
                <a:off x="3867665" y="3560691"/>
                <a:ext cx="357156" cy="338554"/>
              </a:xfrm>
              <a:prstGeom prst="line">
                <a:avLst/>
              </a:prstGeom>
              <a:ln w="1016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 119"/>
            <p:cNvGrpSpPr/>
            <p:nvPr/>
          </p:nvGrpSpPr>
          <p:grpSpPr>
            <a:xfrm>
              <a:off x="2520376" y="4743696"/>
              <a:ext cx="357156" cy="339122"/>
              <a:chOff x="3867665" y="3560691"/>
              <a:chExt cx="357156" cy="339122"/>
            </a:xfrm>
          </p:grpSpPr>
          <p:cxnSp>
            <p:nvCxnSpPr>
              <p:cNvPr id="121" name="Straight Connector 120"/>
              <p:cNvCxnSpPr/>
              <p:nvPr/>
            </p:nvCxnSpPr>
            <p:spPr>
              <a:xfrm>
                <a:off x="3867665" y="3560691"/>
                <a:ext cx="333632" cy="339122"/>
              </a:xfrm>
              <a:prstGeom prst="line">
                <a:avLst/>
              </a:prstGeom>
              <a:ln w="1016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 flipV="1">
                <a:off x="3867665" y="3560691"/>
                <a:ext cx="357156" cy="338554"/>
              </a:xfrm>
              <a:prstGeom prst="line">
                <a:avLst/>
              </a:prstGeom>
              <a:ln w="1016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/>
            <p:cNvGrpSpPr/>
            <p:nvPr/>
          </p:nvGrpSpPr>
          <p:grpSpPr>
            <a:xfrm>
              <a:off x="1622468" y="4749638"/>
              <a:ext cx="357156" cy="339122"/>
              <a:chOff x="3867665" y="3560691"/>
              <a:chExt cx="357156" cy="339122"/>
            </a:xfrm>
          </p:grpSpPr>
          <p:cxnSp>
            <p:nvCxnSpPr>
              <p:cNvPr id="124" name="Straight Connector 123"/>
              <p:cNvCxnSpPr/>
              <p:nvPr/>
            </p:nvCxnSpPr>
            <p:spPr>
              <a:xfrm>
                <a:off x="3867665" y="3560691"/>
                <a:ext cx="333632" cy="339122"/>
              </a:xfrm>
              <a:prstGeom prst="line">
                <a:avLst/>
              </a:prstGeom>
              <a:ln w="1016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flipV="1">
                <a:off x="3867665" y="3560691"/>
                <a:ext cx="357156" cy="338554"/>
              </a:xfrm>
              <a:prstGeom prst="line">
                <a:avLst/>
              </a:prstGeom>
              <a:ln w="1016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Group 125"/>
            <p:cNvGrpSpPr/>
            <p:nvPr/>
          </p:nvGrpSpPr>
          <p:grpSpPr>
            <a:xfrm>
              <a:off x="1619236" y="4288124"/>
              <a:ext cx="357156" cy="339122"/>
              <a:chOff x="3867665" y="3560691"/>
              <a:chExt cx="357156" cy="339122"/>
            </a:xfrm>
          </p:grpSpPr>
          <p:cxnSp>
            <p:nvCxnSpPr>
              <p:cNvPr id="127" name="Straight Connector 126"/>
              <p:cNvCxnSpPr/>
              <p:nvPr/>
            </p:nvCxnSpPr>
            <p:spPr>
              <a:xfrm>
                <a:off x="3867665" y="3560691"/>
                <a:ext cx="333632" cy="339122"/>
              </a:xfrm>
              <a:prstGeom prst="line">
                <a:avLst/>
              </a:prstGeom>
              <a:ln w="1016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 flipV="1">
                <a:off x="3867665" y="3560691"/>
                <a:ext cx="357156" cy="338554"/>
              </a:xfrm>
              <a:prstGeom prst="line">
                <a:avLst/>
              </a:prstGeom>
              <a:ln w="1016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9" name="TextBox 128"/>
          <p:cNvSpPr txBox="1"/>
          <p:nvPr/>
        </p:nvSpPr>
        <p:spPr>
          <a:xfrm>
            <a:off x="591943" y="215613"/>
            <a:ext cx="129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Dispersal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01466" y="2774775"/>
            <a:ext cx="129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Death</a:t>
            </a:r>
          </a:p>
        </p:txBody>
      </p:sp>
      <p:cxnSp>
        <p:nvCxnSpPr>
          <p:cNvPr id="133" name="Straight Connector 132"/>
          <p:cNvCxnSpPr/>
          <p:nvPr/>
        </p:nvCxnSpPr>
        <p:spPr>
          <a:xfrm flipV="1">
            <a:off x="1840479" y="746188"/>
            <a:ext cx="1359059" cy="692815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2251874" y="680675"/>
            <a:ext cx="2531349" cy="4064957"/>
          </a:xfrm>
          <a:prstGeom prst="ellipse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2855622" y="307836"/>
            <a:ext cx="203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Lottery competition</a:t>
            </a:r>
          </a:p>
        </p:txBody>
      </p:sp>
      <p:cxnSp>
        <p:nvCxnSpPr>
          <p:cNvPr id="138" name="Straight Connector 137"/>
          <p:cNvCxnSpPr>
            <a:endCxn id="134" idx="3"/>
          </p:cNvCxnSpPr>
          <p:nvPr/>
        </p:nvCxnSpPr>
        <p:spPr>
          <a:xfrm>
            <a:off x="1318056" y="1970371"/>
            <a:ext cx="1304525" cy="2179962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Freeform 145"/>
          <p:cNvSpPr/>
          <p:nvPr/>
        </p:nvSpPr>
        <p:spPr>
          <a:xfrm>
            <a:off x="1731420" y="4450715"/>
            <a:ext cx="985621" cy="91396"/>
          </a:xfrm>
          <a:custGeom>
            <a:avLst/>
            <a:gdLst>
              <a:gd name="connsiteX0" fmla="*/ 2804984 w 2804984"/>
              <a:gd name="connsiteY0" fmla="*/ 0 h 173154"/>
              <a:gd name="connsiteX1" fmla="*/ 1346887 w 2804984"/>
              <a:gd name="connsiteY1" fmla="*/ 172995 h 173154"/>
              <a:gd name="connsiteX2" fmla="*/ 0 w 2804984"/>
              <a:gd name="connsiteY2" fmla="*/ 24714 h 173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4984" h="173154">
                <a:moveTo>
                  <a:pt x="2804984" y="0"/>
                </a:moveTo>
                <a:cubicBezTo>
                  <a:pt x="2309684" y="84438"/>
                  <a:pt x="1814384" y="168876"/>
                  <a:pt x="1346887" y="172995"/>
                </a:cubicBezTo>
                <a:cubicBezTo>
                  <a:pt x="879390" y="177114"/>
                  <a:pt x="439695" y="100914"/>
                  <a:pt x="0" y="24714"/>
                </a:cubicBezTo>
              </a:path>
            </a:pathLst>
          </a:custGeom>
          <a:noFill/>
          <a:ln w="1016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Freeform 147"/>
          <p:cNvSpPr/>
          <p:nvPr/>
        </p:nvSpPr>
        <p:spPr>
          <a:xfrm rot="5400000">
            <a:off x="50370" y="2501531"/>
            <a:ext cx="828306" cy="69902"/>
          </a:xfrm>
          <a:custGeom>
            <a:avLst/>
            <a:gdLst>
              <a:gd name="connsiteX0" fmla="*/ 2804984 w 2804984"/>
              <a:gd name="connsiteY0" fmla="*/ 0 h 173154"/>
              <a:gd name="connsiteX1" fmla="*/ 1346887 w 2804984"/>
              <a:gd name="connsiteY1" fmla="*/ 172995 h 173154"/>
              <a:gd name="connsiteX2" fmla="*/ 0 w 2804984"/>
              <a:gd name="connsiteY2" fmla="*/ 24714 h 173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4984" h="173154">
                <a:moveTo>
                  <a:pt x="2804984" y="0"/>
                </a:moveTo>
                <a:cubicBezTo>
                  <a:pt x="2309684" y="84438"/>
                  <a:pt x="1814384" y="168876"/>
                  <a:pt x="1346887" y="172995"/>
                </a:cubicBezTo>
                <a:cubicBezTo>
                  <a:pt x="879390" y="177114"/>
                  <a:pt x="439695" y="100914"/>
                  <a:pt x="0" y="24714"/>
                </a:cubicBezTo>
              </a:path>
            </a:pathLst>
          </a:custGeom>
          <a:noFill/>
          <a:ln w="1016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/>
          <p:cNvSpPr/>
          <p:nvPr/>
        </p:nvSpPr>
        <p:spPr>
          <a:xfrm rot="11031590">
            <a:off x="1959324" y="572471"/>
            <a:ext cx="985621" cy="91396"/>
          </a:xfrm>
          <a:custGeom>
            <a:avLst/>
            <a:gdLst>
              <a:gd name="connsiteX0" fmla="*/ 2804984 w 2804984"/>
              <a:gd name="connsiteY0" fmla="*/ 0 h 173154"/>
              <a:gd name="connsiteX1" fmla="*/ 1346887 w 2804984"/>
              <a:gd name="connsiteY1" fmla="*/ 172995 h 173154"/>
              <a:gd name="connsiteX2" fmla="*/ 0 w 2804984"/>
              <a:gd name="connsiteY2" fmla="*/ 24714 h 173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4984" h="173154">
                <a:moveTo>
                  <a:pt x="2804984" y="0"/>
                </a:moveTo>
                <a:cubicBezTo>
                  <a:pt x="2309684" y="84438"/>
                  <a:pt x="1814384" y="168876"/>
                  <a:pt x="1346887" y="172995"/>
                </a:cubicBezTo>
                <a:cubicBezTo>
                  <a:pt x="879390" y="177114"/>
                  <a:pt x="439695" y="100914"/>
                  <a:pt x="0" y="24714"/>
                </a:cubicBezTo>
              </a:path>
            </a:pathLst>
          </a:custGeom>
          <a:noFill/>
          <a:ln w="1016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318056" y="1449163"/>
            <a:ext cx="522423" cy="521208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864205" y="1601893"/>
            <a:ext cx="298212" cy="552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93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3386</TotalTime>
  <Words>10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contrast between selection on fecundity versus interference: Grime’s triangle and lottery models</dc:title>
  <dc:creator>jason_bertram</dc:creator>
  <cp:lastModifiedBy>jason</cp:lastModifiedBy>
  <cp:revision>240</cp:revision>
  <dcterms:created xsi:type="dcterms:W3CDTF">2016-06-12T17:14:00Z</dcterms:created>
  <dcterms:modified xsi:type="dcterms:W3CDTF">2017-04-15T04:28:12Z</dcterms:modified>
</cp:coreProperties>
</file>