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9" r:id="rId2"/>
    <p:sldId id="260" r:id="rId3"/>
    <p:sldId id="268" r:id="rId4"/>
    <p:sldId id="271" r:id="rId5"/>
    <p:sldId id="276" r:id="rId6"/>
    <p:sldId id="277" r:id="rId7"/>
    <p:sldId id="278" r:id="rId8"/>
    <p:sldId id="279" r:id="rId9"/>
    <p:sldId id="269" r:id="rId10"/>
    <p:sldId id="280" r:id="rId11"/>
    <p:sldId id="272" r:id="rId12"/>
    <p:sldId id="281" r:id="rId13"/>
    <p:sldId id="266" r:id="rId14"/>
    <p:sldId id="273" r:id="rId15"/>
    <p:sldId id="274" r:id="rId16"/>
    <p:sldId id="265" r:id="rId17"/>
    <p:sldId id="282" r:id="rId18"/>
    <p:sldId id="270"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2769" autoAdjust="0"/>
  </p:normalViewPr>
  <p:slideViewPr>
    <p:cSldViewPr snapToGrid="0">
      <p:cViewPr varScale="1">
        <p:scale>
          <a:sx n="83" d="100"/>
          <a:sy n="83" d="100"/>
        </p:scale>
        <p:origin x="1112" y="35"/>
      </p:cViewPr>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1DB07-4E43-4909-A6AA-2C510AFB4A2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4037DC5B-C1FA-4C5D-BB3E-AFFE415A1CF8}">
      <dgm:prSet/>
      <dgm:spPr/>
      <dgm:t>
        <a:bodyPr/>
        <a:lstStyle/>
        <a:p>
          <a:r>
            <a:rPr lang="en-US" dirty="0">
              <a:latin typeface="Arial" panose="020B0604020202020204" pitchFamily="34" charset="0"/>
              <a:cs typeface="Arial" panose="020B0604020202020204" pitchFamily="34" charset="0"/>
            </a:rPr>
            <a:t>Analytic Formulas</a:t>
          </a:r>
        </a:p>
      </dgm:t>
    </dgm:pt>
    <dgm:pt modelId="{236B9B6B-5E82-4582-866A-689C63445D73}" type="parTrans" cxnId="{114C9089-1957-421E-846E-E49CDDC785E9}">
      <dgm:prSet/>
      <dgm:spPr/>
      <dgm:t>
        <a:bodyPr/>
        <a:lstStyle/>
        <a:p>
          <a:endParaRPr lang="en-US"/>
        </a:p>
      </dgm:t>
    </dgm:pt>
    <dgm:pt modelId="{308A9EDE-3D4D-47A3-8BF8-C2D4C0D67CB4}" type="sibTrans" cxnId="{114C9089-1957-421E-846E-E49CDDC785E9}">
      <dgm:prSet/>
      <dgm:spPr/>
      <dgm:t>
        <a:bodyPr/>
        <a:lstStyle/>
        <a:p>
          <a:endParaRPr lang="en-US"/>
        </a:p>
      </dgm:t>
    </dgm:pt>
    <dgm:pt modelId="{FEE86F9C-53A7-4F49-BD39-AC253DA4A5AE}">
      <dgm:prSet/>
      <dgm:spPr/>
      <dgm:t>
        <a:bodyPr/>
        <a:lstStyle/>
        <a:p>
          <a:r>
            <a:rPr lang="en-US" dirty="0">
              <a:latin typeface="Arial" panose="020B0604020202020204" pitchFamily="34" charset="0"/>
              <a:cs typeface="Arial" panose="020B0604020202020204" pitchFamily="34" charset="0"/>
            </a:rPr>
            <a:t>Black Scholes Pricing Formulas, </a:t>
          </a:r>
          <a:r>
            <a:rPr lang="en-US" i="1" dirty="0">
              <a:latin typeface="Arial" panose="020B0604020202020204" pitchFamily="34" charset="0"/>
              <a:cs typeface="Arial" panose="020B0604020202020204" pitchFamily="34" charset="0"/>
            </a:rPr>
            <a:t>1973</a:t>
          </a:r>
          <a:r>
            <a:rPr lang="en-US" dirty="0">
              <a:latin typeface="Arial" panose="020B0604020202020204" pitchFamily="34" charset="0"/>
              <a:cs typeface="Arial" panose="020B0604020202020204" pitchFamily="34" charset="0"/>
            </a:rPr>
            <a:t> (BS-PF)</a:t>
          </a:r>
        </a:p>
      </dgm:t>
    </dgm:pt>
    <dgm:pt modelId="{83E296DF-FE96-4DE8-AAF0-9EC62E8E7765}" type="parTrans" cxnId="{6B1EDD1A-9D25-45A1-A6D7-50B42282CABE}">
      <dgm:prSet/>
      <dgm:spPr/>
      <dgm:t>
        <a:bodyPr/>
        <a:lstStyle/>
        <a:p>
          <a:endParaRPr lang="en-US"/>
        </a:p>
      </dgm:t>
    </dgm:pt>
    <dgm:pt modelId="{3B14CACE-58A5-4ACB-99A6-EDB9DC9B0C1C}" type="sibTrans" cxnId="{6B1EDD1A-9D25-45A1-A6D7-50B42282CABE}">
      <dgm:prSet/>
      <dgm:spPr/>
      <dgm:t>
        <a:bodyPr/>
        <a:lstStyle/>
        <a:p>
          <a:endParaRPr lang="en-US"/>
        </a:p>
      </dgm:t>
    </dgm:pt>
    <dgm:pt modelId="{29D74582-474E-4B68-8EAF-CDE883480D20}">
      <dgm:prSet/>
      <dgm:spPr/>
      <dgm:t>
        <a:bodyPr/>
        <a:lstStyle/>
        <a:p>
          <a:r>
            <a:rPr lang="en-US" dirty="0">
              <a:latin typeface="Arial" panose="020B0604020202020204" pitchFamily="34" charset="0"/>
              <a:cs typeface="Arial" panose="020B0604020202020204" pitchFamily="34" charset="0"/>
            </a:rPr>
            <a:t>Analytic Approximations</a:t>
          </a:r>
        </a:p>
      </dgm:t>
    </dgm:pt>
    <dgm:pt modelId="{9F60EB3B-2862-41B1-8DDD-1044724ACF84}" type="parTrans" cxnId="{E39F29FF-72D0-4E77-AA9A-2991E7D03CDC}">
      <dgm:prSet/>
      <dgm:spPr/>
      <dgm:t>
        <a:bodyPr/>
        <a:lstStyle/>
        <a:p>
          <a:endParaRPr lang="en-US"/>
        </a:p>
      </dgm:t>
    </dgm:pt>
    <dgm:pt modelId="{3C3740E4-AC33-4084-A2E5-9BF40B913E43}" type="sibTrans" cxnId="{E39F29FF-72D0-4E77-AA9A-2991E7D03CDC}">
      <dgm:prSet/>
      <dgm:spPr/>
      <dgm:t>
        <a:bodyPr/>
        <a:lstStyle/>
        <a:p>
          <a:endParaRPr lang="en-US"/>
        </a:p>
      </dgm:t>
    </dgm:pt>
    <dgm:pt modelId="{3C8FA464-3AD2-478C-BF8F-5D81ABE68BC6}">
      <dgm:prSet/>
      <dgm:spPr/>
      <dgm:t>
        <a:bodyPr/>
        <a:lstStyle/>
        <a:p>
          <a:r>
            <a:rPr lang="en-US" dirty="0">
              <a:latin typeface="Arial" panose="020B0604020202020204" pitchFamily="34" charset="0"/>
              <a:cs typeface="Arial" panose="020B0604020202020204" pitchFamily="34" charset="0"/>
            </a:rPr>
            <a:t>Barone-Adesi-Whaley Method, </a:t>
          </a:r>
          <a:r>
            <a:rPr lang="en-US" i="1" dirty="0">
              <a:latin typeface="Arial" panose="020B0604020202020204" pitchFamily="34" charset="0"/>
              <a:cs typeface="Arial" panose="020B0604020202020204" pitchFamily="34" charset="0"/>
            </a:rPr>
            <a:t>1987</a:t>
          </a:r>
          <a:r>
            <a:rPr lang="en-US" dirty="0">
              <a:latin typeface="Arial" panose="020B0604020202020204" pitchFamily="34" charset="0"/>
              <a:cs typeface="Arial" panose="020B0604020202020204" pitchFamily="34" charset="0"/>
            </a:rPr>
            <a:t> (B-A-W)</a:t>
          </a:r>
        </a:p>
      </dgm:t>
    </dgm:pt>
    <dgm:pt modelId="{560EEC5A-7CBE-4E08-807F-A2F89FF60F6C}" type="parTrans" cxnId="{169D1933-4057-46E0-A7EB-E424A926F2E6}">
      <dgm:prSet/>
      <dgm:spPr/>
      <dgm:t>
        <a:bodyPr/>
        <a:lstStyle/>
        <a:p>
          <a:endParaRPr lang="en-US"/>
        </a:p>
      </dgm:t>
    </dgm:pt>
    <dgm:pt modelId="{AC721811-6BE6-44B3-83C0-16EF709B49D6}" type="sibTrans" cxnId="{169D1933-4057-46E0-A7EB-E424A926F2E6}">
      <dgm:prSet/>
      <dgm:spPr/>
      <dgm:t>
        <a:bodyPr/>
        <a:lstStyle/>
        <a:p>
          <a:endParaRPr lang="en-US"/>
        </a:p>
      </dgm:t>
    </dgm:pt>
    <dgm:pt modelId="{C10187DE-006E-4F28-BE49-A81CAE5DF16C}">
      <dgm:prSet/>
      <dgm:spPr/>
      <dgm:t>
        <a:bodyPr/>
        <a:lstStyle/>
        <a:p>
          <a:r>
            <a:rPr lang="en-US" dirty="0">
              <a:latin typeface="Arial" panose="020B0604020202020204" pitchFamily="34" charset="0"/>
              <a:cs typeface="Arial" panose="020B0604020202020204" pitchFamily="34" charset="0"/>
            </a:rPr>
            <a:t>Bjerksund-Stensland Method,</a:t>
          </a:r>
          <a:r>
            <a:rPr lang="en-US" i="1" dirty="0">
              <a:latin typeface="Arial" panose="020B0604020202020204" pitchFamily="34" charset="0"/>
              <a:cs typeface="Arial" panose="020B0604020202020204" pitchFamily="34" charset="0"/>
            </a:rPr>
            <a:t> 1993 </a:t>
          </a:r>
          <a:r>
            <a:rPr lang="en-US" dirty="0">
              <a:latin typeface="Arial" panose="020B0604020202020204" pitchFamily="34" charset="0"/>
              <a:cs typeface="Arial" panose="020B0604020202020204" pitchFamily="34" charset="0"/>
            </a:rPr>
            <a:t>(B-S)</a:t>
          </a:r>
        </a:p>
      </dgm:t>
    </dgm:pt>
    <dgm:pt modelId="{6302E34D-F6D2-4900-A772-5BF94F314B14}" type="parTrans" cxnId="{1A812F16-3942-4F48-8B10-124379B2FFC9}">
      <dgm:prSet/>
      <dgm:spPr/>
      <dgm:t>
        <a:bodyPr/>
        <a:lstStyle/>
        <a:p>
          <a:endParaRPr lang="en-US"/>
        </a:p>
      </dgm:t>
    </dgm:pt>
    <dgm:pt modelId="{FF86E86F-3093-44D4-A8C3-9479319186E2}" type="sibTrans" cxnId="{1A812F16-3942-4F48-8B10-124379B2FFC9}">
      <dgm:prSet/>
      <dgm:spPr/>
      <dgm:t>
        <a:bodyPr/>
        <a:lstStyle/>
        <a:p>
          <a:endParaRPr lang="en-US"/>
        </a:p>
      </dgm:t>
    </dgm:pt>
    <dgm:pt modelId="{D2B71308-9C4E-4C53-9900-B91248A1AE05}">
      <dgm:prSet/>
      <dgm:spPr/>
      <dgm:t>
        <a:bodyPr/>
        <a:lstStyle/>
        <a:p>
          <a:r>
            <a:rPr lang="en-US" dirty="0">
              <a:latin typeface="Arial" panose="020B0604020202020204" pitchFamily="34" charset="0"/>
              <a:cs typeface="Arial" panose="020B0604020202020204" pitchFamily="34" charset="0"/>
            </a:rPr>
            <a:t>Numerical Methods</a:t>
          </a:r>
        </a:p>
      </dgm:t>
    </dgm:pt>
    <dgm:pt modelId="{7C84F175-D8FD-48F8-9F9F-A3179466B534}" type="parTrans" cxnId="{4C0EA83F-966B-4CEA-9391-B982397CB5EE}">
      <dgm:prSet/>
      <dgm:spPr/>
      <dgm:t>
        <a:bodyPr/>
        <a:lstStyle/>
        <a:p>
          <a:endParaRPr lang="en-US"/>
        </a:p>
      </dgm:t>
    </dgm:pt>
    <dgm:pt modelId="{4D41AAE1-B53D-4FBC-92F5-ACC6F9C3336B}" type="sibTrans" cxnId="{4C0EA83F-966B-4CEA-9391-B982397CB5EE}">
      <dgm:prSet/>
      <dgm:spPr/>
      <dgm:t>
        <a:bodyPr/>
        <a:lstStyle/>
        <a:p>
          <a:endParaRPr lang="en-US"/>
        </a:p>
      </dgm:t>
    </dgm:pt>
    <dgm:pt modelId="{EE01E1F2-7094-4BC7-A04A-636E7B3536DD}">
      <dgm:prSet/>
      <dgm:spPr/>
      <dgm:t>
        <a:bodyPr/>
        <a:lstStyle/>
        <a:p>
          <a:r>
            <a:rPr lang="en-US" dirty="0">
              <a:latin typeface="Arial" panose="020B0604020202020204" pitchFamily="34" charset="0"/>
              <a:cs typeface="Arial" panose="020B0604020202020204" pitchFamily="34" charset="0"/>
            </a:rPr>
            <a:t>Binomial Trees</a:t>
          </a:r>
        </a:p>
      </dgm:t>
    </dgm:pt>
    <dgm:pt modelId="{9959D285-E9EC-43BA-A912-A714AA0F7D4F}" type="parTrans" cxnId="{417E0C73-DB57-4C1D-8FC1-2B8D38E79E82}">
      <dgm:prSet/>
      <dgm:spPr/>
      <dgm:t>
        <a:bodyPr/>
        <a:lstStyle/>
        <a:p>
          <a:endParaRPr lang="en-US"/>
        </a:p>
      </dgm:t>
    </dgm:pt>
    <dgm:pt modelId="{598E2A46-1BAE-464D-8F18-2AB1E3214779}" type="sibTrans" cxnId="{417E0C73-DB57-4C1D-8FC1-2B8D38E79E82}">
      <dgm:prSet/>
      <dgm:spPr/>
      <dgm:t>
        <a:bodyPr/>
        <a:lstStyle/>
        <a:p>
          <a:endParaRPr lang="en-US"/>
        </a:p>
      </dgm:t>
    </dgm:pt>
    <dgm:pt modelId="{1F04A883-81AB-4355-9200-5D179DBF0824}">
      <dgm:prSet/>
      <dgm:spPr/>
      <dgm:t>
        <a:bodyPr/>
        <a:lstStyle/>
        <a:p>
          <a:r>
            <a:rPr lang="en-US" dirty="0">
              <a:latin typeface="Arial" panose="020B0604020202020204" pitchFamily="34" charset="0"/>
              <a:cs typeface="Arial" panose="020B0604020202020204" pitchFamily="34" charset="0"/>
            </a:rPr>
            <a:t>Cox-Ross-Rubinstein Binomial Tree, </a:t>
          </a:r>
          <a:r>
            <a:rPr lang="en-US" i="1" dirty="0">
              <a:latin typeface="Arial" panose="020B0604020202020204" pitchFamily="34" charset="0"/>
              <a:cs typeface="Arial" panose="020B0604020202020204" pitchFamily="34" charset="0"/>
            </a:rPr>
            <a:t>1979</a:t>
          </a:r>
          <a:r>
            <a:rPr lang="en-US" dirty="0">
              <a:latin typeface="Arial" panose="020B0604020202020204" pitchFamily="34" charset="0"/>
              <a:cs typeface="Arial" panose="020B0604020202020204" pitchFamily="34" charset="0"/>
            </a:rPr>
            <a:t> (C-R-R)</a:t>
          </a:r>
        </a:p>
      </dgm:t>
    </dgm:pt>
    <dgm:pt modelId="{3BFDFF6E-F646-4ADC-9907-9EE53913A559}" type="parTrans" cxnId="{A02EE27C-2449-4E80-9698-61252B07C814}">
      <dgm:prSet/>
      <dgm:spPr/>
      <dgm:t>
        <a:bodyPr/>
        <a:lstStyle/>
        <a:p>
          <a:endParaRPr lang="en-US"/>
        </a:p>
      </dgm:t>
    </dgm:pt>
    <dgm:pt modelId="{F6066120-AAFE-4777-A603-74E45331481C}" type="sibTrans" cxnId="{A02EE27C-2449-4E80-9698-61252B07C814}">
      <dgm:prSet/>
      <dgm:spPr/>
      <dgm:t>
        <a:bodyPr/>
        <a:lstStyle/>
        <a:p>
          <a:endParaRPr lang="en-US"/>
        </a:p>
      </dgm:t>
    </dgm:pt>
    <dgm:pt modelId="{BB116435-59C1-4236-8563-85073A5C7FF5}">
      <dgm:prSet/>
      <dgm:spPr/>
      <dgm:t>
        <a:bodyPr/>
        <a:lstStyle/>
        <a:p>
          <a:r>
            <a:rPr lang="en-US" dirty="0">
              <a:latin typeface="Arial" panose="020B0604020202020204" pitchFamily="34" charset="0"/>
              <a:cs typeface="Arial" panose="020B0604020202020204" pitchFamily="34" charset="0"/>
            </a:rPr>
            <a:t>Jarrow-Rudd Binomial Tree, </a:t>
          </a:r>
          <a:r>
            <a:rPr lang="en-US" i="1" dirty="0">
              <a:latin typeface="Arial" panose="020B0604020202020204" pitchFamily="34" charset="0"/>
              <a:cs typeface="Arial" panose="020B0604020202020204" pitchFamily="34" charset="0"/>
            </a:rPr>
            <a:t>1982</a:t>
          </a:r>
          <a:r>
            <a:rPr lang="en-US" dirty="0">
              <a:latin typeface="Arial" panose="020B0604020202020204" pitchFamily="34" charset="0"/>
              <a:cs typeface="Arial" panose="020B0604020202020204" pitchFamily="34" charset="0"/>
            </a:rPr>
            <a:t> (J-R)</a:t>
          </a:r>
        </a:p>
      </dgm:t>
    </dgm:pt>
    <dgm:pt modelId="{238A2814-09F9-49A2-A307-ECD2B9658DBC}" type="parTrans" cxnId="{CE176723-485C-4AC4-BAA3-705323906974}">
      <dgm:prSet/>
      <dgm:spPr/>
      <dgm:t>
        <a:bodyPr/>
        <a:lstStyle/>
        <a:p>
          <a:endParaRPr lang="en-US"/>
        </a:p>
      </dgm:t>
    </dgm:pt>
    <dgm:pt modelId="{0346C6D2-BB4B-4C19-9E7A-F5F605FA9B29}" type="sibTrans" cxnId="{CE176723-485C-4AC4-BAA3-705323906974}">
      <dgm:prSet/>
      <dgm:spPr/>
      <dgm:t>
        <a:bodyPr/>
        <a:lstStyle/>
        <a:p>
          <a:endParaRPr lang="en-US"/>
        </a:p>
      </dgm:t>
    </dgm:pt>
    <dgm:pt modelId="{A604EF9B-692D-4EB3-BD7C-47C55E0CC3A8}">
      <dgm:prSet/>
      <dgm:spPr/>
      <dgm:t>
        <a:bodyPr/>
        <a:lstStyle/>
        <a:p>
          <a:r>
            <a:rPr lang="en-US" dirty="0">
              <a:latin typeface="Arial" panose="020B0604020202020204" pitchFamily="34" charset="0"/>
              <a:cs typeface="Arial" panose="020B0604020202020204" pitchFamily="34" charset="0"/>
            </a:rPr>
            <a:t>Crank-Nicolson Finite Difference Method, </a:t>
          </a:r>
          <a:r>
            <a:rPr lang="en-US" i="1" dirty="0">
              <a:latin typeface="Arial" panose="020B0604020202020204" pitchFamily="34" charset="0"/>
              <a:cs typeface="Arial" panose="020B0604020202020204" pitchFamily="34" charset="0"/>
            </a:rPr>
            <a:t>1985</a:t>
          </a:r>
          <a:r>
            <a:rPr lang="en-US" dirty="0">
              <a:latin typeface="Arial" panose="020B0604020202020204" pitchFamily="34" charset="0"/>
              <a:cs typeface="Arial" panose="020B0604020202020204" pitchFamily="34" charset="0"/>
            </a:rPr>
            <a:t> (C-N)</a:t>
          </a:r>
        </a:p>
      </dgm:t>
    </dgm:pt>
    <dgm:pt modelId="{16E1A0DE-C63B-4E88-90C5-26C8500E60C6}" type="parTrans" cxnId="{49E57393-369E-4A0D-91FE-AE4EFA52B90F}">
      <dgm:prSet/>
      <dgm:spPr/>
      <dgm:t>
        <a:bodyPr/>
        <a:lstStyle/>
        <a:p>
          <a:endParaRPr lang="en-US"/>
        </a:p>
      </dgm:t>
    </dgm:pt>
    <dgm:pt modelId="{755F7F5D-E3F2-438F-A202-02318441AEA8}" type="sibTrans" cxnId="{49E57393-369E-4A0D-91FE-AE4EFA52B90F}">
      <dgm:prSet/>
      <dgm:spPr/>
      <dgm:t>
        <a:bodyPr/>
        <a:lstStyle/>
        <a:p>
          <a:endParaRPr lang="en-US"/>
        </a:p>
      </dgm:t>
    </dgm:pt>
    <dgm:pt modelId="{18C218EB-E6C7-45DA-B8CD-D36F1CAA0FFF}" type="pres">
      <dgm:prSet presAssocID="{72F1DB07-4E43-4909-A6AA-2C510AFB4A28}" presName="linear" presStyleCnt="0">
        <dgm:presLayoutVars>
          <dgm:dir/>
          <dgm:animLvl val="lvl"/>
          <dgm:resizeHandles val="exact"/>
        </dgm:presLayoutVars>
      </dgm:prSet>
      <dgm:spPr/>
    </dgm:pt>
    <dgm:pt modelId="{729C502A-2FAF-4741-8CAE-EE794BC75793}" type="pres">
      <dgm:prSet presAssocID="{4037DC5B-C1FA-4C5D-BB3E-AFFE415A1CF8}" presName="parentLin" presStyleCnt="0"/>
      <dgm:spPr/>
    </dgm:pt>
    <dgm:pt modelId="{07C5355F-8DF9-427F-B0EC-12F25B439D9B}" type="pres">
      <dgm:prSet presAssocID="{4037DC5B-C1FA-4C5D-BB3E-AFFE415A1CF8}" presName="parentLeftMargin" presStyleLbl="node1" presStyleIdx="0" presStyleCnt="3"/>
      <dgm:spPr/>
    </dgm:pt>
    <dgm:pt modelId="{44171E90-1033-4814-86FC-060DB8E115BD}" type="pres">
      <dgm:prSet presAssocID="{4037DC5B-C1FA-4C5D-BB3E-AFFE415A1CF8}" presName="parentText" presStyleLbl="node1" presStyleIdx="0" presStyleCnt="3" custScaleX="119977">
        <dgm:presLayoutVars>
          <dgm:chMax val="0"/>
          <dgm:bulletEnabled val="1"/>
        </dgm:presLayoutVars>
      </dgm:prSet>
      <dgm:spPr/>
    </dgm:pt>
    <dgm:pt modelId="{EC3BA758-237D-472E-8C42-82C368775DAD}" type="pres">
      <dgm:prSet presAssocID="{4037DC5B-C1FA-4C5D-BB3E-AFFE415A1CF8}" presName="negativeSpace" presStyleCnt="0"/>
      <dgm:spPr/>
    </dgm:pt>
    <dgm:pt modelId="{ED8137CE-5F94-4B7E-A4B7-043EDEE6B1D5}" type="pres">
      <dgm:prSet presAssocID="{4037DC5B-C1FA-4C5D-BB3E-AFFE415A1CF8}" presName="childText" presStyleLbl="conFgAcc1" presStyleIdx="0" presStyleCnt="3" custLinFactNeighborX="-1093">
        <dgm:presLayoutVars>
          <dgm:bulletEnabled val="1"/>
        </dgm:presLayoutVars>
      </dgm:prSet>
      <dgm:spPr/>
    </dgm:pt>
    <dgm:pt modelId="{67B915CB-DFFE-4334-B9A6-041AEB23B96E}" type="pres">
      <dgm:prSet presAssocID="{308A9EDE-3D4D-47A3-8BF8-C2D4C0D67CB4}" presName="spaceBetweenRectangles" presStyleCnt="0"/>
      <dgm:spPr/>
    </dgm:pt>
    <dgm:pt modelId="{FDD9992C-F02F-44BA-B90F-39DDED7F9F50}" type="pres">
      <dgm:prSet presAssocID="{29D74582-474E-4B68-8EAF-CDE883480D20}" presName="parentLin" presStyleCnt="0"/>
      <dgm:spPr/>
    </dgm:pt>
    <dgm:pt modelId="{31DC2AA5-63F1-4ED9-9F03-F170780A791C}" type="pres">
      <dgm:prSet presAssocID="{29D74582-474E-4B68-8EAF-CDE883480D20}" presName="parentLeftMargin" presStyleLbl="node1" presStyleIdx="0" presStyleCnt="3"/>
      <dgm:spPr/>
    </dgm:pt>
    <dgm:pt modelId="{7F26EBE4-E438-41CF-9C31-D367497F272B}" type="pres">
      <dgm:prSet presAssocID="{29D74582-474E-4B68-8EAF-CDE883480D20}" presName="parentText" presStyleLbl="node1" presStyleIdx="1" presStyleCnt="3" custScaleX="119977">
        <dgm:presLayoutVars>
          <dgm:chMax val="0"/>
          <dgm:bulletEnabled val="1"/>
        </dgm:presLayoutVars>
      </dgm:prSet>
      <dgm:spPr/>
    </dgm:pt>
    <dgm:pt modelId="{EC809A50-59AF-4088-9C99-38E7C7322759}" type="pres">
      <dgm:prSet presAssocID="{29D74582-474E-4B68-8EAF-CDE883480D20}" presName="negativeSpace" presStyleCnt="0"/>
      <dgm:spPr/>
    </dgm:pt>
    <dgm:pt modelId="{BD37E70D-3931-453B-8A0C-E354233B5216}" type="pres">
      <dgm:prSet presAssocID="{29D74582-474E-4B68-8EAF-CDE883480D20}" presName="childText" presStyleLbl="conFgAcc1" presStyleIdx="1" presStyleCnt="3">
        <dgm:presLayoutVars>
          <dgm:bulletEnabled val="1"/>
        </dgm:presLayoutVars>
      </dgm:prSet>
      <dgm:spPr/>
    </dgm:pt>
    <dgm:pt modelId="{E3E72A0E-E413-4D45-8684-AD8FEE8E64E0}" type="pres">
      <dgm:prSet presAssocID="{3C3740E4-AC33-4084-A2E5-9BF40B913E43}" presName="spaceBetweenRectangles" presStyleCnt="0"/>
      <dgm:spPr/>
    </dgm:pt>
    <dgm:pt modelId="{2BB4F671-E95A-4B90-AAFD-8FCF42EE066A}" type="pres">
      <dgm:prSet presAssocID="{D2B71308-9C4E-4C53-9900-B91248A1AE05}" presName="parentLin" presStyleCnt="0"/>
      <dgm:spPr/>
    </dgm:pt>
    <dgm:pt modelId="{82BD5418-81D3-41EA-8A17-AC30B9108CB4}" type="pres">
      <dgm:prSet presAssocID="{D2B71308-9C4E-4C53-9900-B91248A1AE05}" presName="parentLeftMargin" presStyleLbl="node1" presStyleIdx="1" presStyleCnt="3"/>
      <dgm:spPr/>
    </dgm:pt>
    <dgm:pt modelId="{45544916-083D-402D-A974-8B6D05F9EEC8}" type="pres">
      <dgm:prSet presAssocID="{D2B71308-9C4E-4C53-9900-B91248A1AE05}" presName="parentText" presStyleLbl="node1" presStyleIdx="2" presStyleCnt="3" custScaleX="119977">
        <dgm:presLayoutVars>
          <dgm:chMax val="0"/>
          <dgm:bulletEnabled val="1"/>
        </dgm:presLayoutVars>
      </dgm:prSet>
      <dgm:spPr/>
    </dgm:pt>
    <dgm:pt modelId="{C10CEDE0-A95A-47E6-A8F4-23AFDCFB110E}" type="pres">
      <dgm:prSet presAssocID="{D2B71308-9C4E-4C53-9900-B91248A1AE05}" presName="negativeSpace" presStyleCnt="0"/>
      <dgm:spPr/>
    </dgm:pt>
    <dgm:pt modelId="{69FFBBAF-5323-418F-AD22-F8BFE7AA9849}" type="pres">
      <dgm:prSet presAssocID="{D2B71308-9C4E-4C53-9900-B91248A1AE05}" presName="childText" presStyleLbl="conFgAcc1" presStyleIdx="2" presStyleCnt="3">
        <dgm:presLayoutVars>
          <dgm:bulletEnabled val="1"/>
        </dgm:presLayoutVars>
      </dgm:prSet>
      <dgm:spPr/>
    </dgm:pt>
  </dgm:ptLst>
  <dgm:cxnLst>
    <dgm:cxn modelId="{9F56AF03-2DC3-40D6-9D91-08EF0F2B582C}" type="presOf" srcId="{D2B71308-9C4E-4C53-9900-B91248A1AE05}" destId="{82BD5418-81D3-41EA-8A17-AC30B9108CB4}" srcOrd="0" destOrd="0" presId="urn:microsoft.com/office/officeart/2005/8/layout/list1"/>
    <dgm:cxn modelId="{1A812F16-3942-4F48-8B10-124379B2FFC9}" srcId="{29D74582-474E-4B68-8EAF-CDE883480D20}" destId="{C10187DE-006E-4F28-BE49-A81CAE5DF16C}" srcOrd="1" destOrd="0" parTransId="{6302E34D-F6D2-4900-A772-5BF94F314B14}" sibTransId="{FF86E86F-3093-44D4-A8C3-9479319186E2}"/>
    <dgm:cxn modelId="{6B1EDD1A-9D25-45A1-A6D7-50B42282CABE}" srcId="{4037DC5B-C1FA-4C5D-BB3E-AFFE415A1CF8}" destId="{FEE86F9C-53A7-4F49-BD39-AC253DA4A5AE}" srcOrd="0" destOrd="0" parTransId="{83E296DF-FE96-4DE8-AAF0-9EC62E8E7765}" sibTransId="{3B14CACE-58A5-4ACB-99A6-EDB9DC9B0C1C}"/>
    <dgm:cxn modelId="{CE176723-485C-4AC4-BAA3-705323906974}" srcId="{EE01E1F2-7094-4BC7-A04A-636E7B3536DD}" destId="{BB116435-59C1-4236-8563-85073A5C7FF5}" srcOrd="1" destOrd="0" parTransId="{238A2814-09F9-49A2-A307-ECD2B9658DBC}" sibTransId="{0346C6D2-BB4B-4C19-9E7A-F5F605FA9B29}"/>
    <dgm:cxn modelId="{169D1933-4057-46E0-A7EB-E424A926F2E6}" srcId="{29D74582-474E-4B68-8EAF-CDE883480D20}" destId="{3C8FA464-3AD2-478C-BF8F-5D81ABE68BC6}" srcOrd="0" destOrd="0" parTransId="{560EEC5A-7CBE-4E08-807F-A2F89FF60F6C}" sibTransId="{AC721811-6BE6-44B3-83C0-16EF709B49D6}"/>
    <dgm:cxn modelId="{4C0EA83F-966B-4CEA-9391-B982397CB5EE}" srcId="{72F1DB07-4E43-4909-A6AA-2C510AFB4A28}" destId="{D2B71308-9C4E-4C53-9900-B91248A1AE05}" srcOrd="2" destOrd="0" parTransId="{7C84F175-D8FD-48F8-9F9F-A3179466B534}" sibTransId="{4D41AAE1-B53D-4FBC-92F5-ACC6F9C3336B}"/>
    <dgm:cxn modelId="{DE1B9F46-7436-4354-93F3-9DEC2A62FB80}" type="presOf" srcId="{29D74582-474E-4B68-8EAF-CDE883480D20}" destId="{7F26EBE4-E438-41CF-9C31-D367497F272B}" srcOrd="1" destOrd="0" presId="urn:microsoft.com/office/officeart/2005/8/layout/list1"/>
    <dgm:cxn modelId="{1EA8B04F-DBEE-4BBB-8853-153114EDA8BE}" type="presOf" srcId="{3C8FA464-3AD2-478C-BF8F-5D81ABE68BC6}" destId="{BD37E70D-3931-453B-8A0C-E354233B5216}" srcOrd="0" destOrd="0" presId="urn:microsoft.com/office/officeart/2005/8/layout/list1"/>
    <dgm:cxn modelId="{417E0C73-DB57-4C1D-8FC1-2B8D38E79E82}" srcId="{D2B71308-9C4E-4C53-9900-B91248A1AE05}" destId="{EE01E1F2-7094-4BC7-A04A-636E7B3536DD}" srcOrd="0" destOrd="0" parTransId="{9959D285-E9EC-43BA-A912-A714AA0F7D4F}" sibTransId="{598E2A46-1BAE-464D-8F18-2AB1E3214779}"/>
    <dgm:cxn modelId="{C44DF27B-B9A9-4CB9-963A-9056B241BAD9}" type="presOf" srcId="{FEE86F9C-53A7-4F49-BD39-AC253DA4A5AE}" destId="{ED8137CE-5F94-4B7E-A4B7-043EDEE6B1D5}" srcOrd="0" destOrd="0" presId="urn:microsoft.com/office/officeart/2005/8/layout/list1"/>
    <dgm:cxn modelId="{A02EE27C-2449-4E80-9698-61252B07C814}" srcId="{EE01E1F2-7094-4BC7-A04A-636E7B3536DD}" destId="{1F04A883-81AB-4355-9200-5D179DBF0824}" srcOrd="0" destOrd="0" parTransId="{3BFDFF6E-F646-4ADC-9907-9EE53913A559}" sibTransId="{F6066120-AAFE-4777-A603-74E45331481C}"/>
    <dgm:cxn modelId="{5DBEF17F-2A6A-467F-A242-A8D422615F13}" type="presOf" srcId="{EE01E1F2-7094-4BC7-A04A-636E7B3536DD}" destId="{69FFBBAF-5323-418F-AD22-F8BFE7AA9849}" srcOrd="0" destOrd="0" presId="urn:microsoft.com/office/officeart/2005/8/layout/list1"/>
    <dgm:cxn modelId="{114C9089-1957-421E-846E-E49CDDC785E9}" srcId="{72F1DB07-4E43-4909-A6AA-2C510AFB4A28}" destId="{4037DC5B-C1FA-4C5D-BB3E-AFFE415A1CF8}" srcOrd="0" destOrd="0" parTransId="{236B9B6B-5E82-4582-866A-689C63445D73}" sibTransId="{308A9EDE-3D4D-47A3-8BF8-C2D4C0D67CB4}"/>
    <dgm:cxn modelId="{49E57393-369E-4A0D-91FE-AE4EFA52B90F}" srcId="{D2B71308-9C4E-4C53-9900-B91248A1AE05}" destId="{A604EF9B-692D-4EB3-BD7C-47C55E0CC3A8}" srcOrd="1" destOrd="0" parTransId="{16E1A0DE-C63B-4E88-90C5-26C8500E60C6}" sibTransId="{755F7F5D-E3F2-438F-A202-02318441AEA8}"/>
    <dgm:cxn modelId="{95A517A5-A874-441D-AC6C-612E84CBF0C5}" type="presOf" srcId="{BB116435-59C1-4236-8563-85073A5C7FF5}" destId="{69FFBBAF-5323-418F-AD22-F8BFE7AA9849}" srcOrd="0" destOrd="2" presId="urn:microsoft.com/office/officeart/2005/8/layout/list1"/>
    <dgm:cxn modelId="{66AF11A7-AFA8-4946-83F0-D83F26702BE3}" type="presOf" srcId="{A604EF9B-692D-4EB3-BD7C-47C55E0CC3A8}" destId="{69FFBBAF-5323-418F-AD22-F8BFE7AA9849}" srcOrd="0" destOrd="3" presId="urn:microsoft.com/office/officeart/2005/8/layout/list1"/>
    <dgm:cxn modelId="{A5C369AA-51D7-484E-8290-CC7C9B3E8C4C}" type="presOf" srcId="{D2B71308-9C4E-4C53-9900-B91248A1AE05}" destId="{45544916-083D-402D-A974-8B6D05F9EEC8}" srcOrd="1" destOrd="0" presId="urn:microsoft.com/office/officeart/2005/8/layout/list1"/>
    <dgm:cxn modelId="{E7A405BF-CF1A-492F-877B-ED7D537981C5}" type="presOf" srcId="{4037DC5B-C1FA-4C5D-BB3E-AFFE415A1CF8}" destId="{07C5355F-8DF9-427F-B0EC-12F25B439D9B}" srcOrd="0" destOrd="0" presId="urn:microsoft.com/office/officeart/2005/8/layout/list1"/>
    <dgm:cxn modelId="{888177D9-3F03-4717-A20E-99078B57576E}" type="presOf" srcId="{4037DC5B-C1FA-4C5D-BB3E-AFFE415A1CF8}" destId="{44171E90-1033-4814-86FC-060DB8E115BD}" srcOrd="1" destOrd="0" presId="urn:microsoft.com/office/officeart/2005/8/layout/list1"/>
    <dgm:cxn modelId="{4FFCC7E3-6E08-40CF-8F0B-3A0C9567F83B}" type="presOf" srcId="{C10187DE-006E-4F28-BE49-A81CAE5DF16C}" destId="{BD37E70D-3931-453B-8A0C-E354233B5216}" srcOrd="0" destOrd="1" presId="urn:microsoft.com/office/officeart/2005/8/layout/list1"/>
    <dgm:cxn modelId="{E3DCBEE5-A12D-4657-B3AA-D717E51455F7}" type="presOf" srcId="{29D74582-474E-4B68-8EAF-CDE883480D20}" destId="{31DC2AA5-63F1-4ED9-9F03-F170780A791C}" srcOrd="0" destOrd="0" presId="urn:microsoft.com/office/officeart/2005/8/layout/list1"/>
    <dgm:cxn modelId="{3D2480F7-4160-45FF-B5F5-497C094E8E85}" type="presOf" srcId="{72F1DB07-4E43-4909-A6AA-2C510AFB4A28}" destId="{18C218EB-E6C7-45DA-B8CD-D36F1CAA0FFF}" srcOrd="0" destOrd="0" presId="urn:microsoft.com/office/officeart/2005/8/layout/list1"/>
    <dgm:cxn modelId="{E39F29FF-72D0-4E77-AA9A-2991E7D03CDC}" srcId="{72F1DB07-4E43-4909-A6AA-2C510AFB4A28}" destId="{29D74582-474E-4B68-8EAF-CDE883480D20}" srcOrd="1" destOrd="0" parTransId="{9F60EB3B-2862-41B1-8DDD-1044724ACF84}" sibTransId="{3C3740E4-AC33-4084-A2E5-9BF40B913E43}"/>
    <dgm:cxn modelId="{0E4556FF-9F56-4482-A047-BDB1646F5B56}" type="presOf" srcId="{1F04A883-81AB-4355-9200-5D179DBF0824}" destId="{69FFBBAF-5323-418F-AD22-F8BFE7AA9849}" srcOrd="0" destOrd="1" presId="urn:microsoft.com/office/officeart/2005/8/layout/list1"/>
    <dgm:cxn modelId="{CE0E98A6-D14D-4792-BDC0-03F8763FE47F}" type="presParOf" srcId="{18C218EB-E6C7-45DA-B8CD-D36F1CAA0FFF}" destId="{729C502A-2FAF-4741-8CAE-EE794BC75793}" srcOrd="0" destOrd="0" presId="urn:microsoft.com/office/officeart/2005/8/layout/list1"/>
    <dgm:cxn modelId="{2253AE14-4F9B-434A-94D1-55EA03FEB665}" type="presParOf" srcId="{729C502A-2FAF-4741-8CAE-EE794BC75793}" destId="{07C5355F-8DF9-427F-B0EC-12F25B439D9B}" srcOrd="0" destOrd="0" presId="urn:microsoft.com/office/officeart/2005/8/layout/list1"/>
    <dgm:cxn modelId="{C46AA5FD-DF40-4A16-A13F-62D30ED6A1BF}" type="presParOf" srcId="{729C502A-2FAF-4741-8CAE-EE794BC75793}" destId="{44171E90-1033-4814-86FC-060DB8E115BD}" srcOrd="1" destOrd="0" presId="urn:microsoft.com/office/officeart/2005/8/layout/list1"/>
    <dgm:cxn modelId="{B4B2B565-6D00-4BB1-875F-9ACCB3935141}" type="presParOf" srcId="{18C218EB-E6C7-45DA-B8CD-D36F1CAA0FFF}" destId="{EC3BA758-237D-472E-8C42-82C368775DAD}" srcOrd="1" destOrd="0" presId="urn:microsoft.com/office/officeart/2005/8/layout/list1"/>
    <dgm:cxn modelId="{835FDA0B-B48D-4398-9DA4-247405A02AE1}" type="presParOf" srcId="{18C218EB-E6C7-45DA-B8CD-D36F1CAA0FFF}" destId="{ED8137CE-5F94-4B7E-A4B7-043EDEE6B1D5}" srcOrd="2" destOrd="0" presId="urn:microsoft.com/office/officeart/2005/8/layout/list1"/>
    <dgm:cxn modelId="{684AD31C-BE33-4989-8D75-74C6B01B4F23}" type="presParOf" srcId="{18C218EB-E6C7-45DA-B8CD-D36F1CAA0FFF}" destId="{67B915CB-DFFE-4334-B9A6-041AEB23B96E}" srcOrd="3" destOrd="0" presId="urn:microsoft.com/office/officeart/2005/8/layout/list1"/>
    <dgm:cxn modelId="{8816C855-AC9D-49BF-B99A-AB65A716C050}" type="presParOf" srcId="{18C218EB-E6C7-45DA-B8CD-D36F1CAA0FFF}" destId="{FDD9992C-F02F-44BA-B90F-39DDED7F9F50}" srcOrd="4" destOrd="0" presId="urn:microsoft.com/office/officeart/2005/8/layout/list1"/>
    <dgm:cxn modelId="{B787D057-6811-4E00-A746-79F89EE493D7}" type="presParOf" srcId="{FDD9992C-F02F-44BA-B90F-39DDED7F9F50}" destId="{31DC2AA5-63F1-4ED9-9F03-F170780A791C}" srcOrd="0" destOrd="0" presId="urn:microsoft.com/office/officeart/2005/8/layout/list1"/>
    <dgm:cxn modelId="{B57F2BD0-C5C0-40F7-AB9F-E3BBE5B2BF47}" type="presParOf" srcId="{FDD9992C-F02F-44BA-B90F-39DDED7F9F50}" destId="{7F26EBE4-E438-41CF-9C31-D367497F272B}" srcOrd="1" destOrd="0" presId="urn:microsoft.com/office/officeart/2005/8/layout/list1"/>
    <dgm:cxn modelId="{BEA759B0-0B12-417B-9278-BF8D0280ADAE}" type="presParOf" srcId="{18C218EB-E6C7-45DA-B8CD-D36F1CAA0FFF}" destId="{EC809A50-59AF-4088-9C99-38E7C7322759}" srcOrd="5" destOrd="0" presId="urn:microsoft.com/office/officeart/2005/8/layout/list1"/>
    <dgm:cxn modelId="{4BBAC9D4-A5D9-454B-9070-10A8902C14E6}" type="presParOf" srcId="{18C218EB-E6C7-45DA-B8CD-D36F1CAA0FFF}" destId="{BD37E70D-3931-453B-8A0C-E354233B5216}" srcOrd="6" destOrd="0" presId="urn:microsoft.com/office/officeart/2005/8/layout/list1"/>
    <dgm:cxn modelId="{9D87744A-F166-4940-ACC0-A0BD2BEBA9A4}" type="presParOf" srcId="{18C218EB-E6C7-45DA-B8CD-D36F1CAA0FFF}" destId="{E3E72A0E-E413-4D45-8684-AD8FEE8E64E0}" srcOrd="7" destOrd="0" presId="urn:microsoft.com/office/officeart/2005/8/layout/list1"/>
    <dgm:cxn modelId="{B93D6697-F40F-4971-B402-5978FB8C191C}" type="presParOf" srcId="{18C218EB-E6C7-45DA-B8CD-D36F1CAA0FFF}" destId="{2BB4F671-E95A-4B90-AAFD-8FCF42EE066A}" srcOrd="8" destOrd="0" presId="urn:microsoft.com/office/officeart/2005/8/layout/list1"/>
    <dgm:cxn modelId="{5EE658D6-FE04-4EBE-8361-856AC3C36E1A}" type="presParOf" srcId="{2BB4F671-E95A-4B90-AAFD-8FCF42EE066A}" destId="{82BD5418-81D3-41EA-8A17-AC30B9108CB4}" srcOrd="0" destOrd="0" presId="urn:microsoft.com/office/officeart/2005/8/layout/list1"/>
    <dgm:cxn modelId="{15986324-3DDE-440B-9004-9A2061471F15}" type="presParOf" srcId="{2BB4F671-E95A-4B90-AAFD-8FCF42EE066A}" destId="{45544916-083D-402D-A974-8B6D05F9EEC8}" srcOrd="1" destOrd="0" presId="urn:microsoft.com/office/officeart/2005/8/layout/list1"/>
    <dgm:cxn modelId="{A5857B2D-39AA-4678-A1F5-0C712FF85784}" type="presParOf" srcId="{18C218EB-E6C7-45DA-B8CD-D36F1CAA0FFF}" destId="{C10CEDE0-A95A-47E6-A8F4-23AFDCFB110E}" srcOrd="9" destOrd="0" presId="urn:microsoft.com/office/officeart/2005/8/layout/list1"/>
    <dgm:cxn modelId="{22DECA40-DF9E-4020-8547-3382F4A47B8F}" type="presParOf" srcId="{18C218EB-E6C7-45DA-B8CD-D36F1CAA0FFF}" destId="{69FFBBAF-5323-418F-AD22-F8BFE7AA984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137CE-5F94-4B7E-A4B7-043EDEE6B1D5}">
      <dsp:nvSpPr>
        <dsp:cNvPr id="0" name=""/>
        <dsp:cNvSpPr/>
      </dsp:nvSpPr>
      <dsp:spPr>
        <a:xfrm>
          <a:off x="0" y="532177"/>
          <a:ext cx="5600006" cy="626062"/>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23" tIns="312420" rIns="43462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Black Scholes Pricing Formulas, </a:t>
          </a:r>
          <a:r>
            <a:rPr lang="en-US" sz="1500" i="1" kern="1200" dirty="0">
              <a:latin typeface="Arial" panose="020B0604020202020204" pitchFamily="34" charset="0"/>
              <a:cs typeface="Arial" panose="020B0604020202020204" pitchFamily="34" charset="0"/>
            </a:rPr>
            <a:t>1973</a:t>
          </a:r>
          <a:r>
            <a:rPr lang="en-US" sz="1500" kern="1200" dirty="0">
              <a:latin typeface="Arial" panose="020B0604020202020204" pitchFamily="34" charset="0"/>
              <a:cs typeface="Arial" panose="020B0604020202020204" pitchFamily="34" charset="0"/>
            </a:rPr>
            <a:t> (BS-PF)</a:t>
          </a:r>
        </a:p>
      </dsp:txBody>
      <dsp:txXfrm>
        <a:off x="0" y="532177"/>
        <a:ext cx="5600006" cy="626062"/>
      </dsp:txXfrm>
    </dsp:sp>
    <dsp:sp modelId="{44171E90-1033-4814-86FC-060DB8E115BD}">
      <dsp:nvSpPr>
        <dsp:cNvPr id="0" name=""/>
        <dsp:cNvSpPr/>
      </dsp:nvSpPr>
      <dsp:spPr>
        <a:xfrm>
          <a:off x="280000" y="310777"/>
          <a:ext cx="4703104" cy="442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67" tIns="0" rIns="14816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Analytic Formulas</a:t>
          </a:r>
        </a:p>
      </dsp:txBody>
      <dsp:txXfrm>
        <a:off x="301616" y="332393"/>
        <a:ext cx="4659872" cy="399568"/>
      </dsp:txXfrm>
    </dsp:sp>
    <dsp:sp modelId="{BD37E70D-3931-453B-8A0C-E354233B5216}">
      <dsp:nvSpPr>
        <dsp:cNvPr id="0" name=""/>
        <dsp:cNvSpPr/>
      </dsp:nvSpPr>
      <dsp:spPr>
        <a:xfrm>
          <a:off x="0" y="1460639"/>
          <a:ext cx="5600006" cy="8505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23" tIns="312420" rIns="43462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Barone-Adesi-Whaley Method, </a:t>
          </a:r>
          <a:r>
            <a:rPr lang="en-US" sz="1500" i="1" kern="1200" dirty="0">
              <a:latin typeface="Arial" panose="020B0604020202020204" pitchFamily="34" charset="0"/>
              <a:cs typeface="Arial" panose="020B0604020202020204" pitchFamily="34" charset="0"/>
            </a:rPr>
            <a:t>1987</a:t>
          </a:r>
          <a:r>
            <a:rPr lang="en-US" sz="1500" kern="1200" dirty="0">
              <a:latin typeface="Arial" panose="020B0604020202020204" pitchFamily="34" charset="0"/>
              <a:cs typeface="Arial" panose="020B0604020202020204" pitchFamily="34" charset="0"/>
            </a:rPr>
            <a:t> (B-A-W)</a:t>
          </a:r>
        </a:p>
        <a:p>
          <a:pPr marL="114300" lvl="1"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Bjerksund-Stensland Method,</a:t>
          </a:r>
          <a:r>
            <a:rPr lang="en-US" sz="1500" i="1" kern="1200" dirty="0">
              <a:latin typeface="Arial" panose="020B0604020202020204" pitchFamily="34" charset="0"/>
              <a:cs typeface="Arial" panose="020B0604020202020204" pitchFamily="34" charset="0"/>
            </a:rPr>
            <a:t> 1993 </a:t>
          </a:r>
          <a:r>
            <a:rPr lang="en-US" sz="1500" kern="1200" dirty="0">
              <a:latin typeface="Arial" panose="020B0604020202020204" pitchFamily="34" charset="0"/>
              <a:cs typeface="Arial" panose="020B0604020202020204" pitchFamily="34" charset="0"/>
            </a:rPr>
            <a:t>(B-S)</a:t>
          </a:r>
        </a:p>
      </dsp:txBody>
      <dsp:txXfrm>
        <a:off x="0" y="1460639"/>
        <a:ext cx="5600006" cy="850500"/>
      </dsp:txXfrm>
    </dsp:sp>
    <dsp:sp modelId="{7F26EBE4-E438-41CF-9C31-D367497F272B}">
      <dsp:nvSpPr>
        <dsp:cNvPr id="0" name=""/>
        <dsp:cNvSpPr/>
      </dsp:nvSpPr>
      <dsp:spPr>
        <a:xfrm>
          <a:off x="280000" y="1239239"/>
          <a:ext cx="4703104" cy="442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67" tIns="0" rIns="14816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Analytic Approximations</a:t>
          </a:r>
        </a:p>
      </dsp:txBody>
      <dsp:txXfrm>
        <a:off x="301616" y="1260855"/>
        <a:ext cx="4659872" cy="399568"/>
      </dsp:txXfrm>
    </dsp:sp>
    <dsp:sp modelId="{69FFBBAF-5323-418F-AD22-F8BFE7AA9849}">
      <dsp:nvSpPr>
        <dsp:cNvPr id="0" name=""/>
        <dsp:cNvSpPr/>
      </dsp:nvSpPr>
      <dsp:spPr>
        <a:xfrm>
          <a:off x="0" y="2613539"/>
          <a:ext cx="5600006" cy="1323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4623" tIns="312420" rIns="43462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Binomial Trees</a:t>
          </a:r>
        </a:p>
        <a:p>
          <a:pPr marL="228600" lvl="2"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Cox-Ross-Rubinstein Binomial Tree, </a:t>
          </a:r>
          <a:r>
            <a:rPr lang="en-US" sz="1500" i="1" kern="1200" dirty="0">
              <a:latin typeface="Arial" panose="020B0604020202020204" pitchFamily="34" charset="0"/>
              <a:cs typeface="Arial" panose="020B0604020202020204" pitchFamily="34" charset="0"/>
            </a:rPr>
            <a:t>1979</a:t>
          </a:r>
          <a:r>
            <a:rPr lang="en-US" sz="1500" kern="1200" dirty="0">
              <a:latin typeface="Arial" panose="020B0604020202020204" pitchFamily="34" charset="0"/>
              <a:cs typeface="Arial" panose="020B0604020202020204" pitchFamily="34" charset="0"/>
            </a:rPr>
            <a:t> (C-R-R)</a:t>
          </a:r>
        </a:p>
        <a:p>
          <a:pPr marL="228600" lvl="2"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Jarrow-Rudd Binomial Tree, </a:t>
          </a:r>
          <a:r>
            <a:rPr lang="en-US" sz="1500" i="1" kern="1200" dirty="0">
              <a:latin typeface="Arial" panose="020B0604020202020204" pitchFamily="34" charset="0"/>
              <a:cs typeface="Arial" panose="020B0604020202020204" pitchFamily="34" charset="0"/>
            </a:rPr>
            <a:t>1982</a:t>
          </a:r>
          <a:r>
            <a:rPr lang="en-US" sz="1500" kern="1200" dirty="0">
              <a:latin typeface="Arial" panose="020B0604020202020204" pitchFamily="34" charset="0"/>
              <a:cs typeface="Arial" panose="020B0604020202020204" pitchFamily="34" charset="0"/>
            </a:rPr>
            <a:t> (J-R)</a:t>
          </a:r>
        </a:p>
        <a:p>
          <a:pPr marL="114300" lvl="1" indent="-114300" algn="l" defTabSz="666750">
            <a:lnSpc>
              <a:spcPct val="90000"/>
            </a:lnSpc>
            <a:spcBef>
              <a:spcPct val="0"/>
            </a:spcBef>
            <a:spcAft>
              <a:spcPct val="15000"/>
            </a:spcAft>
            <a:buChar char="•"/>
          </a:pPr>
          <a:r>
            <a:rPr lang="en-US" sz="1500" kern="1200" dirty="0">
              <a:latin typeface="Arial" panose="020B0604020202020204" pitchFamily="34" charset="0"/>
              <a:cs typeface="Arial" panose="020B0604020202020204" pitchFamily="34" charset="0"/>
            </a:rPr>
            <a:t>Crank-Nicolson Finite Difference Method, </a:t>
          </a:r>
          <a:r>
            <a:rPr lang="en-US" sz="1500" i="1" kern="1200" dirty="0">
              <a:latin typeface="Arial" panose="020B0604020202020204" pitchFamily="34" charset="0"/>
              <a:cs typeface="Arial" panose="020B0604020202020204" pitchFamily="34" charset="0"/>
            </a:rPr>
            <a:t>1985</a:t>
          </a:r>
          <a:r>
            <a:rPr lang="en-US" sz="1500" kern="1200" dirty="0">
              <a:latin typeface="Arial" panose="020B0604020202020204" pitchFamily="34" charset="0"/>
              <a:cs typeface="Arial" panose="020B0604020202020204" pitchFamily="34" charset="0"/>
            </a:rPr>
            <a:t> (C-N)</a:t>
          </a:r>
        </a:p>
      </dsp:txBody>
      <dsp:txXfrm>
        <a:off x="0" y="2613539"/>
        <a:ext cx="5600006" cy="1323000"/>
      </dsp:txXfrm>
    </dsp:sp>
    <dsp:sp modelId="{45544916-083D-402D-A974-8B6D05F9EEC8}">
      <dsp:nvSpPr>
        <dsp:cNvPr id="0" name=""/>
        <dsp:cNvSpPr/>
      </dsp:nvSpPr>
      <dsp:spPr>
        <a:xfrm>
          <a:off x="280000" y="2392139"/>
          <a:ext cx="4703104" cy="442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67" tIns="0" rIns="148167" bIns="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Arial" panose="020B0604020202020204" pitchFamily="34" charset="0"/>
              <a:cs typeface="Arial" panose="020B0604020202020204" pitchFamily="34" charset="0"/>
            </a:rPr>
            <a:t>Numerical Methods</a:t>
          </a:r>
        </a:p>
      </dsp:txBody>
      <dsp:txXfrm>
        <a:off x="301616" y="2413755"/>
        <a:ext cx="4659872"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3AB87-F920-440A-9A5F-90E12135DD0C}" type="datetimeFigureOut">
              <a:rPr lang="en-US" smtClean="0"/>
              <a:t>4/1/2021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95CD-C7C0-476D-9A5F-E5B5C2633C9D}" type="slidenum">
              <a:rPr lang="en-US" smtClean="0"/>
              <a:t>‹#›</a:t>
            </a:fld>
            <a:endParaRPr lang="en-US" dirty="0"/>
          </a:p>
        </p:txBody>
      </p:sp>
    </p:spTree>
    <p:extLst>
      <p:ext uri="{BB962C8B-B14F-4D97-AF65-F5344CB8AC3E}">
        <p14:creationId xmlns:p14="http://schemas.microsoft.com/office/powerpoint/2010/main" val="1147126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j-ea"/>
                <a:cs typeface="+mj-cs"/>
              </a:rPr>
              <a:t>The Evaluation, Comparison, Selection, and Implementation of Derivative Pricing Methods into a Trading Algorithm</a:t>
            </a:r>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1</a:t>
            </a:fld>
            <a:endParaRPr lang="en-US" dirty="0"/>
          </a:p>
        </p:txBody>
      </p:sp>
    </p:spTree>
    <p:extLst>
      <p:ext uri="{BB962C8B-B14F-4D97-AF65-F5344CB8AC3E}">
        <p14:creationId xmlns:p14="http://schemas.microsoft.com/office/powerpoint/2010/main" val="3539127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specify the universe of option contracts we will be analyzing the accuracy of option contracts over</a:t>
            </a:r>
          </a:p>
          <a:p>
            <a:endParaRPr lang="en-US" dirty="0"/>
          </a:p>
          <a:p>
            <a:r>
              <a:rPr lang="en-US" dirty="0"/>
              <a:t>Define three time frames</a:t>
            </a:r>
          </a:p>
          <a:p>
            <a:r>
              <a:rPr lang="en-US" dirty="0"/>
              <a:t>SPY options have the most volume so require those are the underlying asset </a:t>
            </a:r>
          </a:p>
          <a:p>
            <a:r>
              <a:rPr lang="en-US" dirty="0"/>
              <a:t>SPY are all American Style; SPX are European (limited by data) so American-Style</a:t>
            </a:r>
          </a:p>
          <a:p>
            <a:r>
              <a:rPr lang="en-US" dirty="0"/>
              <a:t>For ease define monthly expirations along with requiring they expire in the month of timeframe</a:t>
            </a:r>
          </a:p>
          <a:p>
            <a:r>
              <a:rPr lang="en-US" dirty="0"/>
              <a:t>As we do not want to have illiquid contracts require strike is within two standard deviations</a:t>
            </a:r>
          </a:p>
          <a:p>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10</a:t>
            </a:fld>
            <a:endParaRPr lang="en-US" dirty="0"/>
          </a:p>
        </p:txBody>
      </p:sp>
    </p:spTree>
    <p:extLst>
      <p:ext uri="{BB962C8B-B14F-4D97-AF65-F5344CB8AC3E}">
        <p14:creationId xmlns:p14="http://schemas.microsoft.com/office/powerpoint/2010/main" val="249176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warm up our pricing methods with estimators</a:t>
            </a:r>
          </a:p>
          <a:p>
            <a:pPr marL="171450" indent="-171450">
              <a:buFontTx/>
              <a:buChar char="-"/>
            </a:pPr>
            <a:r>
              <a:rPr lang="en-US" dirty="0"/>
              <a:t>Specify volatility estimator is 60-day standard deviation of returns</a:t>
            </a:r>
          </a:p>
          <a:p>
            <a:pPr marL="171450" indent="-171450">
              <a:buFontTx/>
              <a:buChar char="-"/>
            </a:pPr>
            <a:r>
              <a:rPr lang="en-US" dirty="0"/>
              <a:t> Dividend/risk free rate estimators as constant</a:t>
            </a:r>
          </a:p>
          <a:p>
            <a:pPr marL="0" indent="0">
              <a:buFontTx/>
              <a:buNone/>
            </a:pPr>
            <a:endParaRPr lang="en-US" dirty="0"/>
          </a:p>
          <a:p>
            <a:pPr marL="0" indent="0">
              <a:buFontTx/>
              <a:buNone/>
            </a:pPr>
            <a:r>
              <a:rPr lang="en-US" dirty="0"/>
              <a:t>Estimators are passed in as parameters in QuantLib’s pricing engines</a:t>
            </a:r>
          </a:p>
        </p:txBody>
      </p:sp>
      <p:sp>
        <p:nvSpPr>
          <p:cNvPr id="4" name="Slide Number Placeholder 3"/>
          <p:cNvSpPr>
            <a:spLocks noGrp="1"/>
          </p:cNvSpPr>
          <p:nvPr>
            <p:ph type="sldNum" sz="quarter" idx="5"/>
          </p:nvPr>
        </p:nvSpPr>
        <p:spPr/>
        <p:txBody>
          <a:bodyPr/>
          <a:lstStyle/>
          <a:p>
            <a:fld id="{0D8B95CD-C7C0-476D-9A5F-E5B5C2633C9D}" type="slidenum">
              <a:rPr lang="en-US" smtClean="0"/>
              <a:t>11</a:t>
            </a:fld>
            <a:endParaRPr lang="en-US" dirty="0"/>
          </a:p>
        </p:txBody>
      </p:sp>
    </p:spTree>
    <p:extLst>
      <p:ext uri="{BB962C8B-B14F-4D97-AF65-F5344CB8AC3E}">
        <p14:creationId xmlns:p14="http://schemas.microsoft.com/office/powerpoint/2010/main" val="236773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simulation by completing a backtest where each jth minute we pull Level 1 Bid, Ask to find Mid-spread, We also use the QuantLib Pricing Engine for theoretical value so we can calculate error</a:t>
            </a:r>
          </a:p>
          <a:p>
            <a:endParaRPr lang="en-US" dirty="0"/>
          </a:p>
          <a:p>
            <a:r>
              <a:rPr lang="en-US" dirty="0"/>
              <a:t>~12,000 data points per time frame</a:t>
            </a:r>
          </a:p>
        </p:txBody>
      </p:sp>
      <p:sp>
        <p:nvSpPr>
          <p:cNvPr id="4" name="Slide Number Placeholder 3"/>
          <p:cNvSpPr>
            <a:spLocks noGrp="1"/>
          </p:cNvSpPr>
          <p:nvPr>
            <p:ph type="sldNum" sz="quarter" idx="5"/>
          </p:nvPr>
        </p:nvSpPr>
        <p:spPr/>
        <p:txBody>
          <a:bodyPr/>
          <a:lstStyle/>
          <a:p>
            <a:fld id="{0D8B95CD-C7C0-476D-9A5F-E5B5C2633C9D}" type="slidenum">
              <a:rPr lang="en-US" smtClean="0"/>
              <a:t>12</a:t>
            </a:fld>
            <a:endParaRPr lang="en-US" dirty="0"/>
          </a:p>
        </p:txBody>
      </p:sp>
    </p:spTree>
    <p:extLst>
      <p:ext uri="{BB962C8B-B14F-4D97-AF65-F5344CB8AC3E}">
        <p14:creationId xmlns:p14="http://schemas.microsoft.com/office/powerpoint/2010/main" val="49350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we have a downward Bias in all of our errors, error seems to be most off in Bearish Market </a:t>
            </a:r>
          </a:p>
        </p:txBody>
      </p:sp>
      <p:sp>
        <p:nvSpPr>
          <p:cNvPr id="4" name="Slide Number Placeholder 3"/>
          <p:cNvSpPr>
            <a:spLocks noGrp="1"/>
          </p:cNvSpPr>
          <p:nvPr>
            <p:ph type="sldNum" sz="quarter" idx="5"/>
          </p:nvPr>
        </p:nvSpPr>
        <p:spPr/>
        <p:txBody>
          <a:bodyPr/>
          <a:lstStyle/>
          <a:p>
            <a:fld id="{0D8B95CD-C7C0-476D-9A5F-E5B5C2633C9D}" type="slidenum">
              <a:rPr lang="en-US" smtClean="0"/>
              <a:t>13</a:t>
            </a:fld>
            <a:endParaRPr lang="en-US" dirty="0"/>
          </a:p>
        </p:txBody>
      </p:sp>
    </p:spTree>
    <p:extLst>
      <p:ext uri="{BB962C8B-B14F-4D97-AF65-F5344CB8AC3E}">
        <p14:creationId xmlns:p14="http://schemas.microsoft.com/office/powerpoint/2010/main" val="387192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Completed a one-way ANOVA test to determine if there was any true difference in the average relative errors of each pricing method</a:t>
            </a:r>
          </a:p>
          <a:p>
            <a:endParaRPr lang="en-US" dirty="0"/>
          </a:p>
          <a:p>
            <a:r>
              <a:rPr lang="en-US" dirty="0"/>
              <a:t>Make Sure to explain ANOVA Test in more detail: Analysis of Variance compares the means of two or more independent groups in order to determine whether there is statistical evidence that the associated population means are significantly different</a:t>
            </a:r>
          </a:p>
        </p:txBody>
      </p:sp>
      <p:sp>
        <p:nvSpPr>
          <p:cNvPr id="4" name="Slide Number Placeholder 3"/>
          <p:cNvSpPr>
            <a:spLocks noGrp="1"/>
          </p:cNvSpPr>
          <p:nvPr>
            <p:ph type="sldNum" sz="quarter" idx="5"/>
          </p:nvPr>
        </p:nvSpPr>
        <p:spPr/>
        <p:txBody>
          <a:bodyPr/>
          <a:lstStyle/>
          <a:p>
            <a:fld id="{0D8B95CD-C7C0-476D-9A5F-E5B5C2633C9D}" type="slidenum">
              <a:rPr lang="en-US" smtClean="0"/>
              <a:t>14</a:t>
            </a:fld>
            <a:endParaRPr lang="en-US" dirty="0"/>
          </a:p>
        </p:txBody>
      </p:sp>
    </p:spTree>
    <p:extLst>
      <p:ext uri="{BB962C8B-B14F-4D97-AF65-F5344CB8AC3E}">
        <p14:creationId xmlns:p14="http://schemas.microsoft.com/office/powerpoint/2010/main" val="1257315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Performed a slightly longer test out of sample where we repeated our previous findings</a:t>
            </a:r>
          </a:p>
          <a:p>
            <a:endParaRPr lang="en-US" dirty="0"/>
          </a:p>
          <a:p>
            <a:r>
              <a:rPr lang="en-US" dirty="0"/>
              <a:t>~24,000 data points</a:t>
            </a:r>
          </a:p>
          <a:p>
            <a:endParaRPr lang="en-US" dirty="0"/>
          </a:p>
          <a:p>
            <a:r>
              <a:rPr lang="en-US" dirty="0"/>
              <a:t>Same results as before with one way ANOVA test</a:t>
            </a:r>
          </a:p>
          <a:p>
            <a:endParaRPr lang="en-US" dirty="0"/>
          </a:p>
          <a:p>
            <a:r>
              <a:rPr lang="en-US" dirty="0"/>
              <a:t>Note that any trading algorithm would consistently buy the options as theoretical price is lower than mid-spread -&gt; not profitable a our universe consists of both puts and calls of </a:t>
            </a:r>
            <a:r>
              <a:rPr lang="en-US"/>
              <a:t>varying strikes</a:t>
            </a:r>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15</a:t>
            </a:fld>
            <a:endParaRPr lang="en-US" dirty="0"/>
          </a:p>
        </p:txBody>
      </p:sp>
    </p:spTree>
    <p:extLst>
      <p:ext uri="{BB962C8B-B14F-4D97-AF65-F5344CB8AC3E}">
        <p14:creationId xmlns:p14="http://schemas.microsoft.com/office/powerpoint/2010/main" val="71959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sz="1200" dirty="0">
                <a:latin typeface="Arial" panose="020B0604020202020204" pitchFamily="34" charset="0"/>
                <a:cs typeface="Arial" panose="020B0604020202020204" pitchFamily="34" charset="0"/>
              </a:rPr>
              <a:t>First Discuss follow of presentation</a:t>
            </a:r>
          </a:p>
          <a:p>
            <a:pPr marL="457200" lvl="1" indent="0">
              <a:buFont typeface="Arial" panose="020B0604020202020204" pitchFamily="34" charset="0"/>
              <a:buNone/>
            </a:pPr>
            <a:r>
              <a:rPr lang="en-US" sz="1200" dirty="0">
                <a:latin typeface="Arial" panose="020B0604020202020204" pitchFamily="34" charset="0"/>
                <a:cs typeface="Arial" panose="020B0604020202020204" pitchFamily="34" charset="0"/>
              </a:rPr>
              <a:t>Methods which we tested along with results</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Barone-Adesi-Whaley Analytic Approximation (B-A-W)</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Bjerkseud-Stensland Analytic Approximation (B-S)</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Crank-Nicolson Finite Difference Method (C-N)</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Cox-Ross-Rubinstein Binomial Tree (C-R-R)</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Jarrow-Rudd Binomial (J-R)</a:t>
            </a:r>
          </a:p>
          <a:p>
            <a:pPr marL="457200" lvl="1" indent="0">
              <a:buFont typeface="Arial" panose="020B0604020202020204" pitchFamily="34" charset="0"/>
              <a:buNone/>
            </a:pPr>
            <a:endParaRPr lang="en-US" sz="1200" dirty="0">
              <a:solidFill>
                <a:schemeClr val="bg1"/>
              </a:solidFill>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US" sz="1200" dirty="0">
                <a:solidFill>
                  <a:schemeClr val="bg1"/>
                </a:solidFill>
                <a:latin typeface="Arial" panose="020B0604020202020204" pitchFamily="34" charset="0"/>
                <a:cs typeface="Arial" panose="020B0604020202020204" pitchFamily="34" charset="0"/>
              </a:rPr>
              <a:t>Improved Estimators as we experienced a downward bias </a:t>
            </a:r>
          </a:p>
          <a:p>
            <a:pPr marL="628650" lvl="1" indent="-171450">
              <a:buFontTx/>
              <a:buChar char="-"/>
            </a:pPr>
            <a:r>
              <a:rPr lang="en-US" sz="1200" dirty="0">
                <a:solidFill>
                  <a:schemeClr val="bg1"/>
                </a:solidFill>
                <a:latin typeface="Arial" panose="020B0604020202020204" pitchFamily="34" charset="0"/>
                <a:cs typeface="Arial" panose="020B0604020202020204" pitchFamily="34" charset="0"/>
              </a:rPr>
              <a:t>Stochastic Processes, EWMA Models, GARCH Models which calculate the variance as a combination of long-run average rate along with some weightings (alpha, beta) of the percent change of day n-1 and variance rate from day n-1</a:t>
            </a:r>
          </a:p>
          <a:p>
            <a:pPr marL="628650" lvl="1" indent="-171450">
              <a:buFontTx/>
              <a:buChar char="-"/>
            </a:pPr>
            <a:r>
              <a:rPr lang="en-US" sz="1200" dirty="0">
                <a:solidFill>
                  <a:schemeClr val="bg1"/>
                </a:solidFill>
                <a:latin typeface="Arial" panose="020B0604020202020204" pitchFamily="34" charset="0"/>
                <a:cs typeface="Arial" panose="020B0604020202020204" pitchFamily="34" charset="0"/>
              </a:rPr>
              <a:t>Extending the GARCH model to GARCH (p,q) we calculate some weighting of the last p days percent change along with last q days of variance rate combined with long term average </a:t>
            </a:r>
          </a:p>
          <a:p>
            <a:pPr marL="628650" lvl="1" indent="-171450">
              <a:buFontTx/>
              <a:buChar char="-"/>
            </a:pPr>
            <a:endParaRPr lang="en-US" sz="1200" dirty="0">
              <a:solidFill>
                <a:schemeClr val="bg1"/>
              </a:solidFill>
              <a:latin typeface="Arial" panose="020B0604020202020204" pitchFamily="34" charset="0"/>
              <a:cs typeface="Arial" panose="020B0604020202020204" pitchFamily="34" charset="0"/>
            </a:endParaRPr>
          </a:p>
          <a:p>
            <a:pPr marL="628650" lvl="1" indent="-171450">
              <a:buFontTx/>
              <a:buChar char="-"/>
            </a:pPr>
            <a:r>
              <a:rPr lang="en-US" sz="1200" dirty="0">
                <a:solidFill>
                  <a:schemeClr val="bg1"/>
                </a:solidFill>
                <a:latin typeface="Arial" panose="020B0604020202020204" pitchFamily="34" charset="0"/>
                <a:cs typeface="Arial" panose="020B0604020202020204" pitchFamily="34" charset="0"/>
              </a:rPr>
              <a:t>EWMA: Exponentially Weighted Moving Average -&gt; Special Case of GARCH Models </a:t>
            </a:r>
          </a:p>
          <a:p>
            <a:pPr marL="628650" lvl="1" indent="-171450">
              <a:buFontTx/>
              <a:buChar char="-"/>
            </a:pPr>
            <a:r>
              <a:rPr lang="en-US" sz="1200" dirty="0">
                <a:solidFill>
                  <a:schemeClr val="bg1"/>
                </a:solidFill>
                <a:latin typeface="Arial" panose="020B0604020202020204" pitchFamily="34" charset="0"/>
                <a:cs typeface="Arial" panose="020B0604020202020204" pitchFamily="34" charset="0"/>
              </a:rPr>
              <a:t>GARCH: </a:t>
            </a:r>
            <a:r>
              <a:rPr lang="en-US" b="0" i="0" dirty="0">
                <a:solidFill>
                  <a:srgbClr val="000000"/>
                </a:solidFill>
                <a:effectLst/>
                <a:latin typeface="helvetica neue"/>
              </a:rPr>
              <a:t>Generalized Autoregressive Conditional Heteroskedasticity</a:t>
            </a:r>
            <a:endParaRPr lang="en-US" sz="1200"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16</a:t>
            </a:fld>
            <a:endParaRPr lang="en-US" dirty="0"/>
          </a:p>
        </p:txBody>
      </p:sp>
    </p:spTree>
    <p:extLst>
      <p:ext uri="{BB962C8B-B14F-4D97-AF65-F5344CB8AC3E}">
        <p14:creationId xmlns:p14="http://schemas.microsoft.com/office/powerpoint/2010/main" val="96613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off with the final note on inverse relationships in option staddles -&gt; Option Straddle is an option trading strategy where one buys both the put and call and therefore profits in times of high volatility, can execute one or the other, while loses in times of lower volatility, cannot execute either</a:t>
            </a:r>
          </a:p>
          <a:p>
            <a:endParaRPr lang="en-US" dirty="0"/>
          </a:p>
          <a:p>
            <a:r>
              <a:rPr lang="en-US" dirty="0"/>
              <a:t>If we take the straddle (same underlying, strike, expiration) and plot average relative error we note inverses -&gt; stronger inversion in times of lower volatility, weaker inversion (sometimes even positively correlated ) in times of higher volatility </a:t>
            </a:r>
          </a:p>
          <a:p>
            <a:endParaRPr lang="en-US" dirty="0"/>
          </a:p>
          <a:p>
            <a:r>
              <a:rPr lang="en-US" dirty="0"/>
              <a:t>We believe this makes sense -&gt; Relative error can be rescaled to prices of put and calls -&gt; In times of lower volatility prices of puts and call are more balanced leading to inverted relationships while in time of higher volatility more uncertainty and therefore reflected in prices either not be related or positively related, both are increasing in price i.e. take GME </a:t>
            </a:r>
          </a:p>
        </p:txBody>
      </p:sp>
      <p:sp>
        <p:nvSpPr>
          <p:cNvPr id="4" name="Slide Number Placeholder 3"/>
          <p:cNvSpPr>
            <a:spLocks noGrp="1"/>
          </p:cNvSpPr>
          <p:nvPr>
            <p:ph type="sldNum" sz="quarter" idx="5"/>
          </p:nvPr>
        </p:nvSpPr>
        <p:spPr/>
        <p:txBody>
          <a:bodyPr/>
          <a:lstStyle/>
          <a:p>
            <a:fld id="{0D8B95CD-C7C0-476D-9A5F-E5B5C2633C9D}" type="slidenum">
              <a:rPr lang="en-US" smtClean="0"/>
              <a:t>17</a:t>
            </a:fld>
            <a:endParaRPr lang="en-US" dirty="0"/>
          </a:p>
        </p:txBody>
      </p:sp>
    </p:spTree>
    <p:extLst>
      <p:ext uri="{BB962C8B-B14F-4D97-AF65-F5344CB8AC3E}">
        <p14:creationId xmlns:p14="http://schemas.microsoft.com/office/powerpoint/2010/main" val="306940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Page with GitHub Repo link, software licenses and partial reference list </a:t>
            </a:r>
          </a:p>
        </p:txBody>
      </p:sp>
      <p:sp>
        <p:nvSpPr>
          <p:cNvPr id="4" name="Slide Number Placeholder 3"/>
          <p:cNvSpPr>
            <a:spLocks noGrp="1"/>
          </p:cNvSpPr>
          <p:nvPr>
            <p:ph type="sldNum" sz="quarter" idx="5"/>
          </p:nvPr>
        </p:nvSpPr>
        <p:spPr/>
        <p:txBody>
          <a:bodyPr/>
          <a:lstStyle/>
          <a:p>
            <a:fld id="{0D8B95CD-C7C0-476D-9A5F-E5B5C2633C9D}" type="slidenum">
              <a:rPr lang="en-US" smtClean="0"/>
              <a:t>18</a:t>
            </a:fld>
            <a:endParaRPr lang="en-US" dirty="0"/>
          </a:p>
        </p:txBody>
      </p:sp>
    </p:spTree>
    <p:extLst>
      <p:ext uri="{BB962C8B-B14F-4D97-AF65-F5344CB8AC3E}">
        <p14:creationId xmlns:p14="http://schemas.microsoft.com/office/powerpoint/2010/main" val="71093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Description of our Experiment </a:t>
            </a:r>
          </a:p>
          <a:p>
            <a:r>
              <a:rPr lang="en-US" dirty="0"/>
              <a:t>Did not choose Black-Scholes as one cannot evaluate American Style Options-&gt; reference Black’s Approximation</a:t>
            </a:r>
          </a:p>
        </p:txBody>
      </p:sp>
      <p:sp>
        <p:nvSpPr>
          <p:cNvPr id="4" name="Slide Number Placeholder 3"/>
          <p:cNvSpPr>
            <a:spLocks noGrp="1"/>
          </p:cNvSpPr>
          <p:nvPr>
            <p:ph type="sldNum" sz="quarter" idx="5"/>
          </p:nvPr>
        </p:nvSpPr>
        <p:spPr/>
        <p:txBody>
          <a:bodyPr/>
          <a:lstStyle/>
          <a:p>
            <a:fld id="{0D8B95CD-C7C0-476D-9A5F-E5B5C2633C9D}" type="slidenum">
              <a:rPr lang="en-US" smtClean="0"/>
              <a:t>19</a:t>
            </a:fld>
            <a:endParaRPr lang="en-US" dirty="0"/>
          </a:p>
        </p:txBody>
      </p:sp>
    </p:spTree>
    <p:extLst>
      <p:ext uri="{BB962C8B-B14F-4D97-AF65-F5344CB8AC3E}">
        <p14:creationId xmlns:p14="http://schemas.microsoft.com/office/powerpoint/2010/main" val="108064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on Options</a:t>
            </a:r>
          </a:p>
        </p:txBody>
      </p:sp>
      <p:sp>
        <p:nvSpPr>
          <p:cNvPr id="4" name="Slide Number Placeholder 3"/>
          <p:cNvSpPr>
            <a:spLocks noGrp="1"/>
          </p:cNvSpPr>
          <p:nvPr>
            <p:ph type="sldNum" sz="quarter" idx="5"/>
          </p:nvPr>
        </p:nvSpPr>
        <p:spPr/>
        <p:txBody>
          <a:bodyPr/>
          <a:lstStyle/>
          <a:p>
            <a:fld id="{0D8B95CD-C7C0-476D-9A5F-E5B5C2633C9D}" type="slidenum">
              <a:rPr lang="en-US" smtClean="0"/>
              <a:t>2</a:t>
            </a:fld>
            <a:endParaRPr lang="en-US" dirty="0"/>
          </a:p>
        </p:txBody>
      </p:sp>
    </p:spTree>
    <p:extLst>
      <p:ext uri="{BB962C8B-B14F-4D97-AF65-F5344CB8AC3E}">
        <p14:creationId xmlns:p14="http://schemas.microsoft.com/office/powerpoint/2010/main" val="411944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Three Classes of Pricing Methods, Analytic, Analytic Approximations and Numerical Methods </a:t>
            </a:r>
          </a:p>
        </p:txBody>
      </p:sp>
      <p:sp>
        <p:nvSpPr>
          <p:cNvPr id="4" name="Slide Number Placeholder 3"/>
          <p:cNvSpPr>
            <a:spLocks noGrp="1"/>
          </p:cNvSpPr>
          <p:nvPr>
            <p:ph type="sldNum" sz="quarter" idx="5"/>
          </p:nvPr>
        </p:nvSpPr>
        <p:spPr/>
        <p:txBody>
          <a:bodyPr/>
          <a:lstStyle/>
          <a:p>
            <a:fld id="{0D8B95CD-C7C0-476D-9A5F-E5B5C2633C9D}" type="slidenum">
              <a:rPr lang="en-US" smtClean="0"/>
              <a:t>3</a:t>
            </a:fld>
            <a:endParaRPr lang="en-US" dirty="0"/>
          </a:p>
        </p:txBody>
      </p:sp>
    </p:spTree>
    <p:extLst>
      <p:ext uri="{BB962C8B-B14F-4D97-AF65-F5344CB8AC3E}">
        <p14:creationId xmlns:p14="http://schemas.microsoft.com/office/powerpoint/2010/main" val="284887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Spot Price S, Strike Price K, sigma is of underlying, time is t, r is risk free rate N() is cumulative normal  distribution </a:t>
            </a:r>
          </a:p>
          <a:p>
            <a:r>
              <a:rPr lang="en-US" dirty="0"/>
              <a:t>American Call -&gt; Evaluated by Black Scholes Pricing Formula for stock with no dividend , Can only establish Bound for American Put (Not explicit formula)</a:t>
            </a:r>
          </a:p>
          <a:p>
            <a:r>
              <a:rPr lang="en-US" dirty="0"/>
              <a:t>For Stock with one discrete dividend can use Black’s Approximation or numerically solve the pde</a:t>
            </a:r>
          </a:p>
        </p:txBody>
      </p:sp>
      <p:sp>
        <p:nvSpPr>
          <p:cNvPr id="4" name="Slide Number Placeholder 3"/>
          <p:cNvSpPr>
            <a:spLocks noGrp="1"/>
          </p:cNvSpPr>
          <p:nvPr>
            <p:ph type="sldNum" sz="quarter" idx="5"/>
          </p:nvPr>
        </p:nvSpPr>
        <p:spPr/>
        <p:txBody>
          <a:bodyPr/>
          <a:lstStyle/>
          <a:p>
            <a:fld id="{0D8B95CD-C7C0-476D-9A5F-E5B5C2633C9D}" type="slidenum">
              <a:rPr lang="en-US" smtClean="0"/>
              <a:t>4</a:t>
            </a:fld>
            <a:endParaRPr lang="en-US" dirty="0"/>
          </a:p>
        </p:txBody>
      </p:sp>
    </p:spTree>
    <p:extLst>
      <p:ext uri="{BB962C8B-B14F-4D97-AF65-F5344CB8AC3E}">
        <p14:creationId xmlns:p14="http://schemas.microsoft.com/office/powerpoint/2010/main" val="331880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Barone-Adesi-Whaley argue that assuming the BS-PDE applies to American Options, then it must apply to any early exercise premium of said option </a:t>
            </a:r>
          </a:p>
          <a:p>
            <a:r>
              <a:rPr lang="en-US" dirty="0"/>
              <a:t>	C(S,T) is American Option, c(S,T) European, A_2 is correction term which classifies as the quadratic approximation, where S is spot price S* is critical spot price, q1, q2 is roots of ode, b is cost to carry, r is risk-free rate, T time to expiration, N() is cumulative normal distribution, d1, d2 defined with BS PDE</a:t>
            </a:r>
          </a:p>
          <a:p>
            <a:r>
              <a:rPr lang="en-US" dirty="0"/>
              <a:t>	S-X is exercisable proceeds</a:t>
            </a:r>
          </a:p>
          <a:p>
            <a:endParaRPr lang="en-US" dirty="0"/>
          </a:p>
          <a:p>
            <a:r>
              <a:rPr lang="en-US" dirty="0"/>
              <a:t>	Second term can just be thought of as the effect of a European option being transformed into an American Option</a:t>
            </a:r>
          </a:p>
          <a:p>
            <a:endParaRPr lang="en-US" dirty="0"/>
          </a:p>
          <a:p>
            <a:r>
              <a:rPr lang="en-US" dirty="0"/>
              <a:t>Bjerksund-Stensland define a class of general exercise strategies for American Options,</a:t>
            </a:r>
          </a:p>
          <a:p>
            <a:r>
              <a:rPr lang="en-US" dirty="0"/>
              <a:t>Phi(x) defines the expected payoff conditional on the spot price never be greater than the strike price (including final) intuitively makes sense bc if not we would exercise then and we would not have a payoff at expiration</a:t>
            </a:r>
          </a:p>
          <a:p>
            <a:r>
              <a:rPr lang="en-US" dirty="0"/>
              <a:t>Each exercise strategy demands a trigger price X_t which we will exercise the American Option at. The example they provide which we will also use is the average between an infinite and an infinitesimal lived American Option Contract (time weighted average)</a:t>
            </a:r>
          </a:p>
        </p:txBody>
      </p:sp>
      <p:sp>
        <p:nvSpPr>
          <p:cNvPr id="4" name="Slide Number Placeholder 3"/>
          <p:cNvSpPr>
            <a:spLocks noGrp="1"/>
          </p:cNvSpPr>
          <p:nvPr>
            <p:ph type="sldNum" sz="quarter" idx="5"/>
          </p:nvPr>
        </p:nvSpPr>
        <p:spPr/>
        <p:txBody>
          <a:bodyPr/>
          <a:lstStyle/>
          <a:p>
            <a:fld id="{0D8B95CD-C7C0-476D-9A5F-E5B5C2633C9D}" type="slidenum">
              <a:rPr lang="en-US" smtClean="0"/>
              <a:t>5</a:t>
            </a:fld>
            <a:endParaRPr lang="en-US" dirty="0"/>
          </a:p>
        </p:txBody>
      </p:sp>
    </p:spTree>
    <p:extLst>
      <p:ext uri="{BB962C8B-B14F-4D97-AF65-F5344CB8AC3E}">
        <p14:creationId xmlns:p14="http://schemas.microsoft.com/office/powerpoint/2010/main" val="3730895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central approximation in time, central approximation in space for first and second derivative, combine discretization's get above scheme</a:t>
            </a:r>
          </a:p>
          <a:p>
            <a:endParaRPr lang="en-US" dirty="0"/>
          </a:p>
          <a:p>
            <a:r>
              <a:rPr lang="en-US" dirty="0"/>
              <a:t>We know from a stability analysis Crank Nicolson is stable for any space and time step and provides second order accuracy in both space and time</a:t>
            </a:r>
          </a:p>
          <a:p>
            <a:r>
              <a:rPr lang="en-US" dirty="0"/>
              <a:t>At each time step solve a matrix implicitly </a:t>
            </a:r>
          </a:p>
          <a:p>
            <a:endParaRPr lang="en-US" dirty="0"/>
          </a:p>
          <a:p>
            <a:r>
              <a:rPr lang="en-US" dirty="0"/>
              <a:t>General Binomial Trees start with the current stock price and construct a lattice of possible moves. Moves to which the underlying asset can move to are determined by either probabilities or size steps.</a:t>
            </a:r>
          </a:p>
          <a:p>
            <a:r>
              <a:rPr lang="en-US" dirty="0"/>
              <a:t>Once the underlying asset tree is constructed one can example the payoffs at expiration and work backward to solve option values at time t-1. Inductively can solve all the option values all the way back to t=0 where we have the current value of the option -&gt; European</a:t>
            </a:r>
          </a:p>
          <a:p>
            <a:endParaRPr lang="en-US" dirty="0"/>
          </a:p>
          <a:p>
            <a:r>
              <a:rPr lang="en-US" dirty="0"/>
              <a:t>For American options compare the option value to exercisable proceeds at each node. Whenever the proceeds are greater than the value we exercise and mark that node as the values of the proceeds. </a:t>
            </a:r>
          </a:p>
          <a:p>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6</a:t>
            </a:fld>
            <a:endParaRPr lang="en-US" dirty="0"/>
          </a:p>
        </p:txBody>
      </p:sp>
    </p:spTree>
    <p:extLst>
      <p:ext uri="{BB962C8B-B14F-4D97-AF65-F5344CB8AC3E}">
        <p14:creationId xmlns:p14="http://schemas.microsoft.com/office/powerpoint/2010/main" val="123576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most common Binomial Trees include Cox Ross Rubinstein : Equal Jumps Binomial Tree which specifies probabilities from risk free rate , 1979</a:t>
            </a:r>
          </a:p>
          <a:p>
            <a:r>
              <a:rPr lang="en-US" dirty="0"/>
              <a:t>Jarrow-Rudd Binomial Tree: Equal Probabilities Binomial Tree which specifies step sizes , 1982</a:t>
            </a:r>
          </a:p>
          <a:p>
            <a:endParaRPr lang="en-US" dirty="0"/>
          </a:p>
          <a:p>
            <a:r>
              <a:rPr lang="en-US" dirty="0"/>
              <a:t>Some other include Tian Binomial Tree, Cox +Jarrow With drift -&gt; when a contract is very OTM</a:t>
            </a:r>
          </a:p>
          <a:p>
            <a:endParaRPr lang="en-US" dirty="0"/>
          </a:p>
          <a:p>
            <a:r>
              <a:rPr lang="en-US" dirty="0"/>
              <a:t>All of the above converge to the Black-Scholes Solution as time steps -&gt; infinity however convergence is not smooth</a:t>
            </a:r>
          </a:p>
          <a:p>
            <a:endParaRPr lang="en-US" dirty="0"/>
          </a:p>
          <a:p>
            <a:r>
              <a:rPr lang="en-US" dirty="0"/>
              <a:t>Leisen Reimer provided a binomial tree with an improved convergence rate</a:t>
            </a:r>
          </a:p>
          <a:p>
            <a:endParaRPr lang="en-US" dirty="0"/>
          </a:p>
          <a:p>
            <a:r>
              <a:rPr lang="en-US" dirty="0"/>
              <a:t>It is worth noting there are also trinomial trees</a:t>
            </a:r>
          </a:p>
        </p:txBody>
      </p:sp>
      <p:sp>
        <p:nvSpPr>
          <p:cNvPr id="4" name="Slide Number Placeholder 3"/>
          <p:cNvSpPr>
            <a:spLocks noGrp="1"/>
          </p:cNvSpPr>
          <p:nvPr>
            <p:ph type="sldNum" sz="quarter" idx="5"/>
          </p:nvPr>
        </p:nvSpPr>
        <p:spPr/>
        <p:txBody>
          <a:bodyPr/>
          <a:lstStyle/>
          <a:p>
            <a:fld id="{0D8B95CD-C7C0-476D-9A5F-E5B5C2633C9D}" type="slidenum">
              <a:rPr lang="en-US" smtClean="0"/>
              <a:t>7</a:t>
            </a:fld>
            <a:endParaRPr lang="en-US" dirty="0"/>
          </a:p>
        </p:txBody>
      </p:sp>
    </p:spTree>
    <p:extLst>
      <p:ext uri="{BB962C8B-B14F-4D97-AF65-F5344CB8AC3E}">
        <p14:creationId xmlns:p14="http://schemas.microsoft.com/office/powerpoint/2010/main" val="29663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Description of our Experiment </a:t>
            </a:r>
          </a:p>
          <a:p>
            <a:r>
              <a:rPr lang="en-US" dirty="0"/>
              <a:t>Did not choose Black-Scholes as one cannot evaluate American Style Options-&gt; reference Black’s Approximation</a:t>
            </a:r>
          </a:p>
        </p:txBody>
      </p:sp>
      <p:sp>
        <p:nvSpPr>
          <p:cNvPr id="4" name="Slide Number Placeholder 3"/>
          <p:cNvSpPr>
            <a:spLocks noGrp="1"/>
          </p:cNvSpPr>
          <p:nvPr>
            <p:ph type="sldNum" sz="quarter" idx="5"/>
          </p:nvPr>
        </p:nvSpPr>
        <p:spPr/>
        <p:txBody>
          <a:bodyPr/>
          <a:lstStyle/>
          <a:p>
            <a:fld id="{0D8B95CD-C7C0-476D-9A5F-E5B5C2633C9D}" type="slidenum">
              <a:rPr lang="en-US" smtClean="0"/>
              <a:t>8</a:t>
            </a:fld>
            <a:endParaRPr lang="en-US" dirty="0"/>
          </a:p>
        </p:txBody>
      </p:sp>
    </p:spTree>
    <p:extLst>
      <p:ext uri="{BB962C8B-B14F-4D97-AF65-F5344CB8AC3E}">
        <p14:creationId xmlns:p14="http://schemas.microsoft.com/office/powerpoint/2010/main" val="302313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Infrastructure for experiment setup</a:t>
            </a:r>
          </a:p>
          <a:p>
            <a:pPr marL="171450" indent="-171450">
              <a:buFontTx/>
              <a:buChar char="-"/>
            </a:pPr>
            <a:r>
              <a:rPr lang="en-US" dirty="0"/>
              <a:t>Describe High level features of all</a:t>
            </a:r>
          </a:p>
          <a:p>
            <a:pPr marL="171450" indent="-171450">
              <a:buFontTx/>
              <a:buChar char="-"/>
            </a:pPr>
            <a:r>
              <a:rPr lang="en-US" dirty="0"/>
              <a:t>Data Caching and analysis wrt research notebook, backtesting platform in QC</a:t>
            </a:r>
          </a:p>
          <a:p>
            <a:pPr marL="171450" indent="-171450">
              <a:buFontTx/>
              <a:buChar char="-"/>
            </a:pPr>
            <a:r>
              <a:rPr lang="en-US" dirty="0"/>
              <a:t>Pricing Engines in Quantlib</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8B95CD-C7C0-476D-9A5F-E5B5C2633C9D}" type="slidenum">
              <a:rPr lang="en-US" smtClean="0"/>
              <a:t>9</a:t>
            </a:fld>
            <a:endParaRPr lang="en-US" dirty="0"/>
          </a:p>
        </p:txBody>
      </p:sp>
    </p:spTree>
    <p:extLst>
      <p:ext uri="{BB962C8B-B14F-4D97-AF65-F5344CB8AC3E}">
        <p14:creationId xmlns:p14="http://schemas.microsoft.com/office/powerpoint/2010/main" val="343562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84835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4810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38371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69400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24872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21908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46259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40246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192071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81319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EA4D1F-E6CC-44CF-84A3-98A429E67A75}" type="datetimeFigureOut">
              <a:rPr lang="en-US" smtClean="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917045-5BAA-46FE-BA5B-D7B5CD72410A}" type="slidenum">
              <a:rPr lang="en-US" smtClean="0"/>
              <a:t>‹#›</a:t>
            </a:fld>
            <a:endParaRPr lang="en-US" dirty="0"/>
          </a:p>
        </p:txBody>
      </p:sp>
    </p:spTree>
    <p:extLst>
      <p:ext uri="{BB962C8B-B14F-4D97-AF65-F5344CB8AC3E}">
        <p14:creationId xmlns:p14="http://schemas.microsoft.com/office/powerpoint/2010/main" val="263056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A4D1F-E6CC-44CF-84A3-98A429E67A75}" type="datetimeFigureOut">
              <a:rPr lang="en-US" smtClean="0"/>
              <a:t>4/1/2021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17045-5BAA-46FE-BA5B-D7B5CD72410A}" type="slidenum">
              <a:rPr lang="en-US" smtClean="0"/>
              <a:t>‹#›</a:t>
            </a:fld>
            <a:endParaRPr lang="en-US" dirty="0"/>
          </a:p>
        </p:txBody>
      </p:sp>
    </p:spTree>
    <p:extLst>
      <p:ext uri="{BB962C8B-B14F-4D97-AF65-F5344CB8AC3E}">
        <p14:creationId xmlns:p14="http://schemas.microsoft.com/office/powerpoint/2010/main" val="18230549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hyperlink" Target="http://www.jstor.org/stable/2330889" TargetMode="External"/><Relationship Id="rId3" Type="http://schemas.openxmlformats.org/officeDocument/2006/relationships/hyperlink" Target="http://www.jstor.org/stable/1831029" TargetMode="External"/><Relationship Id="rId7" Type="http://schemas.openxmlformats.org/officeDocument/2006/relationships/hyperlink" Target="http://www.jstor.org/stable/2328254" TargetMode="External"/><Relationship Id="rId12" Type="http://schemas.openxmlformats.org/officeDocument/2006/relationships/hyperlink" Target="https://www.quantlib.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jstor.org/stable/2330677" TargetMode="External"/><Relationship Id="rId11" Type="http://schemas.openxmlformats.org/officeDocument/2006/relationships/hyperlink" Target="https://github.com/QuantConnect/Lean" TargetMode="External"/><Relationship Id="rId5" Type="http://schemas.openxmlformats.org/officeDocument/2006/relationships/hyperlink" Target="https://www.sciencedirect.com/science/article/pii/0304405X82900071" TargetMode="External"/><Relationship Id="rId10" Type="http://schemas.openxmlformats.org/officeDocument/2006/relationships/hyperlink" Target="https://github.com/jasonbohne123/Option_Pricing_Methods" TargetMode="External"/><Relationship Id="rId4" Type="http://schemas.openxmlformats.org/officeDocument/2006/relationships/hyperlink" Target="https://www.sciencedirect.com/science/article/pii/0304405X79900151" TargetMode="External"/><Relationship Id="rId9" Type="http://schemas.openxmlformats.org/officeDocument/2006/relationships/hyperlink" Target="https://www.sciencedirect.com/science/article/pii/095652219390009H"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jbohne3@uic.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QuantConnect/Lean" TargetMode="External"/><Relationship Id="rId3" Type="http://schemas.openxmlformats.org/officeDocument/2006/relationships/image" Target="../media/image17.jpg"/><Relationship Id="rId7" Type="http://schemas.openxmlformats.org/officeDocument/2006/relationships/hyperlink" Target="https://www.algoseek.com/company.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hyperlink" Target="https://www.quantlib.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3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dirty="0"/>
            </a:p>
          </p:txBody>
        </p:sp>
      </p:grpSp>
      <p:sp>
        <p:nvSpPr>
          <p:cNvPr id="39" name="Freeform: Shape 38">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9641"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useBgFill="1">
        <p:nvSpPr>
          <p:cNvPr id="41" name="Freeform: Shape 40">
            <a:extLst>
              <a:ext uri="{FF2B5EF4-FFF2-40B4-BE49-F238E27FC236}">
                <a16:creationId xmlns:a16="http://schemas.microsoft.com/office/drawing/2014/main" id="{E4B9AB89-BA23-4985-97B3-EB677E496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0608"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6" descr="Diagram, schematic&#10;&#10;Description automatically generated">
            <a:extLst>
              <a:ext uri="{FF2B5EF4-FFF2-40B4-BE49-F238E27FC236}">
                <a16:creationId xmlns:a16="http://schemas.microsoft.com/office/drawing/2014/main" id="{664E49CC-0F8C-43FD-AA54-851729212F96}"/>
              </a:ext>
            </a:extLst>
          </p:cNvPr>
          <p:cNvPicPr>
            <a:picLocks noChangeAspect="1"/>
          </p:cNvPicPr>
          <p:nvPr/>
        </p:nvPicPr>
        <p:blipFill rotWithShape="1">
          <a:blip r:embed="rId3">
            <a:extLst>
              <a:ext uri="{28A0092B-C50C-407E-A947-70E740481C1C}">
                <a14:useLocalDpi xmlns:a14="http://schemas.microsoft.com/office/drawing/2010/main" val="0"/>
              </a:ext>
            </a:extLst>
          </a:blip>
          <a:srcRect t="4800" b="21497"/>
          <a:stretch/>
        </p:blipFill>
        <p:spPr>
          <a:xfrm>
            <a:off x="6258064" y="1049670"/>
            <a:ext cx="2172258" cy="1248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useBgFill="1">
        <p:nvSpPr>
          <p:cNvPr id="43" name="Freeform: Shape 42">
            <a:extLst>
              <a:ext uri="{FF2B5EF4-FFF2-40B4-BE49-F238E27FC236}">
                <a16:creationId xmlns:a16="http://schemas.microsoft.com/office/drawing/2014/main" id="{36FC9198-E7C0-476E-AEEA-E406CF307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8854" y="4490695"/>
            <a:ext cx="2071275" cy="1835943"/>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5" name="Picture 4" descr="A red button with white letters&#10;&#10;Description automatically generated with low confidence">
            <a:extLst>
              <a:ext uri="{FF2B5EF4-FFF2-40B4-BE49-F238E27FC236}">
                <a16:creationId xmlns:a16="http://schemas.microsoft.com/office/drawing/2014/main" id="{A294FA45-73AE-4AC0-A0BE-359D496DB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163" y="4782335"/>
            <a:ext cx="1206656" cy="120665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9B3A7292-A19B-4EC8-A6CD-8CCC2A9AEACD}"/>
              </a:ext>
            </a:extLst>
          </p:cNvPr>
          <p:cNvSpPr>
            <a:spLocks noGrp="1"/>
          </p:cNvSpPr>
          <p:nvPr>
            <p:ph type="ctrTitle"/>
          </p:nvPr>
        </p:nvSpPr>
        <p:spPr>
          <a:xfrm>
            <a:off x="455097" y="2225550"/>
            <a:ext cx="4432438" cy="3066471"/>
          </a:xfrm>
        </p:spPr>
        <p:txBody>
          <a:bodyPr anchor="t">
            <a:normAutofit/>
          </a:bodyPr>
          <a:lstStyle/>
          <a:p>
            <a:pPr algn="l"/>
            <a:r>
              <a:rPr lang="en-US" sz="2900" b="0" i="0" dirty="0">
                <a:effectLst/>
                <a:latin typeface="Arial" panose="020B0604020202020204" pitchFamily="34" charset="0"/>
              </a:rPr>
              <a:t>The Evaluation, Comparison, Selection, and Implementation of Derivative Pricing Methods into a Trading Algorithm</a:t>
            </a:r>
            <a:endParaRPr lang="en-US" sz="2900" dirty="0"/>
          </a:p>
        </p:txBody>
      </p:sp>
      <p:sp>
        <p:nvSpPr>
          <p:cNvPr id="3" name="Subtitle 2">
            <a:extLst>
              <a:ext uri="{FF2B5EF4-FFF2-40B4-BE49-F238E27FC236}">
                <a16:creationId xmlns:a16="http://schemas.microsoft.com/office/drawing/2014/main" id="{64D6A3C1-DAA9-4258-AA8D-7AEB0745E186}"/>
              </a:ext>
            </a:extLst>
          </p:cNvPr>
          <p:cNvSpPr>
            <a:spLocks noGrp="1"/>
          </p:cNvSpPr>
          <p:nvPr>
            <p:ph type="subTitle" idx="1"/>
          </p:nvPr>
        </p:nvSpPr>
        <p:spPr>
          <a:xfrm>
            <a:off x="455097" y="5172067"/>
            <a:ext cx="3418128" cy="768874"/>
          </a:xfrm>
        </p:spPr>
        <p:txBody>
          <a:bodyPr anchor="b">
            <a:normAutofit fontScale="92500"/>
          </a:bodyPr>
          <a:lstStyle/>
          <a:p>
            <a:pPr algn="l"/>
            <a:r>
              <a:rPr lang="en-US" sz="1800" dirty="0">
                <a:latin typeface="Arial" panose="020B0604020202020204" pitchFamily="34" charset="0"/>
                <a:cs typeface="Arial" panose="020B0604020202020204" pitchFamily="34" charset="0"/>
              </a:rPr>
              <a:t>By Jason Bohne</a:t>
            </a:r>
          </a:p>
          <a:p>
            <a:pPr algn="l"/>
            <a:r>
              <a:rPr lang="en-US" sz="1800" dirty="0">
                <a:latin typeface="Arial" panose="020B0604020202020204" pitchFamily="34" charset="0"/>
                <a:cs typeface="Arial" panose="020B0604020202020204" pitchFamily="34" charset="0"/>
              </a:rPr>
              <a:t>Faculty Supervisor: Dr. Jie Yang</a:t>
            </a:r>
          </a:p>
        </p:txBody>
      </p:sp>
      <p:sp>
        <p:nvSpPr>
          <p:cNvPr id="15" name="TextBox 14">
            <a:extLst>
              <a:ext uri="{FF2B5EF4-FFF2-40B4-BE49-F238E27FC236}">
                <a16:creationId xmlns:a16="http://schemas.microsoft.com/office/drawing/2014/main" id="{F4713360-8FDE-4115-BC4D-57CF81AA6B88}"/>
              </a:ext>
            </a:extLst>
          </p:cNvPr>
          <p:cNvSpPr txBox="1"/>
          <p:nvPr/>
        </p:nvSpPr>
        <p:spPr>
          <a:xfrm>
            <a:off x="6514375" y="2304479"/>
            <a:ext cx="1659636"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General Binomial Tree</a:t>
            </a:r>
          </a:p>
        </p:txBody>
      </p:sp>
      <p:sp>
        <p:nvSpPr>
          <p:cNvPr id="17" name="Rectangle 16">
            <a:extLst>
              <a:ext uri="{FF2B5EF4-FFF2-40B4-BE49-F238E27FC236}">
                <a16:creationId xmlns:a16="http://schemas.microsoft.com/office/drawing/2014/main" id="{71888F0A-3AAC-4CC2-9A13-BDDAE1E7BDE6}"/>
              </a:ext>
            </a:extLst>
          </p:cNvPr>
          <p:cNvSpPr/>
          <p:nvPr/>
        </p:nvSpPr>
        <p:spPr>
          <a:xfrm>
            <a:off x="237980" y="756374"/>
            <a:ext cx="2976372" cy="1521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 picture containing diagram&#10;&#10;Description automatically generated">
            <a:extLst>
              <a:ext uri="{FF2B5EF4-FFF2-40B4-BE49-F238E27FC236}">
                <a16:creationId xmlns:a16="http://schemas.microsoft.com/office/drawing/2014/main" id="{0B5B4B06-2987-47C4-8408-C743B39D5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3511" y="2997968"/>
            <a:ext cx="3392658" cy="2562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TextBox 29">
            <a:extLst>
              <a:ext uri="{FF2B5EF4-FFF2-40B4-BE49-F238E27FC236}">
                <a16:creationId xmlns:a16="http://schemas.microsoft.com/office/drawing/2014/main" id="{5CAF45E2-4B40-4F9C-A0C5-F9995C749DEF}"/>
              </a:ext>
            </a:extLst>
          </p:cNvPr>
          <p:cNvSpPr txBox="1"/>
          <p:nvPr/>
        </p:nvSpPr>
        <p:spPr>
          <a:xfrm>
            <a:off x="7921623" y="5627311"/>
            <a:ext cx="2816435"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Relative Error of Option Straddle Plotted against Time</a:t>
            </a:r>
          </a:p>
        </p:txBody>
      </p:sp>
      <p:sp>
        <p:nvSpPr>
          <p:cNvPr id="31" name="TextBox 30">
            <a:extLst>
              <a:ext uri="{FF2B5EF4-FFF2-40B4-BE49-F238E27FC236}">
                <a16:creationId xmlns:a16="http://schemas.microsoft.com/office/drawing/2014/main" id="{C5072B2A-2D8D-4A84-9FE3-B00BB68E4034}"/>
              </a:ext>
            </a:extLst>
          </p:cNvPr>
          <p:cNvSpPr txBox="1"/>
          <p:nvPr/>
        </p:nvSpPr>
        <p:spPr>
          <a:xfrm>
            <a:off x="5758441" y="6320817"/>
            <a:ext cx="860874"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UIC</a:t>
            </a:r>
          </a:p>
        </p:txBody>
      </p:sp>
      <p:sp>
        <p:nvSpPr>
          <p:cNvPr id="32" name="Rectangle 31">
            <a:extLst>
              <a:ext uri="{FF2B5EF4-FFF2-40B4-BE49-F238E27FC236}">
                <a16:creationId xmlns:a16="http://schemas.microsoft.com/office/drawing/2014/main" id="{AA1A4404-F2A1-4FB0-A622-D5C4578858AC}"/>
              </a:ext>
            </a:extLst>
          </p:cNvPr>
          <p:cNvSpPr/>
          <p:nvPr/>
        </p:nvSpPr>
        <p:spPr>
          <a:xfrm>
            <a:off x="0" y="0"/>
            <a:ext cx="12192000" cy="1326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1CEBA68-9057-46B1-AD63-CB0C32268635}"/>
              </a:ext>
            </a:extLst>
          </p:cNvPr>
          <p:cNvSpPr/>
          <p:nvPr/>
        </p:nvSpPr>
        <p:spPr>
          <a:xfrm>
            <a:off x="0" y="71368"/>
            <a:ext cx="126158" cy="67866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138CB59D-98D3-4DB5-A5B1-175D0FDCD754}"/>
              </a:ext>
            </a:extLst>
          </p:cNvPr>
          <p:cNvSpPr/>
          <p:nvPr/>
        </p:nvSpPr>
        <p:spPr>
          <a:xfrm>
            <a:off x="1" y="6706514"/>
            <a:ext cx="12192000" cy="15148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DA28A8A-5A25-45EE-8C21-CF807689B5A7}"/>
              </a:ext>
            </a:extLst>
          </p:cNvPr>
          <p:cNvSpPr/>
          <p:nvPr/>
        </p:nvSpPr>
        <p:spPr>
          <a:xfrm>
            <a:off x="12040366" y="0"/>
            <a:ext cx="151634" cy="68371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388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Universe</a:t>
            </a:r>
            <a:endParaRPr lang="en-US" sz="4800" kern="1200" dirty="0">
              <a:solidFill>
                <a:schemeClr val="bg1"/>
              </a:solidFill>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185F25A7-3A80-4764-9C97-FFD6636BE903}"/>
              </a:ext>
            </a:extLst>
          </p:cNvPr>
          <p:cNvSpPr txBox="1"/>
          <p:nvPr/>
        </p:nvSpPr>
        <p:spPr>
          <a:xfrm>
            <a:off x="608982" y="2936478"/>
            <a:ext cx="3673769"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Tests on accuracy will occur across three different time frames characterized by market conditions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Stable Market: </a:t>
            </a:r>
            <a:r>
              <a:rPr lang="en-US" sz="1600" b="0" i="0" dirty="0">
                <a:solidFill>
                  <a:schemeClr val="bg1"/>
                </a:solidFill>
                <a:effectLst/>
                <a:latin typeface="Arial" panose="020B0604020202020204" pitchFamily="34" charset="0"/>
              </a:rPr>
              <a:t>9/20/2019 - 10/18/2019</a:t>
            </a: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Bearish Market: </a:t>
            </a:r>
            <a:r>
              <a:rPr lang="en-US" sz="1600" b="0" i="0" dirty="0">
                <a:solidFill>
                  <a:schemeClr val="bg1"/>
                </a:solidFill>
                <a:effectLst/>
                <a:latin typeface="Arial" panose="020B0604020202020204" pitchFamily="34" charset="0"/>
              </a:rPr>
              <a:t>2/20/2020 - 3/20/2020</a:t>
            </a: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Bullish Market: </a:t>
            </a:r>
            <a:r>
              <a:rPr lang="en-US" sz="1600" b="0" i="0" dirty="0">
                <a:solidFill>
                  <a:schemeClr val="bg1"/>
                </a:solidFill>
                <a:effectLst/>
                <a:latin typeface="Arial" panose="020B0604020202020204" pitchFamily="34" charset="0"/>
              </a:rPr>
              <a:t>7/20/20 - 8/21/2020</a:t>
            </a: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E9D6D09-F368-4DE6-89EB-58A83A530BE1}"/>
              </a:ext>
            </a:extLst>
          </p:cNvPr>
          <p:cNvSpPr txBox="1"/>
          <p:nvPr/>
        </p:nvSpPr>
        <p:spPr>
          <a:xfrm>
            <a:off x="5705246" y="3912895"/>
            <a:ext cx="5476053" cy="286232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For an option contract to be in our universe it must have the following: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Underlying asset must be SPY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American-style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Expiration type is monthly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Expiration date occurs in the last month of each chosen time frame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Strike price within two standard deviations of the stock price at the start of the period </a:t>
            </a:r>
          </a:p>
          <a:p>
            <a:pPr marL="285750" indent="-285750">
              <a:buFont typeface="Arial" panose="020B0604020202020204" pitchFamily="34" charset="0"/>
              <a:buChar char="•"/>
            </a:pPr>
            <a:endParaRPr lang="en-US" dirty="0"/>
          </a:p>
          <a:p>
            <a:endParaRPr lang="en-US" dirty="0">
              <a:solidFill>
                <a:schemeClr val="bg1"/>
              </a:solidFill>
            </a:endParaRPr>
          </a:p>
        </p:txBody>
      </p:sp>
      <p:pic>
        <p:nvPicPr>
          <p:cNvPr id="8" name="Picture 7" descr="Chart&#10;&#10;Description automatically generated">
            <a:extLst>
              <a:ext uri="{FF2B5EF4-FFF2-40B4-BE49-F238E27FC236}">
                <a16:creationId xmlns:a16="http://schemas.microsoft.com/office/drawing/2014/main" id="{776046B4-823E-4B48-9FEA-1DE62540C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690" y="681628"/>
            <a:ext cx="5275163" cy="2843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60E8614-C0FB-46B9-AB0D-0D07F5210EF5}"/>
              </a:ext>
            </a:extLst>
          </p:cNvPr>
          <p:cNvSpPr txBox="1"/>
          <p:nvPr/>
        </p:nvSpPr>
        <p:spPr>
          <a:xfrm>
            <a:off x="9802561" y="3599280"/>
            <a:ext cx="1427584"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Yahoo Finance</a:t>
            </a:r>
          </a:p>
        </p:txBody>
      </p:sp>
    </p:spTree>
    <p:extLst>
      <p:ext uri="{BB962C8B-B14F-4D97-AF65-F5344CB8AC3E}">
        <p14:creationId xmlns:p14="http://schemas.microsoft.com/office/powerpoint/2010/main" val="318534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Pricing Methods</a:t>
            </a:r>
            <a:endParaRPr lang="en-US" sz="4800" kern="1200" dirty="0">
              <a:solidFill>
                <a:schemeClr val="bg1"/>
              </a:solidFill>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90" y="3383121"/>
            <a:ext cx="3582072" cy="321362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Each pricing method requires the following estimators</a:t>
            </a:r>
          </a:p>
          <a:p>
            <a:pPr marL="742950" lvl="1"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Underlying Asset Volatility (60 Day Standard Deviations)</a:t>
            </a:r>
          </a:p>
          <a:p>
            <a:pPr marL="742950" lvl="1"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Dividend Yield (Constant=0)</a:t>
            </a:r>
          </a:p>
          <a:p>
            <a:pPr marL="742950" lvl="1"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Risk-Free Rate (Constant=0.01)</a:t>
            </a:r>
            <a:endParaRPr lang="en-US" sz="2000" dirty="0">
              <a:solidFill>
                <a:schemeClr val="bg1"/>
              </a:solidFill>
              <a:latin typeface="Arial" panose="020B0604020202020204" pitchFamily="34" charset="0"/>
              <a:cs typeface="Arial" panose="020B0604020202020204" pitchFamily="34" charset="0"/>
            </a:endParaRPr>
          </a:p>
          <a:p>
            <a:pPr marL="742950" lvl="1" indent="-228600" defTabSz="914400">
              <a:lnSpc>
                <a:spcPct val="90000"/>
              </a:lnSpc>
              <a:spcAft>
                <a:spcPts val="600"/>
              </a:spcAft>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Estimators are set in LEAN which are then passed to the pricing engines in QuantLib</a:t>
            </a:r>
          </a:p>
          <a:p>
            <a:pPr marL="285750" indent="-228600" defTabSz="914400">
              <a:lnSpc>
                <a:spcPct val="90000"/>
              </a:lnSpc>
              <a:spcAft>
                <a:spcPts val="600"/>
              </a:spcAft>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742950" lvl="1" indent="-228600" defTabSz="914400">
              <a:lnSpc>
                <a:spcPct val="90000"/>
              </a:lnSpc>
              <a:spcAft>
                <a:spcPts val="600"/>
              </a:spcAft>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514350" lvl="1" defTabSz="914400">
              <a:lnSpc>
                <a:spcPct val="90000"/>
              </a:lnSpc>
              <a:spcAft>
                <a:spcPts val="600"/>
              </a:spcAft>
            </a:pP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8858394-6331-457E-B519-A545957AB603}"/>
              </a:ext>
            </a:extLst>
          </p:cNvPr>
          <p:cNvPicPr>
            <a:picLocks noChangeAspect="1"/>
          </p:cNvPicPr>
          <p:nvPr/>
        </p:nvPicPr>
        <p:blipFill rotWithShape="1">
          <a:blip r:embed="rId3">
            <a:extLst>
              <a:ext uri="{28A0092B-C50C-407E-A947-70E740481C1C}">
                <a14:useLocalDpi xmlns:a14="http://schemas.microsoft.com/office/drawing/2010/main" val="0"/>
              </a:ext>
            </a:extLst>
          </a:blip>
          <a:srcRect l="3941" r="15509"/>
          <a:stretch/>
        </p:blipFill>
        <p:spPr>
          <a:xfrm>
            <a:off x="4998512" y="681628"/>
            <a:ext cx="6889521" cy="951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picture containing graphical user interface&#10;&#10;Description automatically generated">
            <a:extLst>
              <a:ext uri="{FF2B5EF4-FFF2-40B4-BE49-F238E27FC236}">
                <a16:creationId xmlns:a16="http://schemas.microsoft.com/office/drawing/2014/main" id="{C1185508-BD15-4A1F-9314-0C16CF2E5B8A}"/>
              </a:ext>
            </a:extLst>
          </p:cNvPr>
          <p:cNvPicPr>
            <a:picLocks noChangeAspect="1"/>
          </p:cNvPicPr>
          <p:nvPr/>
        </p:nvPicPr>
        <p:blipFill rotWithShape="1">
          <a:blip r:embed="rId4">
            <a:extLst>
              <a:ext uri="{28A0092B-C50C-407E-A947-70E740481C1C}">
                <a14:useLocalDpi xmlns:a14="http://schemas.microsoft.com/office/drawing/2010/main" val="0"/>
              </a:ext>
            </a:extLst>
          </a:blip>
          <a:srcRect t="-1146" r="3533" b="31883"/>
          <a:stretch/>
        </p:blipFill>
        <p:spPr>
          <a:xfrm>
            <a:off x="5063826" y="2476887"/>
            <a:ext cx="6889521" cy="630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9F5D16B-6115-4A99-86B0-C18880B3F769}"/>
              </a:ext>
            </a:extLst>
          </p:cNvPr>
          <p:cNvPicPr>
            <a:picLocks noChangeAspect="1"/>
          </p:cNvPicPr>
          <p:nvPr/>
        </p:nvPicPr>
        <p:blipFill rotWithShape="1">
          <a:blip r:embed="rId5">
            <a:extLst>
              <a:ext uri="{28A0092B-C50C-407E-A947-70E740481C1C}">
                <a14:useLocalDpi xmlns:a14="http://schemas.microsoft.com/office/drawing/2010/main" val="0"/>
              </a:ext>
            </a:extLst>
          </a:blip>
          <a:srcRect l="1416" t="25446" r="2233" b="15216"/>
          <a:stretch/>
        </p:blipFill>
        <p:spPr>
          <a:xfrm>
            <a:off x="5063826" y="4055046"/>
            <a:ext cx="6889521" cy="345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C952E191-9981-4C97-9ED1-93DA8B1CCFA6}"/>
              </a:ext>
            </a:extLst>
          </p:cNvPr>
          <p:cNvPicPr>
            <a:picLocks noChangeAspect="1"/>
          </p:cNvPicPr>
          <p:nvPr/>
        </p:nvPicPr>
        <p:blipFill rotWithShape="1">
          <a:blip r:embed="rId6">
            <a:extLst>
              <a:ext uri="{28A0092B-C50C-407E-A947-70E740481C1C}">
                <a14:useLocalDpi xmlns:a14="http://schemas.microsoft.com/office/drawing/2010/main" val="0"/>
              </a:ext>
            </a:extLst>
          </a:blip>
          <a:srcRect l="3980" t="9747" r="4565" b="31912"/>
          <a:stretch/>
        </p:blipFill>
        <p:spPr>
          <a:xfrm>
            <a:off x="5063826" y="5467621"/>
            <a:ext cx="6889521" cy="345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43D514D4-6161-4F4E-B108-E8B1353FFDCE}"/>
              </a:ext>
            </a:extLst>
          </p:cNvPr>
          <p:cNvSpPr txBox="1"/>
          <p:nvPr/>
        </p:nvSpPr>
        <p:spPr>
          <a:xfrm>
            <a:off x="5585717" y="1712341"/>
            <a:ext cx="630231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Above we Perform Necessary History Call to Populate our Underlying Volatility Estimator</a:t>
            </a:r>
          </a:p>
        </p:txBody>
      </p:sp>
      <p:sp>
        <p:nvSpPr>
          <p:cNvPr id="14" name="TextBox 13">
            <a:extLst>
              <a:ext uri="{FF2B5EF4-FFF2-40B4-BE49-F238E27FC236}">
                <a16:creationId xmlns:a16="http://schemas.microsoft.com/office/drawing/2014/main" id="{19EBE161-4985-4864-AFA2-2582BAE112C4}"/>
              </a:ext>
            </a:extLst>
          </p:cNvPr>
          <p:cNvSpPr txBox="1"/>
          <p:nvPr/>
        </p:nvSpPr>
        <p:spPr>
          <a:xfrm>
            <a:off x="6922981" y="3165521"/>
            <a:ext cx="313270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Initialize our Underlying Volatility Estimator</a:t>
            </a:r>
          </a:p>
        </p:txBody>
      </p:sp>
      <p:sp>
        <p:nvSpPr>
          <p:cNvPr id="15" name="TextBox 14">
            <a:extLst>
              <a:ext uri="{FF2B5EF4-FFF2-40B4-BE49-F238E27FC236}">
                <a16:creationId xmlns:a16="http://schemas.microsoft.com/office/drawing/2014/main" id="{D229952A-1254-49DA-93A2-9D66F8176D5E}"/>
              </a:ext>
            </a:extLst>
          </p:cNvPr>
          <p:cNvSpPr txBox="1"/>
          <p:nvPr/>
        </p:nvSpPr>
        <p:spPr>
          <a:xfrm>
            <a:off x="7099071" y="4466227"/>
            <a:ext cx="26884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Initialize our Dividend Yield Estimator </a:t>
            </a:r>
          </a:p>
        </p:txBody>
      </p:sp>
      <p:sp>
        <p:nvSpPr>
          <p:cNvPr id="17" name="TextBox 16">
            <a:extLst>
              <a:ext uri="{FF2B5EF4-FFF2-40B4-BE49-F238E27FC236}">
                <a16:creationId xmlns:a16="http://schemas.microsoft.com/office/drawing/2014/main" id="{6C6ABF39-C0FB-420C-B4C6-3C888271E04E}"/>
              </a:ext>
            </a:extLst>
          </p:cNvPr>
          <p:cNvSpPr txBox="1"/>
          <p:nvPr/>
        </p:nvSpPr>
        <p:spPr>
          <a:xfrm>
            <a:off x="7099071" y="5880218"/>
            <a:ext cx="278052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Initialize our Risk-Free Rate Estimator </a:t>
            </a:r>
          </a:p>
        </p:txBody>
      </p:sp>
    </p:spTree>
    <p:extLst>
      <p:ext uri="{BB962C8B-B14F-4D97-AF65-F5344CB8AC3E}">
        <p14:creationId xmlns:p14="http://schemas.microsoft.com/office/powerpoint/2010/main" val="205298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Real Data Evaluation </a:t>
            </a:r>
            <a:endParaRPr lang="en-US" sz="4800" kern="1200" dirty="0">
              <a:solidFill>
                <a:schemeClr val="bg1"/>
              </a:solidFill>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90" y="3202330"/>
            <a:ext cx="3582072" cy="2793251"/>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We run a backtest in LEAN over each time frame calculating the mid-spread (from quote data) and theoretical value (from pricing engine) each jth minute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To standardize we calculate relative error for each contract in our universe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Volume was also cached over the time frame</a:t>
            </a:r>
          </a:p>
        </p:txBody>
      </p:sp>
      <p:pic>
        <p:nvPicPr>
          <p:cNvPr id="4" name="Picture 3" descr="Text, letter&#10;&#10;Description automatically generated">
            <a:extLst>
              <a:ext uri="{FF2B5EF4-FFF2-40B4-BE49-F238E27FC236}">
                <a16:creationId xmlns:a16="http://schemas.microsoft.com/office/drawing/2014/main" id="{C5999468-CC91-40EB-881E-AAD45C59D3FF}"/>
              </a:ext>
            </a:extLst>
          </p:cNvPr>
          <p:cNvPicPr>
            <a:picLocks noChangeAspect="1"/>
          </p:cNvPicPr>
          <p:nvPr/>
        </p:nvPicPr>
        <p:blipFill rotWithShape="1">
          <a:blip r:embed="rId3">
            <a:extLst>
              <a:ext uri="{28A0092B-C50C-407E-A947-70E740481C1C}">
                <a14:useLocalDpi xmlns:a14="http://schemas.microsoft.com/office/drawing/2010/main" val="0"/>
              </a:ext>
            </a:extLst>
          </a:blip>
          <a:srcRect l="2467" r="4964"/>
          <a:stretch/>
        </p:blipFill>
        <p:spPr>
          <a:xfrm>
            <a:off x="6539828" y="1482740"/>
            <a:ext cx="3806890" cy="925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ext, letter&#10;&#10;Description automatically generated">
            <a:extLst>
              <a:ext uri="{FF2B5EF4-FFF2-40B4-BE49-F238E27FC236}">
                <a16:creationId xmlns:a16="http://schemas.microsoft.com/office/drawing/2014/main" id="{219FF6C5-F6E4-41BD-9BF3-8B91C5E50631}"/>
              </a:ext>
            </a:extLst>
          </p:cNvPr>
          <p:cNvPicPr>
            <a:picLocks noChangeAspect="1"/>
          </p:cNvPicPr>
          <p:nvPr/>
        </p:nvPicPr>
        <p:blipFill rotWithShape="1">
          <a:blip r:embed="rId4">
            <a:extLst>
              <a:ext uri="{28A0092B-C50C-407E-A947-70E740481C1C}">
                <a14:useLocalDpi xmlns:a14="http://schemas.microsoft.com/office/drawing/2010/main" val="0"/>
              </a:ext>
            </a:extLst>
          </a:blip>
          <a:srcRect t="3501" b="7552"/>
          <a:stretch/>
        </p:blipFill>
        <p:spPr>
          <a:xfrm>
            <a:off x="6539828" y="4136054"/>
            <a:ext cx="3806890" cy="925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23D6FFD7-CCFC-41E2-B735-B0D5D1A50B97}"/>
              </a:ext>
            </a:extLst>
          </p:cNvPr>
          <p:cNvSpPr txBox="1"/>
          <p:nvPr/>
        </p:nvSpPr>
        <p:spPr>
          <a:xfrm>
            <a:off x="5993987" y="2583446"/>
            <a:ext cx="489857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Mid-Spread Calculations from Bid and Ask of a given Option Contract</a:t>
            </a:r>
          </a:p>
        </p:txBody>
      </p:sp>
      <p:sp>
        <p:nvSpPr>
          <p:cNvPr id="10" name="TextBox 9">
            <a:extLst>
              <a:ext uri="{FF2B5EF4-FFF2-40B4-BE49-F238E27FC236}">
                <a16:creationId xmlns:a16="http://schemas.microsoft.com/office/drawing/2014/main" id="{DEABEA1D-8B07-4AD7-9440-0CAA5D2E5204}"/>
              </a:ext>
            </a:extLst>
          </p:cNvPr>
          <p:cNvSpPr txBox="1"/>
          <p:nvPr/>
        </p:nvSpPr>
        <p:spPr>
          <a:xfrm>
            <a:off x="5993988" y="5223528"/>
            <a:ext cx="489857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Relative Error Calculation between Mid-Spread and Theoretical Value </a:t>
            </a:r>
          </a:p>
        </p:txBody>
      </p:sp>
    </p:spTree>
    <p:extLst>
      <p:ext uri="{BB962C8B-B14F-4D97-AF65-F5344CB8AC3E}">
        <p14:creationId xmlns:p14="http://schemas.microsoft.com/office/powerpoint/2010/main" val="309503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36" name="Title 1">
            <a:extLst>
              <a:ext uri="{FF2B5EF4-FFF2-40B4-BE49-F238E27FC236}">
                <a16:creationId xmlns:a16="http://schemas.microsoft.com/office/drawing/2014/main" id="{562E468D-539B-4EC8-AE71-9606B453D10E}"/>
              </a:ext>
            </a:extLst>
          </p:cNvPr>
          <p:cNvSpPr>
            <a:spLocks noGrp="1"/>
          </p:cNvSpPr>
          <p:nvPr>
            <p:ph type="title"/>
          </p:nvPr>
        </p:nvSpPr>
        <p:spPr>
          <a:xfrm>
            <a:off x="767290" y="1730552"/>
            <a:ext cx="3582073" cy="146347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In Sample Results</a:t>
            </a:r>
            <a:endParaRPr lang="en-US" sz="4800" kern="12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41AA1D4-05E8-46A1-B1C8-758C58518650}"/>
              </a:ext>
            </a:extLst>
          </p:cNvPr>
          <p:cNvSpPr txBox="1"/>
          <p:nvPr/>
        </p:nvSpPr>
        <p:spPr>
          <a:xfrm>
            <a:off x="767289" y="3259386"/>
            <a:ext cx="349309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Average relative error of option contracts across Stable, Bullish, Bearish time frames</a:t>
            </a:r>
          </a:p>
        </p:txBody>
      </p:sp>
      <p:pic>
        <p:nvPicPr>
          <p:cNvPr id="26" name="Picture 25" descr="Table&#10;&#10;Description automatically generated">
            <a:extLst>
              <a:ext uri="{FF2B5EF4-FFF2-40B4-BE49-F238E27FC236}">
                <a16:creationId xmlns:a16="http://schemas.microsoft.com/office/drawing/2014/main" id="{C426827B-902B-4E33-83F7-A43B8BD91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311" y="393661"/>
            <a:ext cx="6737925" cy="6070678"/>
          </a:xfrm>
          <a:prstGeom prst="rect">
            <a:avLst/>
          </a:prstGeom>
        </p:spPr>
      </p:pic>
    </p:spTree>
    <p:extLst>
      <p:ext uri="{BB962C8B-B14F-4D97-AF65-F5344CB8AC3E}">
        <p14:creationId xmlns:p14="http://schemas.microsoft.com/office/powerpoint/2010/main" val="308070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36" name="Title 1">
            <a:extLst>
              <a:ext uri="{FF2B5EF4-FFF2-40B4-BE49-F238E27FC236}">
                <a16:creationId xmlns:a16="http://schemas.microsoft.com/office/drawing/2014/main" id="{562E468D-539B-4EC8-AE71-9606B453D10E}"/>
              </a:ext>
            </a:extLst>
          </p:cNvPr>
          <p:cNvSpPr>
            <a:spLocks noGrp="1"/>
          </p:cNvSpPr>
          <p:nvPr>
            <p:ph type="title"/>
          </p:nvPr>
        </p:nvSpPr>
        <p:spPr>
          <a:xfrm>
            <a:off x="767291" y="1730552"/>
            <a:ext cx="3421108" cy="146347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In Sample Results</a:t>
            </a:r>
            <a:endParaRPr lang="en-US" sz="4800" kern="12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74BC686-1410-4AB7-80DC-FACF9E4B77EE}"/>
              </a:ext>
            </a:extLst>
          </p:cNvPr>
          <p:cNvSpPr txBox="1"/>
          <p:nvPr/>
        </p:nvSpPr>
        <p:spPr>
          <a:xfrm>
            <a:off x="517418" y="3170001"/>
            <a:ext cx="412595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One Way ANOVA Test where the Null Hypothesis is no true difference exists between the accuracy of the pricing methods</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Note the F-Statistic and Probability lead us to </a:t>
            </a:r>
            <a:r>
              <a:rPr lang="en-US" sz="1600" b="1" u="sng" dirty="0">
                <a:solidFill>
                  <a:schemeClr val="bg1"/>
                </a:solidFill>
                <a:latin typeface="Arial" panose="020B0604020202020204" pitchFamily="34" charset="0"/>
                <a:cs typeface="Arial" panose="020B0604020202020204" pitchFamily="34" charset="0"/>
              </a:rPr>
              <a:t>not reject Null Hypothesis</a:t>
            </a:r>
            <a:r>
              <a:rPr lang="en-US" sz="1600" b="1"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in any of our time frames</a:t>
            </a:r>
          </a:p>
          <a:p>
            <a:r>
              <a:rPr lang="en-US" sz="1600" dirty="0">
                <a:solidFill>
                  <a:schemeClr val="bg1"/>
                </a:solidFill>
                <a:latin typeface="Arial" panose="020B0604020202020204" pitchFamily="34" charset="0"/>
                <a:cs typeface="Arial" panose="020B0604020202020204" pitchFamily="34" charset="0"/>
              </a:rPr>
              <a:t>  </a:t>
            </a:r>
            <a:endParaRPr lang="en-US" dirty="0">
              <a:solidFill>
                <a:schemeClr val="bg1"/>
              </a:solidFill>
              <a:latin typeface="Arial" panose="020B0604020202020204" pitchFamily="34" charset="0"/>
              <a:cs typeface="Arial" panose="020B0604020202020204" pitchFamily="34" charset="0"/>
            </a:endParaRPr>
          </a:p>
        </p:txBody>
      </p:sp>
      <p:pic>
        <p:nvPicPr>
          <p:cNvPr id="6" name="Picture 5" descr="Table&#10;&#10;Description automatically generated">
            <a:extLst>
              <a:ext uri="{FF2B5EF4-FFF2-40B4-BE49-F238E27FC236}">
                <a16:creationId xmlns:a16="http://schemas.microsoft.com/office/drawing/2014/main" id="{B8CB587F-0EBF-4710-96B6-F96FE1A3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838" y="2581946"/>
            <a:ext cx="6478636" cy="1694107"/>
          </a:xfrm>
          <a:prstGeom prst="rect">
            <a:avLst/>
          </a:prstGeom>
        </p:spPr>
      </p:pic>
    </p:spTree>
    <p:extLst>
      <p:ext uri="{BB962C8B-B14F-4D97-AF65-F5344CB8AC3E}">
        <p14:creationId xmlns:p14="http://schemas.microsoft.com/office/powerpoint/2010/main" val="413158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36" name="Title 1">
            <a:extLst>
              <a:ext uri="{FF2B5EF4-FFF2-40B4-BE49-F238E27FC236}">
                <a16:creationId xmlns:a16="http://schemas.microsoft.com/office/drawing/2014/main" id="{562E468D-539B-4EC8-AE71-9606B453D10E}"/>
              </a:ext>
            </a:extLst>
          </p:cNvPr>
          <p:cNvSpPr>
            <a:spLocks noGrp="1"/>
          </p:cNvSpPr>
          <p:nvPr>
            <p:ph type="title"/>
          </p:nvPr>
        </p:nvSpPr>
        <p:spPr>
          <a:xfrm>
            <a:off x="503853" y="1730552"/>
            <a:ext cx="4160919" cy="2314268"/>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Out of Sample Results</a:t>
            </a:r>
            <a:endParaRPr lang="en-US" sz="4800" kern="12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A8CBBCA-4387-4BB3-B29B-F7D9E6E50E26}"/>
              </a:ext>
            </a:extLst>
          </p:cNvPr>
          <p:cNvSpPr txBox="1"/>
          <p:nvPr/>
        </p:nvSpPr>
        <p:spPr>
          <a:xfrm>
            <a:off x="566233" y="3218511"/>
            <a:ext cx="3726201"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Average relative error of option contracts across Out-of-Sample time frame </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Like before we do </a:t>
            </a:r>
            <a:r>
              <a:rPr lang="en-US" sz="1600" b="1" u="sng" dirty="0">
                <a:solidFill>
                  <a:schemeClr val="bg1"/>
                </a:solidFill>
                <a:latin typeface="Arial" panose="020B0604020202020204" pitchFamily="34" charset="0"/>
                <a:cs typeface="Arial" panose="020B0604020202020204" pitchFamily="34" charset="0"/>
              </a:rPr>
              <a:t>not reject the Null Hypothesis</a:t>
            </a:r>
            <a:r>
              <a:rPr lang="en-US" sz="1600" dirty="0">
                <a:solidFill>
                  <a:schemeClr val="bg1"/>
                </a:solidFill>
                <a:latin typeface="Arial" panose="020B0604020202020204" pitchFamily="34" charset="0"/>
                <a:cs typeface="Arial" panose="020B0604020202020204" pitchFamily="34" charset="0"/>
              </a:rPr>
              <a:t> of the pricing methods having no true difference in accuracy </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Trading Algorithm would consistently buy options in universe due to downward bias</a:t>
            </a:r>
          </a:p>
        </p:txBody>
      </p:sp>
      <p:pic>
        <p:nvPicPr>
          <p:cNvPr id="19" name="Picture 18" descr="Table&#10;&#10;Description automatically generated">
            <a:extLst>
              <a:ext uri="{FF2B5EF4-FFF2-40B4-BE49-F238E27FC236}">
                <a16:creationId xmlns:a16="http://schemas.microsoft.com/office/drawing/2014/main" id="{DC9CFBF8-9818-4FB0-904F-196C84092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886" y="937990"/>
            <a:ext cx="6752775" cy="3627204"/>
          </a:xfrm>
          <a:prstGeom prst="rect">
            <a:avLst/>
          </a:prstGeom>
        </p:spPr>
      </p:pic>
      <p:pic>
        <p:nvPicPr>
          <p:cNvPr id="12" name="Picture 11" descr="Table&#10;&#10;Description automatically generated">
            <a:extLst>
              <a:ext uri="{FF2B5EF4-FFF2-40B4-BE49-F238E27FC236}">
                <a16:creationId xmlns:a16="http://schemas.microsoft.com/office/drawing/2014/main" id="{522D6EDC-BFFC-47B2-BEDA-37399C639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136" y="4911651"/>
            <a:ext cx="5082276" cy="873243"/>
          </a:xfrm>
          <a:prstGeom prst="rect">
            <a:avLst/>
          </a:prstGeom>
        </p:spPr>
      </p:pic>
    </p:spTree>
    <p:extLst>
      <p:ext uri="{BB962C8B-B14F-4D97-AF65-F5344CB8AC3E}">
        <p14:creationId xmlns:p14="http://schemas.microsoft.com/office/powerpoint/2010/main" val="3980382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995196"/>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Conclusion</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89" y="3163078"/>
            <a:ext cx="3795379" cy="3415004"/>
          </a:xfrm>
          <a:prstGeom prst="rect">
            <a:avLst/>
          </a:prstGeom>
        </p:spPr>
        <p:txBody>
          <a:bodyPr vert="horz" lIns="91440" tIns="45720" rIns="91440" bIns="45720" rtlCol="0" anchor="t">
            <a:normAutofit/>
          </a:bodyPr>
          <a:lstStyle/>
          <a:p>
            <a:pPr marL="57150" defTabSz="914400">
              <a:spcAft>
                <a:spcPts val="600"/>
              </a:spcAft>
            </a:pPr>
            <a:r>
              <a:rPr lang="en-US" sz="1600" dirty="0">
                <a:solidFill>
                  <a:schemeClr val="bg1"/>
                </a:solidFill>
                <a:latin typeface="Arial" panose="020B0604020202020204" pitchFamily="34" charset="0"/>
                <a:cs typeface="Arial" panose="020B0604020202020204" pitchFamily="34" charset="0"/>
              </a:rPr>
              <a:t>Presentation Topics:</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Introduced options</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Discussed pricing methods theoretically</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Performed an experiment to see the accuracy of pricing methods</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Concluded there is not a significant difference between the following pricing methods across the chosen contracts and time frames</a:t>
            </a:r>
          </a:p>
          <a:p>
            <a:pPr marL="285750" indent="-228600" defTabSz="914400">
              <a:lnSpc>
                <a:spcPct val="90000"/>
              </a:lnSpc>
              <a:spcAft>
                <a:spcPts val="600"/>
              </a:spcAft>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235A2C0-DC31-4397-A3A4-8890BBD5B4C2}"/>
              </a:ext>
            </a:extLst>
          </p:cNvPr>
          <p:cNvSpPr txBox="1"/>
          <p:nvPr/>
        </p:nvSpPr>
        <p:spPr>
          <a:xfrm>
            <a:off x="5032341" y="681628"/>
            <a:ext cx="6821865" cy="2228302"/>
          </a:xfrm>
          <a:prstGeom prst="rect">
            <a:avLst/>
          </a:prstGeom>
          <a:noFill/>
        </p:spPr>
        <p:txBody>
          <a:bodyPr wrap="square" rtlCol="0">
            <a:spAutoFit/>
          </a:bodyPr>
          <a:lstStyle/>
          <a:p>
            <a:pPr marL="57150" defTabSz="914400">
              <a:lnSpc>
                <a:spcPct val="90000"/>
              </a:lnSpc>
              <a:spcAft>
                <a:spcPts val="600"/>
              </a:spcAft>
            </a:pPr>
            <a:r>
              <a:rPr lang="en-US" sz="1600" b="1" dirty="0">
                <a:latin typeface="Arial" panose="020B0604020202020204" pitchFamily="34" charset="0"/>
                <a:cs typeface="Arial" panose="020B0604020202020204" pitchFamily="34" charset="0"/>
              </a:rPr>
              <a:t>Next Steps</a:t>
            </a:r>
            <a:r>
              <a:rPr lang="en-US" sz="1600" dirty="0">
                <a:latin typeface="Arial" panose="020B0604020202020204" pitchFamily="34" charset="0"/>
                <a:cs typeface="Arial" panose="020B0604020202020204" pitchFamily="34" charset="0"/>
              </a:rPr>
              <a:t>: Improved Estimators</a:t>
            </a:r>
          </a:p>
          <a:p>
            <a:pPr marL="742950" lvl="1" indent="-228600" defTabSz="914400">
              <a:lnSpc>
                <a:spcPct val="90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Encountered a significant downward bias in error values across all the pricing methods and time frames</a:t>
            </a:r>
          </a:p>
          <a:p>
            <a:pPr marL="742950" lvl="1" indent="-228600" defTabSz="914400">
              <a:lnSpc>
                <a:spcPct val="90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Perhaps one way of decreasing bias is incorporating more realistic estimators</a:t>
            </a:r>
          </a:p>
          <a:p>
            <a:pPr marL="742950" lvl="1" indent="-228600" defTabSz="914400">
              <a:lnSpc>
                <a:spcPct val="90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Stochastic processes, GARCH models, EWMA models for underlying volatility estimator  </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6" name="Picture 5" descr="Diagram&#10;&#10;Description automatically generated with low confidence">
            <a:extLst>
              <a:ext uri="{FF2B5EF4-FFF2-40B4-BE49-F238E27FC236}">
                <a16:creationId xmlns:a16="http://schemas.microsoft.com/office/drawing/2014/main" id="{2C15B952-7966-4DC9-A6AC-EFE804F66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42588"/>
            <a:ext cx="4694548" cy="92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526F687-AF8B-4F4F-AB25-A6D78E00A288}"/>
              </a:ext>
            </a:extLst>
          </p:cNvPr>
          <p:cNvSpPr txBox="1"/>
          <p:nvPr/>
        </p:nvSpPr>
        <p:spPr>
          <a:xfrm>
            <a:off x="7668366" y="4973217"/>
            <a:ext cx="154981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GARCH (1,1) Model </a:t>
            </a:r>
          </a:p>
        </p:txBody>
      </p:sp>
    </p:spTree>
    <p:extLst>
      <p:ext uri="{BB962C8B-B14F-4D97-AF65-F5344CB8AC3E}">
        <p14:creationId xmlns:p14="http://schemas.microsoft.com/office/powerpoint/2010/main" val="117356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89" y="1780661"/>
            <a:ext cx="3582073" cy="995196"/>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Final Note</a:t>
            </a:r>
            <a:endParaRPr lang="en-US" sz="4800" kern="1200" dirty="0">
              <a:solidFill>
                <a:schemeClr val="bg1"/>
              </a:solidFill>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89" y="2649895"/>
            <a:ext cx="3795379" cy="3928188"/>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Option straddles consist of a call and put contract on the same underlying with the same strike and expiration</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Surprisingly, we discovered inverse relationships in the  relative  error of option straddles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Observation persisted across market conditions and contracts of varying liquidity </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We believe it relates to level of market volatility</a:t>
            </a:r>
          </a:p>
          <a:p>
            <a:pPr marL="742950" lvl="1"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Times of lower volatility prices of puts and calls are balanced</a:t>
            </a:r>
          </a:p>
          <a:p>
            <a:pPr marL="742950" lvl="1"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Times of higher volatility, more uncertainty, reflected in prices of puts and calls </a:t>
            </a:r>
          </a:p>
        </p:txBody>
      </p:sp>
      <p:pic>
        <p:nvPicPr>
          <p:cNvPr id="10" name="Picture 9" descr="A picture containing diagram&#10;&#10;Description automatically generated">
            <a:extLst>
              <a:ext uri="{FF2B5EF4-FFF2-40B4-BE49-F238E27FC236}">
                <a16:creationId xmlns:a16="http://schemas.microsoft.com/office/drawing/2014/main" id="{CFB2FF04-9F83-4D0A-ACA0-090E1BD16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880" y="268386"/>
            <a:ext cx="3497556" cy="2620810"/>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03D3EB13-888B-4184-97EB-07E6793CF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3162" y="3211585"/>
            <a:ext cx="3469274" cy="2620810"/>
          </a:xfrm>
          <a:prstGeom prst="rect">
            <a:avLst/>
          </a:prstGeom>
        </p:spPr>
      </p:pic>
      <p:sp>
        <p:nvSpPr>
          <p:cNvPr id="8" name="TextBox 7">
            <a:extLst>
              <a:ext uri="{FF2B5EF4-FFF2-40B4-BE49-F238E27FC236}">
                <a16:creationId xmlns:a16="http://schemas.microsoft.com/office/drawing/2014/main" id="{88DACD6D-08B5-4569-A071-E06FCD5931B2}"/>
              </a:ext>
            </a:extLst>
          </p:cNvPr>
          <p:cNvSpPr txBox="1"/>
          <p:nvPr/>
        </p:nvSpPr>
        <p:spPr>
          <a:xfrm>
            <a:off x="7081260" y="6068198"/>
            <a:ext cx="310589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Average Relative Error of Option Straddles</a:t>
            </a:r>
          </a:p>
        </p:txBody>
      </p:sp>
    </p:spTree>
    <p:extLst>
      <p:ext uri="{BB962C8B-B14F-4D97-AF65-F5344CB8AC3E}">
        <p14:creationId xmlns:p14="http://schemas.microsoft.com/office/powerpoint/2010/main" val="349792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982268"/>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References </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185F25A7-3A80-4764-9C97-FFD6636BE903}"/>
              </a:ext>
            </a:extLst>
          </p:cNvPr>
          <p:cNvSpPr txBox="1"/>
          <p:nvPr/>
        </p:nvSpPr>
        <p:spPr>
          <a:xfrm>
            <a:off x="5272438" y="382332"/>
            <a:ext cx="6369560" cy="6186309"/>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[1]</a:t>
            </a:r>
            <a:r>
              <a:rPr lang="en-US" sz="1200" dirty="0">
                <a:latin typeface="Arial" panose="020B0604020202020204" pitchFamily="34" charset="0"/>
                <a:cs typeface="Arial" panose="020B0604020202020204" pitchFamily="34" charset="0"/>
              </a:rPr>
              <a:t> Fischer Black and Myron Scholes. ‘The Pricing of Options and Corporate Liabilities’. In: Journal of Political Economy 81.3 (1973), pp. 637–654. ISSN: 00223808,1537534X. URL: </a:t>
            </a:r>
            <a:r>
              <a:rPr lang="en-US" sz="1200" dirty="0">
                <a:latin typeface="Arial" panose="020B0604020202020204" pitchFamily="34" charset="0"/>
                <a:cs typeface="Arial" panose="020B0604020202020204" pitchFamily="34" charset="0"/>
                <a:hlinkClick r:id="rId3"/>
              </a:rPr>
              <a:t>http://www.jstor.org/stable/1831029</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John C. Cox, Stephen A. Ross and Mark Rubinstein. ‘Option pricing: A simplified approach’. In: Journal of Financial Economics 7.3 (1979), pp. 229–263. ISSN: 0304-405X. DOI: https://doi.org/10.1016/0304- 405X(79)90015- 1.URL: </a:t>
            </a:r>
            <a:r>
              <a:rPr lang="en-US" sz="1200" dirty="0">
                <a:latin typeface="Arial" panose="020B0604020202020204" pitchFamily="34" charset="0"/>
                <a:cs typeface="Arial" panose="020B0604020202020204" pitchFamily="34" charset="0"/>
                <a:hlinkClick r:id="rId4"/>
              </a:rPr>
              <a:t>https://www.sciencedirect.com/science/article/pii/0304405X79900151</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Robert Jarrow and Andrew Rudd. ‘Approximate option valuation for arbitrary stochastic processes’. In: Journal of Financial Economics 10.3 (1982), pp. 347–369. ISSN: 0304-405X. DOI: https://doi.org/10.1016/0304- 405X(82)90007- 1.URL: </a:t>
            </a:r>
            <a:r>
              <a:rPr lang="en-US" sz="1200" dirty="0">
                <a:latin typeface="Arial" panose="020B0604020202020204" pitchFamily="34" charset="0"/>
                <a:cs typeface="Arial" panose="020B0604020202020204" pitchFamily="34" charset="0"/>
                <a:hlinkClick r:id="rId5"/>
              </a:rPr>
              <a:t>https://www.sciencedirect.com/science/article/pii/0304405X82900071</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Robert Geske and Kuldeep Shastri. ‘Valuation by Approximation: A Comparison of Alternative Option Valuation Techniques’. In: The Journal of Financial and Quantitative Analysis 20.1 (1985), pp. 45–71. ISSN: 00221090, 17566916. URL: </a:t>
            </a:r>
            <a:r>
              <a:rPr lang="en-US" sz="1200" dirty="0">
                <a:latin typeface="Arial" panose="020B0604020202020204" pitchFamily="34" charset="0"/>
                <a:cs typeface="Arial" panose="020B0604020202020204" pitchFamily="34" charset="0"/>
                <a:hlinkClick r:id="rId6"/>
              </a:rPr>
              <a:t>http://www.jstor.org/stable/2330677</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Giovanni Barone-Adesi and Robert E. Whaley. ‘Efficient Analytic Approximation of American Option Values’. In: The Journal of Finance 42.2 (1987), pp. 301–320. ISSN:00221082, 15406261. URL: </a:t>
            </a:r>
            <a:r>
              <a:rPr lang="en-US" sz="1200" dirty="0">
                <a:latin typeface="Arial" panose="020B0604020202020204" pitchFamily="34" charset="0"/>
                <a:cs typeface="Arial" panose="020B0604020202020204" pitchFamily="34" charset="0"/>
                <a:hlinkClick r:id="rId7"/>
              </a:rPr>
              <a:t>http://www.jstor.org/stable/2328254</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John Hull and Alan White. ‘Valuing Derivative Securities Using the Explicit Finite Difference Method’. In: The Journal of Financial and Quantitative Analysis 25.1(1990), pp. 87–100. ISSN: 00221090, 17566916. URL: </a:t>
            </a:r>
            <a:r>
              <a:rPr lang="en-US" sz="1200" dirty="0">
                <a:latin typeface="Arial" panose="020B0604020202020204" pitchFamily="34" charset="0"/>
                <a:cs typeface="Arial" panose="020B0604020202020204" pitchFamily="34" charset="0"/>
                <a:hlinkClick r:id="rId8"/>
              </a:rPr>
              <a:t>http://www.jstor.org/stable/2330889</a:t>
            </a:r>
            <a:r>
              <a:rPr lang="en-US" sz="1200" dirty="0">
                <a:latin typeface="Arial" panose="020B0604020202020204" pitchFamily="34" charset="0"/>
                <a:cs typeface="Arial" panose="020B0604020202020204" pitchFamily="34" charset="0"/>
              </a:rPr>
              <a:t> . 28 BIBLIOGRAPHY 29</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[7] </a:t>
            </a:r>
            <a:r>
              <a:rPr lang="en-US" sz="1200" dirty="0">
                <a:latin typeface="Arial" panose="020B0604020202020204" pitchFamily="34" charset="0"/>
                <a:cs typeface="Arial" panose="020B0604020202020204" pitchFamily="34" charset="0"/>
              </a:rPr>
              <a:t>Petter Bjerksund and Gunnar Stensland. ‘Closed-form approximation of American options’. In: Scandinavian Journal of Management 9 (1993), S87–S99. ISSN: 0956-5221. DOI: https://doi.org/10.1016/0956- 5221(93)90009- H.URL: </a:t>
            </a:r>
            <a:r>
              <a:rPr lang="en-US" sz="1200" dirty="0">
                <a:latin typeface="Arial" panose="020B0604020202020204" pitchFamily="34" charset="0"/>
                <a:cs typeface="Arial" panose="020B0604020202020204" pitchFamily="34" charset="0"/>
                <a:hlinkClick r:id="rId9"/>
              </a:rPr>
              <a:t>https://www.sciencedirect.com/science/article/pii/095652219390009H</a:t>
            </a:r>
            <a:r>
              <a:rPr lang="en-US" sz="12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6AC7B98A-F470-4454-8CAC-C1A0C25D209C}"/>
              </a:ext>
            </a:extLst>
          </p:cNvPr>
          <p:cNvSpPr txBox="1"/>
          <p:nvPr/>
        </p:nvSpPr>
        <p:spPr>
          <a:xfrm>
            <a:off x="796237" y="2762929"/>
            <a:ext cx="3582073" cy="230832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GitHub Repository</a:t>
            </a:r>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Software Licenses:</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LEAN</a:t>
            </a:r>
            <a:r>
              <a:rPr lang="en-US" sz="1600" dirty="0">
                <a:solidFill>
                  <a:schemeClr val="bg1"/>
                </a:solidFill>
                <a:latin typeface="Arial" panose="020B0604020202020204" pitchFamily="34" charset="0"/>
                <a:cs typeface="Arial" panose="020B0604020202020204" pitchFamily="34" charset="0"/>
              </a:rPr>
              <a:t> Algorithmic Trading Engine</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QuantLib</a:t>
            </a:r>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endParaRPr>
          </a:p>
          <a:p>
            <a:r>
              <a:rPr lang="en-US" sz="1600" dirty="0">
                <a:solidFill>
                  <a:schemeClr val="bg1"/>
                </a:solidFill>
              </a:rPr>
              <a:t>Major sources listed, for a full extensive list please see the reference page in paper</a:t>
            </a:r>
          </a:p>
        </p:txBody>
      </p:sp>
    </p:spTree>
    <p:extLst>
      <p:ext uri="{BB962C8B-B14F-4D97-AF65-F5344CB8AC3E}">
        <p14:creationId xmlns:p14="http://schemas.microsoft.com/office/powerpoint/2010/main" val="312112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507792" y="331237"/>
            <a:ext cx="4985018" cy="2058046"/>
          </a:xfrm>
        </p:spPr>
        <p:txBody>
          <a:bodyPr vert="horz" lIns="91440" tIns="45720" rIns="91440" bIns="45720" rtlCol="0" anchor="b">
            <a:normAutofit/>
          </a:bodyPr>
          <a:lstStyle/>
          <a:p>
            <a:r>
              <a:rPr lang="en-US" sz="7200" kern="1200" dirty="0">
                <a:latin typeface="Arial" panose="020B0604020202020204" pitchFamily="34" charset="0"/>
                <a:cs typeface="Arial" panose="020B0604020202020204" pitchFamily="34" charset="0"/>
              </a:rPr>
              <a:t>Q&amp;A </a:t>
            </a:r>
            <a:endParaRPr lang="en-US" sz="7200" kern="1200" dirty="0">
              <a:latin typeface="+mj-lt"/>
              <a:ea typeface="+mj-ea"/>
              <a:cs typeface="+mj-cs"/>
            </a:endParaRPr>
          </a:p>
        </p:txBody>
      </p:sp>
      <p:sp>
        <p:nvSpPr>
          <p:cNvPr id="71" name="Freeform: Shape 70">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43CB30EA-65C6-47AC-8FB8-EC6FBCFC0C86}"/>
              </a:ext>
            </a:extLst>
          </p:cNvPr>
          <p:cNvSpPr txBox="1"/>
          <p:nvPr/>
        </p:nvSpPr>
        <p:spPr>
          <a:xfrm>
            <a:off x="6955457" y="2205381"/>
            <a:ext cx="3468366" cy="1550159"/>
          </a:xfrm>
          <a:prstGeom prst="rect">
            <a:avLst/>
          </a:prstGeom>
        </p:spPr>
        <p:txBody>
          <a:bodyPr vert="horz" lIns="91440" tIns="45720" rIns="91440" bIns="45720" rtlCol="0" anchor="t">
            <a:normAutofit/>
          </a:bodyPr>
          <a:lstStyle/>
          <a:p>
            <a:r>
              <a:rPr lang="en-US" sz="2000" dirty="0">
                <a:solidFill>
                  <a:schemeClr val="bg1"/>
                </a:solidFill>
                <a:latin typeface="Arial" panose="020B0604020202020204" pitchFamily="34" charset="0"/>
                <a:cs typeface="Arial" panose="020B0604020202020204" pitchFamily="34" charset="0"/>
              </a:rPr>
              <a:t>Thank you for your time, please reach out to </a:t>
            </a:r>
            <a:r>
              <a:rPr lang="en-US" sz="2000" b="1"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jbohne3@uic.edu</a:t>
            </a:r>
            <a:r>
              <a:rPr lang="en-US" sz="2000" b="1"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with any remaining questions!</a:t>
            </a:r>
          </a:p>
        </p:txBody>
      </p:sp>
      <p:pic>
        <p:nvPicPr>
          <p:cNvPr id="7" name="Picture 6" descr="A red button with white letters&#10;&#10;Description automatically generated with low confidence">
            <a:extLst>
              <a:ext uri="{FF2B5EF4-FFF2-40B4-BE49-F238E27FC236}">
                <a16:creationId xmlns:a16="http://schemas.microsoft.com/office/drawing/2014/main" id="{A53D69F0-9CAA-401D-901F-4AD241915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1647" y="4246056"/>
            <a:ext cx="1282176" cy="12821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B89187DE-7283-468E-99F3-1A924DCCA021}"/>
              </a:ext>
            </a:extLst>
          </p:cNvPr>
          <p:cNvPicPr>
            <a:picLocks noChangeAspect="1"/>
          </p:cNvPicPr>
          <p:nvPr/>
        </p:nvPicPr>
        <p:blipFill>
          <a:blip r:embed="rId5"/>
          <a:stretch>
            <a:fillRect/>
          </a:stretch>
        </p:blipFill>
        <p:spPr>
          <a:xfrm>
            <a:off x="9352929" y="5784223"/>
            <a:ext cx="859611" cy="256054"/>
          </a:xfrm>
          <a:prstGeom prst="rect">
            <a:avLst/>
          </a:prstGeom>
        </p:spPr>
      </p:pic>
    </p:spTree>
    <p:extLst>
      <p:ext uri="{BB962C8B-B14F-4D97-AF65-F5344CB8AC3E}">
        <p14:creationId xmlns:p14="http://schemas.microsoft.com/office/powerpoint/2010/main" val="177256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Option Contracts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09304" y="3191255"/>
            <a:ext cx="3582074" cy="3547872"/>
          </a:xfrm>
          <a:prstGeom prst="rect">
            <a:avLst/>
          </a:prstGeom>
        </p:spPr>
        <p:txBody>
          <a:bodyPr vert="horz" lIns="91440" tIns="45720" rIns="91440" bIns="45720" rtlCol="0" anchor="t">
            <a:normAutofit/>
          </a:bodyPr>
          <a:lstStyle/>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Classified as a derivative, other derivatives include futures,  interest rate swaps</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Holder of the option has the right to buy or sell the underlying asset at the strike price, known as calls or puts respectively</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European options can only be exercised on expiration date, American options can be exercised anytime up until expiration date</a:t>
            </a:r>
          </a:p>
          <a:p>
            <a:pPr marL="285750" indent="-228600" defTabSz="914400">
              <a:lnSpc>
                <a:spcPct val="90000"/>
              </a:lnSpc>
              <a:spcAft>
                <a:spcPts val="600"/>
              </a:spcAft>
              <a:buFont typeface="Arial" panose="020B0604020202020204" pitchFamily="34" charset="0"/>
              <a:buChar char="•"/>
            </a:pPr>
            <a:endParaRPr lang="en-US" sz="900" dirty="0">
              <a:solidFill>
                <a:schemeClr val="bg1"/>
              </a:solidFill>
            </a:endParaRPr>
          </a:p>
        </p:txBody>
      </p:sp>
      <p:pic>
        <p:nvPicPr>
          <p:cNvPr id="7" name="Picture 6" descr="Timeline&#10;&#10;Description automatically generated">
            <a:extLst>
              <a:ext uri="{FF2B5EF4-FFF2-40B4-BE49-F238E27FC236}">
                <a16:creationId xmlns:a16="http://schemas.microsoft.com/office/drawing/2014/main" id="{E4B681F0-BBB3-4370-80DB-F56E90E41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213" y="3604723"/>
            <a:ext cx="5077215" cy="2843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85F25A7-3A80-4764-9C97-FFD6636BE903}"/>
              </a:ext>
            </a:extLst>
          </p:cNvPr>
          <p:cNvSpPr txBox="1"/>
          <p:nvPr/>
        </p:nvSpPr>
        <p:spPr>
          <a:xfrm>
            <a:off x="6163213" y="843677"/>
            <a:ext cx="4694549"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Common expirations include Weeklies, Monthlies, Quarterlies and LEAPs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Each option contract has unique option symbol generated by Option Clearing Corporation (OCC)</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Expressed in the format shown below option symbol includes information relevant to the contract’s underlying asset, expiration date, strike price and right. </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8965F207-FE21-481A-9DD0-D31787BFB897}"/>
              </a:ext>
            </a:extLst>
          </p:cNvPr>
          <p:cNvSpPr txBox="1"/>
          <p:nvPr/>
        </p:nvSpPr>
        <p:spPr>
          <a:xfrm>
            <a:off x="7293565" y="6485211"/>
            <a:ext cx="2682081" cy="507831"/>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a:t>
            </a:r>
            <a:r>
              <a:rPr lang="en-US" sz="900" b="0" i="0" dirty="0">
                <a:effectLst/>
                <a:latin typeface="Arial" panose="020B0604020202020204" pitchFamily="34" charset="0"/>
                <a:cs typeface="Arial" panose="020B0604020202020204" pitchFamily="34" charset="0"/>
              </a:rPr>
              <a:t>Jeff Clark </a:t>
            </a:r>
            <a:r>
              <a:rPr lang="en-US" sz="900" b="0" i="1" dirty="0">
                <a:effectLst/>
                <a:latin typeface="Arial" panose="020B0604020202020204" pitchFamily="34" charset="0"/>
                <a:cs typeface="Arial" panose="020B0604020202020204" pitchFamily="34" charset="0"/>
              </a:rPr>
              <a:t>Option Symbol Decomposition</a:t>
            </a:r>
            <a:br>
              <a:rPr lang="en-US" dirty="0"/>
            </a:br>
            <a:endParaRPr lang="en-US" dirty="0"/>
          </a:p>
        </p:txBody>
      </p:sp>
    </p:spTree>
    <p:extLst>
      <p:ext uri="{BB962C8B-B14F-4D97-AF65-F5344CB8AC3E}">
        <p14:creationId xmlns:p14="http://schemas.microsoft.com/office/powerpoint/2010/main" val="338185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Pricing Methods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90" y="3182112"/>
            <a:ext cx="3728882" cy="3544304"/>
          </a:xfrm>
          <a:prstGeom prst="rect">
            <a:avLst/>
          </a:prstGeom>
        </p:spPr>
        <p:txBody>
          <a:bodyPr vert="horz" lIns="91440" tIns="45720" rIns="91440" bIns="45720" rtlCol="0" anchor="t">
            <a:normAutofit lnSpcReduction="10000"/>
          </a:bodyPr>
          <a:lstStyle/>
          <a:p>
            <a:pPr marL="57150" defTabSz="914400">
              <a:spcAft>
                <a:spcPts val="600"/>
              </a:spcAft>
            </a:pPr>
            <a:r>
              <a:rPr lang="en-US" sz="1600" dirty="0">
                <a:solidFill>
                  <a:schemeClr val="bg1"/>
                </a:solidFill>
                <a:latin typeface="Arial" panose="020B0604020202020204" pitchFamily="34" charset="0"/>
                <a:cs typeface="Arial" panose="020B0604020202020204" pitchFamily="34" charset="0"/>
              </a:rPr>
              <a:t>In the context of option pricing:</a:t>
            </a:r>
          </a:p>
          <a:p>
            <a:pPr marL="342900" indent="-28575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Analytic Formulas give explicit formulas for the  true value of the option, which are commonly European Style</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Analytic Approximations approximate the value of the option, commonly American Style, based on an underlying analytic formula</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Numerical Methods such as Binomial Trees and Finite Difference Methods approximate the true value with the use of a scheme across space and time.</a:t>
            </a:r>
          </a:p>
        </p:txBody>
      </p:sp>
      <p:graphicFrame>
        <p:nvGraphicFramePr>
          <p:cNvPr id="37" name="TextBox 8">
            <a:extLst>
              <a:ext uri="{FF2B5EF4-FFF2-40B4-BE49-F238E27FC236}">
                <a16:creationId xmlns:a16="http://schemas.microsoft.com/office/drawing/2014/main" id="{B57D0D84-71C2-43B0-83C0-08F4B58278AF}"/>
              </a:ext>
            </a:extLst>
          </p:cNvPr>
          <p:cNvGraphicFramePr/>
          <p:nvPr>
            <p:extLst>
              <p:ext uri="{D42A27DB-BD31-4B8C-83A1-F6EECF244321}">
                <p14:modId xmlns:p14="http://schemas.microsoft.com/office/powerpoint/2010/main" val="2410987321"/>
              </p:ext>
            </p:extLst>
          </p:nvPr>
        </p:nvGraphicFramePr>
        <p:xfrm>
          <a:off x="5643270" y="1058453"/>
          <a:ext cx="5600007"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187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Pricing Methods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90" y="3383121"/>
            <a:ext cx="3693198" cy="2866022"/>
          </a:xfrm>
          <a:prstGeom prst="rect">
            <a:avLst/>
          </a:prstGeom>
        </p:spPr>
        <p:txBody>
          <a:bodyPr vert="horz" lIns="91440" tIns="45720" rIns="91440" bIns="45720" rtlCol="0" anchor="t">
            <a:normAutofit lnSpcReduction="10000"/>
          </a:bodyPr>
          <a:lstStyle/>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Most famous equation in option pricing is the Black-Scholes Pricing Formulas </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Formulas are the solutions to the Black-Scholes Partial Differential Equation (BS-PDE)</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Provide an explicit formula for value of European call or put (similar)</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American calls on stock with no dividend can be valued by (BS-PF)</a:t>
            </a:r>
          </a:p>
          <a:p>
            <a:pPr marL="285750" indent="-228600" defTabSz="914400">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See Black’s Approximation, 1975</a:t>
            </a:r>
          </a:p>
        </p:txBody>
      </p:sp>
      <p:pic>
        <p:nvPicPr>
          <p:cNvPr id="4" name="Picture 3" descr="A picture containing diagram&#10;&#10;Description automatically generated">
            <a:extLst>
              <a:ext uri="{FF2B5EF4-FFF2-40B4-BE49-F238E27FC236}">
                <a16:creationId xmlns:a16="http://schemas.microsoft.com/office/drawing/2014/main" id="{32DB4584-BB49-4373-BEC7-9DAAD4BAB4C8}"/>
              </a:ext>
            </a:extLst>
          </p:cNvPr>
          <p:cNvPicPr>
            <a:picLocks noChangeAspect="1"/>
          </p:cNvPicPr>
          <p:nvPr/>
        </p:nvPicPr>
        <p:blipFill rotWithShape="1">
          <a:blip r:embed="rId3">
            <a:extLst>
              <a:ext uri="{28A0092B-C50C-407E-A947-70E740481C1C}">
                <a14:useLocalDpi xmlns:a14="http://schemas.microsoft.com/office/drawing/2010/main" val="0"/>
              </a:ext>
            </a:extLst>
          </a:blip>
          <a:srcRect l="9621" r="11717"/>
          <a:stretch/>
        </p:blipFill>
        <p:spPr>
          <a:xfrm>
            <a:off x="6174509" y="698407"/>
            <a:ext cx="4451975" cy="87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ext, letter&#10;&#10;Description automatically generated">
            <a:extLst>
              <a:ext uri="{FF2B5EF4-FFF2-40B4-BE49-F238E27FC236}">
                <a16:creationId xmlns:a16="http://schemas.microsoft.com/office/drawing/2014/main" id="{92A47FD9-D0CE-4503-BE52-A65DDF37B7A2}"/>
              </a:ext>
            </a:extLst>
          </p:cNvPr>
          <p:cNvPicPr>
            <a:picLocks noChangeAspect="1"/>
          </p:cNvPicPr>
          <p:nvPr/>
        </p:nvPicPr>
        <p:blipFill rotWithShape="1">
          <a:blip r:embed="rId4">
            <a:extLst>
              <a:ext uri="{28A0092B-C50C-407E-A947-70E740481C1C}">
                <a14:useLocalDpi xmlns:a14="http://schemas.microsoft.com/office/drawing/2010/main" val="0"/>
              </a:ext>
            </a:extLst>
          </a:blip>
          <a:srcRect l="5945" r="6753"/>
          <a:stretch/>
        </p:blipFill>
        <p:spPr>
          <a:xfrm>
            <a:off x="6225308" y="2496374"/>
            <a:ext cx="4395245" cy="3183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4DBE5C9-3621-4E0F-9775-AECA0BB8DA4B}"/>
              </a:ext>
            </a:extLst>
          </p:cNvPr>
          <p:cNvSpPr txBox="1"/>
          <p:nvPr/>
        </p:nvSpPr>
        <p:spPr>
          <a:xfrm>
            <a:off x="6905857" y="1642161"/>
            <a:ext cx="30341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Black Scholes Partial Differential Equation</a:t>
            </a:r>
          </a:p>
        </p:txBody>
      </p:sp>
      <p:sp>
        <p:nvSpPr>
          <p:cNvPr id="9" name="TextBox 8">
            <a:extLst>
              <a:ext uri="{FF2B5EF4-FFF2-40B4-BE49-F238E27FC236}">
                <a16:creationId xmlns:a16="http://schemas.microsoft.com/office/drawing/2014/main" id="{D37BC51D-332F-40F4-9764-F2E2D8D5E6E4}"/>
              </a:ext>
            </a:extLst>
          </p:cNvPr>
          <p:cNvSpPr txBox="1"/>
          <p:nvPr/>
        </p:nvSpPr>
        <p:spPr>
          <a:xfrm>
            <a:off x="5918222" y="5763491"/>
            <a:ext cx="496454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Black Scholes Pricing Formula for European Call, Put Similar Structure</a:t>
            </a:r>
          </a:p>
        </p:txBody>
      </p:sp>
    </p:spTree>
    <p:extLst>
      <p:ext uri="{BB962C8B-B14F-4D97-AF65-F5344CB8AC3E}">
        <p14:creationId xmlns:p14="http://schemas.microsoft.com/office/powerpoint/2010/main" val="114832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Pricing Methods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767290" y="3383121"/>
            <a:ext cx="3927258" cy="2793251"/>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endParaRPr lang="en-US" dirty="0">
              <a:solidFill>
                <a:schemeClr val="bg1"/>
              </a:solidFill>
            </a:endParaRPr>
          </a:p>
        </p:txBody>
      </p:sp>
      <p:pic>
        <p:nvPicPr>
          <p:cNvPr id="6" name="Picture 5" descr="Text, letter&#10;&#10;Description automatically generated">
            <a:extLst>
              <a:ext uri="{FF2B5EF4-FFF2-40B4-BE49-F238E27FC236}">
                <a16:creationId xmlns:a16="http://schemas.microsoft.com/office/drawing/2014/main" id="{30A7D93E-7F2E-4C1B-9E0B-81A77E5F6CA0}"/>
              </a:ext>
            </a:extLst>
          </p:cNvPr>
          <p:cNvPicPr>
            <a:picLocks noChangeAspect="1"/>
          </p:cNvPicPr>
          <p:nvPr/>
        </p:nvPicPr>
        <p:blipFill rotWithShape="1">
          <a:blip r:embed="rId3">
            <a:extLst>
              <a:ext uri="{28A0092B-C50C-407E-A947-70E740481C1C}">
                <a14:useLocalDpi xmlns:a14="http://schemas.microsoft.com/office/drawing/2010/main" val="0"/>
              </a:ext>
            </a:extLst>
          </a:blip>
          <a:srcRect r="4696"/>
          <a:stretch/>
        </p:blipFill>
        <p:spPr>
          <a:xfrm>
            <a:off x="5510469" y="3506000"/>
            <a:ext cx="5092521" cy="12203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Text, letter&#10;&#10;Description automatically generated">
            <a:extLst>
              <a:ext uri="{FF2B5EF4-FFF2-40B4-BE49-F238E27FC236}">
                <a16:creationId xmlns:a16="http://schemas.microsoft.com/office/drawing/2014/main" id="{BF0CC021-F936-4436-AD8B-5B21FB9F5209}"/>
              </a:ext>
            </a:extLst>
          </p:cNvPr>
          <p:cNvPicPr>
            <a:picLocks noChangeAspect="1"/>
          </p:cNvPicPr>
          <p:nvPr/>
        </p:nvPicPr>
        <p:blipFill rotWithShape="1">
          <a:blip r:embed="rId4">
            <a:extLst>
              <a:ext uri="{28A0092B-C50C-407E-A947-70E740481C1C}">
                <a14:useLocalDpi xmlns:a14="http://schemas.microsoft.com/office/drawing/2010/main" val="0"/>
              </a:ext>
            </a:extLst>
          </a:blip>
          <a:srcRect l="4609" r="6683"/>
          <a:stretch/>
        </p:blipFill>
        <p:spPr>
          <a:xfrm>
            <a:off x="6319722" y="5480554"/>
            <a:ext cx="3274706" cy="768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Text, letter&#10;&#10;Description automatically generated">
            <a:extLst>
              <a:ext uri="{FF2B5EF4-FFF2-40B4-BE49-F238E27FC236}">
                <a16:creationId xmlns:a16="http://schemas.microsoft.com/office/drawing/2014/main" id="{10EB002C-F65F-4F2E-8DBF-F161131BA0F2}"/>
              </a:ext>
            </a:extLst>
          </p:cNvPr>
          <p:cNvPicPr>
            <a:picLocks noChangeAspect="1"/>
          </p:cNvPicPr>
          <p:nvPr/>
        </p:nvPicPr>
        <p:blipFill rotWithShape="1">
          <a:blip r:embed="rId5">
            <a:extLst>
              <a:ext uri="{28A0092B-C50C-407E-A947-70E740481C1C}">
                <a14:useLocalDpi xmlns:a14="http://schemas.microsoft.com/office/drawing/2010/main" val="0"/>
              </a:ext>
            </a:extLst>
          </a:blip>
          <a:srcRect r="12588"/>
          <a:stretch/>
        </p:blipFill>
        <p:spPr>
          <a:xfrm>
            <a:off x="5461838" y="308121"/>
            <a:ext cx="5073309" cy="1330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7DE4BA6C-BC23-4905-A51E-C9DD10B54446}"/>
              </a:ext>
            </a:extLst>
          </p:cNvPr>
          <p:cNvSpPr txBox="1"/>
          <p:nvPr/>
        </p:nvSpPr>
        <p:spPr>
          <a:xfrm>
            <a:off x="469826" y="3197308"/>
            <a:ext cx="3927258" cy="3548770"/>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Barone-Adesi-Whaley (B-A-W) proposed the Quadratic Approximation of the American Call/Put</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Approximating the Analytic BS-PDE, the argument assumes any early exercise premium of American option follows BS-PDE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Bjerksund-Stensland (B-S) proposed a class of general exercise strategies for American options specified by a trigger price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One way to calculate the trigger price is with a time weighted average between infinite lived and an  infinitesimal lived American Option</a:t>
            </a:r>
          </a:p>
        </p:txBody>
      </p:sp>
      <p:sp>
        <p:nvSpPr>
          <p:cNvPr id="13" name="TextBox 12">
            <a:extLst>
              <a:ext uri="{FF2B5EF4-FFF2-40B4-BE49-F238E27FC236}">
                <a16:creationId xmlns:a16="http://schemas.microsoft.com/office/drawing/2014/main" id="{90CCEC50-4EC7-4925-AB63-FA6514B09702}"/>
              </a:ext>
            </a:extLst>
          </p:cNvPr>
          <p:cNvSpPr txBox="1"/>
          <p:nvPr/>
        </p:nvSpPr>
        <p:spPr>
          <a:xfrm>
            <a:off x="6361414" y="1697012"/>
            <a:ext cx="327415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Quadratic Approximation of the American Call</a:t>
            </a:r>
          </a:p>
        </p:txBody>
      </p:sp>
      <p:sp>
        <p:nvSpPr>
          <p:cNvPr id="14" name="TextBox 13">
            <a:extLst>
              <a:ext uri="{FF2B5EF4-FFF2-40B4-BE49-F238E27FC236}">
                <a16:creationId xmlns:a16="http://schemas.microsoft.com/office/drawing/2014/main" id="{F2B76464-E101-41B1-87B9-ADBD416B3B1D}"/>
              </a:ext>
            </a:extLst>
          </p:cNvPr>
          <p:cNvSpPr txBox="1"/>
          <p:nvPr/>
        </p:nvSpPr>
        <p:spPr>
          <a:xfrm>
            <a:off x="5737862" y="4783498"/>
            <a:ext cx="481649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Approximation of American Call given a General Exercise Strategy </a:t>
            </a:r>
          </a:p>
        </p:txBody>
      </p:sp>
      <p:sp>
        <p:nvSpPr>
          <p:cNvPr id="15" name="TextBox 14">
            <a:extLst>
              <a:ext uri="{FF2B5EF4-FFF2-40B4-BE49-F238E27FC236}">
                <a16:creationId xmlns:a16="http://schemas.microsoft.com/office/drawing/2014/main" id="{6DDC422B-09F1-4893-A7BF-66EFBC6D108A}"/>
              </a:ext>
            </a:extLst>
          </p:cNvPr>
          <p:cNvSpPr txBox="1"/>
          <p:nvPr/>
        </p:nvSpPr>
        <p:spPr>
          <a:xfrm>
            <a:off x="6667287" y="6308921"/>
            <a:ext cx="277888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Time Weighted Average Trigger Price </a:t>
            </a:r>
          </a:p>
        </p:txBody>
      </p:sp>
      <p:pic>
        <p:nvPicPr>
          <p:cNvPr id="17" name="Picture 16">
            <a:extLst>
              <a:ext uri="{FF2B5EF4-FFF2-40B4-BE49-F238E27FC236}">
                <a16:creationId xmlns:a16="http://schemas.microsoft.com/office/drawing/2014/main" id="{B29EB462-C294-4768-8391-C645CC242B3C}"/>
              </a:ext>
            </a:extLst>
          </p:cNvPr>
          <p:cNvPicPr>
            <a:picLocks noChangeAspect="1"/>
          </p:cNvPicPr>
          <p:nvPr/>
        </p:nvPicPr>
        <p:blipFill rotWithShape="1">
          <a:blip r:embed="rId6">
            <a:extLst>
              <a:ext uri="{28A0092B-C50C-407E-A947-70E740481C1C}">
                <a14:useLocalDpi xmlns:a14="http://schemas.microsoft.com/office/drawing/2010/main" val="0"/>
              </a:ext>
            </a:extLst>
          </a:blip>
          <a:srcRect r="13607" b="-5454"/>
          <a:stretch/>
        </p:blipFill>
        <p:spPr>
          <a:xfrm>
            <a:off x="6001527" y="2267825"/>
            <a:ext cx="3998888" cy="51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ectangle 19">
            <a:extLst>
              <a:ext uri="{FF2B5EF4-FFF2-40B4-BE49-F238E27FC236}">
                <a16:creationId xmlns:a16="http://schemas.microsoft.com/office/drawing/2014/main" id="{0071B9FD-8EC6-4CAF-84C5-4F3FE38B16ED}"/>
              </a:ext>
            </a:extLst>
          </p:cNvPr>
          <p:cNvSpPr/>
          <p:nvPr/>
        </p:nvSpPr>
        <p:spPr>
          <a:xfrm>
            <a:off x="4641695" y="3137378"/>
            <a:ext cx="7603159" cy="1280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642F0A6-B96F-4370-B4C0-7BD536769DC7}"/>
              </a:ext>
            </a:extLst>
          </p:cNvPr>
          <p:cNvSpPr txBox="1"/>
          <p:nvPr/>
        </p:nvSpPr>
        <p:spPr>
          <a:xfrm>
            <a:off x="7211215" y="2834530"/>
            <a:ext cx="157455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Approximation Term</a:t>
            </a:r>
          </a:p>
        </p:txBody>
      </p:sp>
    </p:spTree>
    <p:extLst>
      <p:ext uri="{BB962C8B-B14F-4D97-AF65-F5344CB8AC3E}">
        <p14:creationId xmlns:p14="http://schemas.microsoft.com/office/powerpoint/2010/main" val="62380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Pricing Methods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422105" y="3168304"/>
            <a:ext cx="4056225" cy="3298690"/>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Finite Difference Methods are often used in option pricing such as implicit, explicit, and Crank-Nicolson</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Performing central approximations in both time and space results in the following scheme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Binomial Trees represent different moves the underlying asset can take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Variations occur when restricting probability or magnitude of move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Price of option is solved backward in time given payoffs at expiration</a:t>
            </a:r>
          </a:p>
          <a:p>
            <a:pPr marL="285750" indent="-228600" defTabSz="914400">
              <a:lnSpc>
                <a:spcPct val="90000"/>
              </a:lnSpc>
              <a:spcAft>
                <a:spcPts val="600"/>
              </a:spcAft>
              <a:buFont typeface="Arial" panose="020B0604020202020204" pitchFamily="34" charset="0"/>
              <a:buChar char="•"/>
            </a:pPr>
            <a:endParaRPr lang="en-US" dirty="0">
              <a:solidFill>
                <a:schemeClr val="bg1"/>
              </a:solidFill>
            </a:endParaRPr>
          </a:p>
        </p:txBody>
      </p:sp>
      <p:pic>
        <p:nvPicPr>
          <p:cNvPr id="10" name="Picture 9" descr="Diagram, schematic&#10;&#10;Description automatically generated">
            <a:extLst>
              <a:ext uri="{FF2B5EF4-FFF2-40B4-BE49-F238E27FC236}">
                <a16:creationId xmlns:a16="http://schemas.microsoft.com/office/drawing/2014/main" id="{C04BEFBE-C1AD-490C-9D01-CD8FE84B27E8}"/>
              </a:ext>
            </a:extLst>
          </p:cNvPr>
          <p:cNvPicPr>
            <a:picLocks noChangeAspect="1"/>
          </p:cNvPicPr>
          <p:nvPr/>
        </p:nvPicPr>
        <p:blipFill rotWithShape="1">
          <a:blip r:embed="rId3">
            <a:extLst>
              <a:ext uri="{28A0092B-C50C-407E-A947-70E740481C1C}">
                <a14:useLocalDpi xmlns:a14="http://schemas.microsoft.com/office/drawing/2010/main" val="0"/>
              </a:ext>
            </a:extLst>
          </a:blip>
          <a:srcRect l="13700" t="4800" r="16477" b="21497"/>
          <a:stretch/>
        </p:blipFill>
        <p:spPr>
          <a:xfrm>
            <a:off x="5330333" y="4033811"/>
            <a:ext cx="2355138" cy="193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A picture containing text&#10;&#10;Description automatically generated">
            <a:extLst>
              <a:ext uri="{FF2B5EF4-FFF2-40B4-BE49-F238E27FC236}">
                <a16:creationId xmlns:a16="http://schemas.microsoft.com/office/drawing/2014/main" id="{193775CB-9383-4F57-8D7F-BC82C78773F2}"/>
              </a:ext>
            </a:extLst>
          </p:cNvPr>
          <p:cNvPicPr>
            <a:picLocks noChangeAspect="1"/>
          </p:cNvPicPr>
          <p:nvPr/>
        </p:nvPicPr>
        <p:blipFill rotWithShape="1">
          <a:blip r:embed="rId4">
            <a:extLst>
              <a:ext uri="{28A0092B-C50C-407E-A947-70E740481C1C}">
                <a14:useLocalDpi xmlns:a14="http://schemas.microsoft.com/office/drawing/2010/main" val="0"/>
              </a:ext>
            </a:extLst>
          </a:blip>
          <a:srcRect l="9019" t="16536" r="8113" b="18007"/>
          <a:stretch/>
        </p:blipFill>
        <p:spPr>
          <a:xfrm>
            <a:off x="8866030" y="4573493"/>
            <a:ext cx="2534807" cy="48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CB0E0F1D-3FD7-461F-B1D8-F64B0BA0F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8026" y="2444861"/>
            <a:ext cx="6225881" cy="590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C0673820-D658-4B2D-A78A-6D9F3CC0FEF1}"/>
              </a:ext>
            </a:extLst>
          </p:cNvPr>
          <p:cNvSpPr txBox="1"/>
          <p:nvPr/>
        </p:nvSpPr>
        <p:spPr>
          <a:xfrm>
            <a:off x="5530583" y="3152742"/>
            <a:ext cx="623931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Crank-Nicolson Finite Difference Scheme for Black-Scholes Partial Differential Equation</a:t>
            </a:r>
          </a:p>
        </p:txBody>
      </p:sp>
      <p:sp>
        <p:nvSpPr>
          <p:cNvPr id="17" name="TextBox 16">
            <a:extLst>
              <a:ext uri="{FF2B5EF4-FFF2-40B4-BE49-F238E27FC236}">
                <a16:creationId xmlns:a16="http://schemas.microsoft.com/office/drawing/2014/main" id="{A8918388-882D-4EA2-B9D4-F8DAA15116AB}"/>
              </a:ext>
            </a:extLst>
          </p:cNvPr>
          <p:cNvSpPr txBox="1"/>
          <p:nvPr/>
        </p:nvSpPr>
        <p:spPr>
          <a:xfrm>
            <a:off x="5647028" y="6021093"/>
            <a:ext cx="172174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General Binomial Tree</a:t>
            </a:r>
          </a:p>
        </p:txBody>
      </p:sp>
      <p:sp>
        <p:nvSpPr>
          <p:cNvPr id="18" name="TextBox 17">
            <a:extLst>
              <a:ext uri="{FF2B5EF4-FFF2-40B4-BE49-F238E27FC236}">
                <a16:creationId xmlns:a16="http://schemas.microsoft.com/office/drawing/2014/main" id="{71472721-592E-471F-8C0C-AF048E26474E}"/>
              </a:ext>
            </a:extLst>
          </p:cNvPr>
          <p:cNvSpPr txBox="1"/>
          <p:nvPr/>
        </p:nvSpPr>
        <p:spPr>
          <a:xfrm>
            <a:off x="8560967" y="6021092"/>
            <a:ext cx="317140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Expected Value of Option at Previous Node</a:t>
            </a:r>
          </a:p>
        </p:txBody>
      </p:sp>
      <p:pic>
        <p:nvPicPr>
          <p:cNvPr id="19" name="Picture 18" descr="A picture containing diagram&#10;&#10;Description automatically generated">
            <a:extLst>
              <a:ext uri="{FF2B5EF4-FFF2-40B4-BE49-F238E27FC236}">
                <a16:creationId xmlns:a16="http://schemas.microsoft.com/office/drawing/2014/main" id="{FBC6459C-CDEB-41A0-A6BB-26E40DE72E81}"/>
              </a:ext>
            </a:extLst>
          </p:cNvPr>
          <p:cNvPicPr>
            <a:picLocks noChangeAspect="1"/>
          </p:cNvPicPr>
          <p:nvPr/>
        </p:nvPicPr>
        <p:blipFill rotWithShape="1">
          <a:blip r:embed="rId6">
            <a:extLst>
              <a:ext uri="{28A0092B-C50C-407E-A947-70E740481C1C}">
                <a14:useLocalDpi xmlns:a14="http://schemas.microsoft.com/office/drawing/2010/main" val="0"/>
              </a:ext>
            </a:extLst>
          </a:blip>
          <a:srcRect l="9621" r="11717"/>
          <a:stretch/>
        </p:blipFill>
        <p:spPr>
          <a:xfrm>
            <a:off x="6174509" y="698407"/>
            <a:ext cx="4451975" cy="871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TextBox 19">
            <a:extLst>
              <a:ext uri="{FF2B5EF4-FFF2-40B4-BE49-F238E27FC236}">
                <a16:creationId xmlns:a16="http://schemas.microsoft.com/office/drawing/2014/main" id="{254436EC-2D71-489D-BEB2-7D92A88AF1C4}"/>
              </a:ext>
            </a:extLst>
          </p:cNvPr>
          <p:cNvSpPr txBox="1"/>
          <p:nvPr/>
        </p:nvSpPr>
        <p:spPr>
          <a:xfrm>
            <a:off x="6905857" y="1642161"/>
            <a:ext cx="30341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Black Scholes Partial Differential Equation</a:t>
            </a:r>
          </a:p>
        </p:txBody>
      </p:sp>
    </p:spTree>
    <p:extLst>
      <p:ext uri="{BB962C8B-B14F-4D97-AF65-F5344CB8AC3E}">
        <p14:creationId xmlns:p14="http://schemas.microsoft.com/office/powerpoint/2010/main" val="192841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dirty="0">
                <a:solidFill>
                  <a:schemeClr val="bg1"/>
                </a:solidFill>
                <a:latin typeface="Arial" panose="020B0604020202020204" pitchFamily="34" charset="0"/>
                <a:cs typeface="Arial" panose="020B0604020202020204" pitchFamily="34" charset="0"/>
              </a:rPr>
              <a:t>Pricing Methods</a:t>
            </a:r>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16D2868C-13D8-4E8D-9A91-C1BA4C876D52}"/>
              </a:ext>
            </a:extLst>
          </p:cNvPr>
          <p:cNvSpPr txBox="1"/>
          <p:nvPr/>
        </p:nvSpPr>
        <p:spPr>
          <a:xfrm>
            <a:off x="594697" y="3309495"/>
            <a:ext cx="3927258" cy="3256343"/>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Cox-Ross-Rubinstein (C-R-R) proposed an Equal Jumps Binomial Tree where each node underlying asset can move up or down the same ratio with probabilities (q, 1-q) </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Jarrow-Rudd (J-R) proposed an Equal Probabilities Binomial Tree where each node underlying asset can move up or down with equal probabilities; the ratio of the moves can differ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Both Trees converge to the Black Scholes Solution as number of steps goes to infinity. </a:t>
            </a:r>
          </a:p>
        </p:txBody>
      </p:sp>
      <p:pic>
        <p:nvPicPr>
          <p:cNvPr id="6" name="Picture 5" descr="Diagram&#10;&#10;Description automatically generated">
            <a:extLst>
              <a:ext uri="{FF2B5EF4-FFF2-40B4-BE49-F238E27FC236}">
                <a16:creationId xmlns:a16="http://schemas.microsoft.com/office/drawing/2014/main" id="{B2B038AE-B749-4A79-9BFF-BD328C5323B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79570" y="510729"/>
            <a:ext cx="2428766" cy="2367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Diagram&#10;&#10;Description automatically generated">
            <a:extLst>
              <a:ext uri="{FF2B5EF4-FFF2-40B4-BE49-F238E27FC236}">
                <a16:creationId xmlns:a16="http://schemas.microsoft.com/office/drawing/2014/main" id="{22EC57C3-E49C-455F-B03A-C16342C94E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7831" y="534433"/>
            <a:ext cx="2478456" cy="2320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Text&#10;&#10;Description automatically generated">
            <a:extLst>
              <a:ext uri="{FF2B5EF4-FFF2-40B4-BE49-F238E27FC236}">
                <a16:creationId xmlns:a16="http://schemas.microsoft.com/office/drawing/2014/main" id="{6A88011A-0636-456E-B472-50D901B594D9}"/>
              </a:ext>
            </a:extLst>
          </p:cNvPr>
          <p:cNvPicPr>
            <a:picLocks noChangeAspect="1"/>
          </p:cNvPicPr>
          <p:nvPr/>
        </p:nvPicPr>
        <p:blipFill rotWithShape="1">
          <a:blip r:embed="rId5">
            <a:extLst>
              <a:ext uri="{28A0092B-C50C-407E-A947-70E740481C1C}">
                <a14:useLocalDpi xmlns:a14="http://schemas.microsoft.com/office/drawing/2010/main" val="0"/>
              </a:ext>
            </a:extLst>
          </a:blip>
          <a:srcRect l="8146" r="16900"/>
          <a:stretch/>
        </p:blipFill>
        <p:spPr>
          <a:xfrm>
            <a:off x="5696830" y="3791663"/>
            <a:ext cx="1980457" cy="1717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Text&#10;&#10;Description automatically generated">
            <a:extLst>
              <a:ext uri="{FF2B5EF4-FFF2-40B4-BE49-F238E27FC236}">
                <a16:creationId xmlns:a16="http://schemas.microsoft.com/office/drawing/2014/main" id="{C98B23DA-2E30-45CB-80E0-D223B4D05250}"/>
              </a:ext>
            </a:extLst>
          </p:cNvPr>
          <p:cNvPicPr>
            <a:picLocks noChangeAspect="1"/>
          </p:cNvPicPr>
          <p:nvPr/>
        </p:nvPicPr>
        <p:blipFill rotWithShape="1">
          <a:blip r:embed="rId6">
            <a:extLst>
              <a:ext uri="{28A0092B-C50C-407E-A947-70E740481C1C}">
                <a14:useLocalDpi xmlns:a14="http://schemas.microsoft.com/office/drawing/2010/main" val="0"/>
              </a:ext>
            </a:extLst>
          </a:blip>
          <a:srcRect l="35" t="6675" r="-35" b="14039"/>
          <a:stretch/>
        </p:blipFill>
        <p:spPr>
          <a:xfrm>
            <a:off x="8469440" y="4139964"/>
            <a:ext cx="3027445" cy="1270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C310F9CF-EC2E-4AFF-8281-674C50C44F82}"/>
              </a:ext>
            </a:extLst>
          </p:cNvPr>
          <p:cNvSpPr txBox="1"/>
          <p:nvPr/>
        </p:nvSpPr>
        <p:spPr>
          <a:xfrm>
            <a:off x="5406113" y="2967134"/>
            <a:ext cx="264060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General Equal Jumps Binomial Tree</a:t>
            </a:r>
          </a:p>
        </p:txBody>
      </p:sp>
      <p:sp>
        <p:nvSpPr>
          <p:cNvPr id="7" name="TextBox 6">
            <a:extLst>
              <a:ext uri="{FF2B5EF4-FFF2-40B4-BE49-F238E27FC236}">
                <a16:creationId xmlns:a16="http://schemas.microsoft.com/office/drawing/2014/main" id="{10164209-54DD-4C20-9E2E-B23DAE21670F}"/>
              </a:ext>
            </a:extLst>
          </p:cNvPr>
          <p:cNvSpPr txBox="1"/>
          <p:nvPr/>
        </p:nvSpPr>
        <p:spPr>
          <a:xfrm>
            <a:off x="8469440" y="2967134"/>
            <a:ext cx="302744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General Equal Probabilities Binomial Tree</a:t>
            </a:r>
          </a:p>
        </p:txBody>
      </p:sp>
      <p:sp>
        <p:nvSpPr>
          <p:cNvPr id="9" name="TextBox 8">
            <a:extLst>
              <a:ext uri="{FF2B5EF4-FFF2-40B4-BE49-F238E27FC236}">
                <a16:creationId xmlns:a16="http://schemas.microsoft.com/office/drawing/2014/main" id="{BB55723B-31ED-44B5-AC90-C417B419FD55}"/>
              </a:ext>
            </a:extLst>
          </p:cNvPr>
          <p:cNvSpPr txBox="1"/>
          <p:nvPr/>
        </p:nvSpPr>
        <p:spPr>
          <a:xfrm>
            <a:off x="5614704" y="5611293"/>
            <a:ext cx="214470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(C-R-R) Probability Formulas</a:t>
            </a:r>
          </a:p>
        </p:txBody>
      </p:sp>
      <p:sp>
        <p:nvSpPr>
          <p:cNvPr id="10" name="TextBox 9">
            <a:extLst>
              <a:ext uri="{FF2B5EF4-FFF2-40B4-BE49-F238E27FC236}">
                <a16:creationId xmlns:a16="http://schemas.microsoft.com/office/drawing/2014/main" id="{B24D637A-B490-4F5D-8895-8D8ADBDC4487}"/>
              </a:ext>
            </a:extLst>
          </p:cNvPr>
          <p:cNvSpPr txBox="1"/>
          <p:nvPr/>
        </p:nvSpPr>
        <p:spPr>
          <a:xfrm>
            <a:off x="8952276" y="5472793"/>
            <a:ext cx="2061772"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(J-R) Step Size Formulas</a:t>
            </a:r>
          </a:p>
        </p:txBody>
      </p:sp>
    </p:spTree>
    <p:extLst>
      <p:ext uri="{BB962C8B-B14F-4D97-AF65-F5344CB8AC3E}">
        <p14:creationId xmlns:p14="http://schemas.microsoft.com/office/powerpoint/2010/main" val="176007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B9D04-AC9A-4CAB-B9C4-76910A86D181}"/>
              </a:ext>
            </a:extLst>
          </p:cNvPr>
          <p:cNvSpPr>
            <a:spLocks noGrp="1"/>
          </p:cNvSpPr>
          <p:nvPr>
            <p:ph type="title"/>
          </p:nvPr>
        </p:nvSpPr>
        <p:spPr>
          <a:xfrm>
            <a:off x="507792" y="331237"/>
            <a:ext cx="4985018" cy="2058046"/>
          </a:xfrm>
        </p:spPr>
        <p:txBody>
          <a:bodyPr vert="horz" lIns="91440" tIns="45720" rIns="91440" bIns="45720" rtlCol="0" anchor="b">
            <a:normAutofit fontScale="90000"/>
          </a:bodyPr>
          <a:lstStyle/>
          <a:p>
            <a:r>
              <a:rPr lang="en-US" sz="7200" kern="1200" dirty="0">
                <a:solidFill>
                  <a:schemeClr val="tx1"/>
                </a:solidFill>
                <a:latin typeface="Arial" panose="020B0604020202020204" pitchFamily="34" charset="0"/>
                <a:cs typeface="Arial" panose="020B0604020202020204" pitchFamily="34" charset="0"/>
              </a:rPr>
              <a:t>Our</a:t>
            </a:r>
            <a:r>
              <a:rPr lang="en-US" sz="7200" kern="1200" dirty="0">
                <a:solidFill>
                  <a:schemeClr val="tx1"/>
                </a:solidFill>
                <a:latin typeface="+mj-lt"/>
                <a:ea typeface="+mj-ea"/>
                <a:cs typeface="+mj-cs"/>
              </a:rPr>
              <a:t> </a:t>
            </a:r>
            <a:r>
              <a:rPr lang="en-US" sz="7200" kern="1200" dirty="0">
                <a:solidFill>
                  <a:schemeClr val="tx1"/>
                </a:solidFill>
                <a:latin typeface="Arial" panose="020B0604020202020204" pitchFamily="34" charset="0"/>
                <a:cs typeface="Arial" panose="020B0604020202020204" pitchFamily="34" charset="0"/>
              </a:rPr>
              <a:t>Experiment</a:t>
            </a:r>
            <a:r>
              <a:rPr lang="en-US" sz="7200" kern="1200" dirty="0">
                <a:solidFill>
                  <a:schemeClr val="tx1"/>
                </a:solidFill>
                <a:latin typeface="+mj-lt"/>
                <a:ea typeface="+mj-ea"/>
                <a:cs typeface="+mj-cs"/>
              </a:rPr>
              <a:t> </a:t>
            </a:r>
          </a:p>
        </p:txBody>
      </p:sp>
      <p:sp>
        <p:nvSpPr>
          <p:cNvPr id="71" name="Freeform: Shape 70">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extBox 12">
            <a:extLst>
              <a:ext uri="{FF2B5EF4-FFF2-40B4-BE49-F238E27FC236}">
                <a16:creationId xmlns:a16="http://schemas.microsoft.com/office/drawing/2014/main" id="{43CB30EA-65C6-47AC-8FB8-EC6FBCFC0C86}"/>
              </a:ext>
            </a:extLst>
          </p:cNvPr>
          <p:cNvSpPr txBox="1"/>
          <p:nvPr/>
        </p:nvSpPr>
        <p:spPr>
          <a:xfrm>
            <a:off x="6584925" y="1422918"/>
            <a:ext cx="3454814" cy="3009124"/>
          </a:xfrm>
          <a:prstGeom prst="rect">
            <a:avLst/>
          </a:prstGeom>
        </p:spPr>
        <p:txBody>
          <a:bodyPr vert="horz" lIns="91440" tIns="45720" rIns="91440" bIns="45720" rtlCol="0" anchor="t">
            <a:normAutofit/>
          </a:bodyPr>
          <a:lstStyle/>
          <a:p>
            <a:pPr marL="57150" algn="ctr" defTabSz="914400">
              <a:lnSpc>
                <a:spcPct val="90000"/>
              </a:lnSpc>
              <a:spcAft>
                <a:spcPts val="600"/>
              </a:spcAft>
            </a:pPr>
            <a:r>
              <a:rPr lang="en-US" sz="2800" b="1" dirty="0">
                <a:solidFill>
                  <a:schemeClr val="bg1"/>
                </a:solidFill>
                <a:latin typeface="Arial" panose="020B0604020202020204" pitchFamily="34" charset="0"/>
                <a:cs typeface="Arial" panose="020B0604020202020204" pitchFamily="34" charset="0"/>
              </a:rPr>
              <a:t>Goal:</a:t>
            </a:r>
          </a:p>
          <a:p>
            <a:pPr marL="57150" algn="ctr" defTabSz="914400">
              <a:lnSpc>
                <a:spcPct val="90000"/>
              </a:lnSpc>
              <a:spcAft>
                <a:spcPts val="600"/>
              </a:spcAft>
            </a:pPr>
            <a:endParaRPr lang="en-US" sz="2200" b="1" dirty="0">
              <a:solidFill>
                <a:schemeClr val="bg1"/>
              </a:solidFill>
              <a:latin typeface="Arial" panose="020B0604020202020204" pitchFamily="34" charset="0"/>
              <a:cs typeface="Arial" panose="020B0604020202020204" pitchFamily="34" charset="0"/>
            </a:endParaRPr>
          </a:p>
          <a:p>
            <a:pPr marL="57150" algn="ctr" defTabSz="914400">
              <a:lnSpc>
                <a:spcPct val="90000"/>
              </a:lnSpc>
              <a:spcAft>
                <a:spcPts val="600"/>
              </a:spcAft>
            </a:pPr>
            <a:r>
              <a:rPr lang="en-US" dirty="0">
                <a:solidFill>
                  <a:schemeClr val="bg1"/>
                </a:solidFill>
                <a:latin typeface="Arial" panose="020B0604020202020204" pitchFamily="34" charset="0"/>
                <a:cs typeface="Arial" panose="020B0604020202020204" pitchFamily="34" charset="0"/>
              </a:rPr>
              <a:t>Evaluate the accuracy of chosen pricing methods across a variety of market condition  to determine whether there is a significant difference between each methods results</a:t>
            </a:r>
          </a:p>
        </p:txBody>
      </p:sp>
      <p:sp>
        <p:nvSpPr>
          <p:cNvPr id="15" name="TextBox 14">
            <a:extLst>
              <a:ext uri="{FF2B5EF4-FFF2-40B4-BE49-F238E27FC236}">
                <a16:creationId xmlns:a16="http://schemas.microsoft.com/office/drawing/2014/main" id="{D8BE60C2-B9C8-4936-98AB-B1E723FB4546}"/>
              </a:ext>
            </a:extLst>
          </p:cNvPr>
          <p:cNvSpPr txBox="1"/>
          <p:nvPr/>
        </p:nvSpPr>
        <p:spPr>
          <a:xfrm>
            <a:off x="507792" y="3429000"/>
            <a:ext cx="5435808" cy="1692771"/>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Chosen Pricing Methods: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Barone-Adesi-Whaley Analytic Approximation (B-A-W)</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Bjerkseud-Stensland Analytic Approximation (B-S)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Crank-Nicolson Finite Difference Method (C-N)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Cox-Ross-Rubinstein Binomial Tree (C-R-R)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Jarrow-Rudd Binomial Tree (J-R)</a:t>
            </a:r>
          </a:p>
        </p:txBody>
      </p:sp>
    </p:spTree>
    <p:extLst>
      <p:ext uri="{BB962C8B-B14F-4D97-AF65-F5344CB8AC3E}">
        <p14:creationId xmlns:p14="http://schemas.microsoft.com/office/powerpoint/2010/main" val="152716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pic>
        <p:nvPicPr>
          <p:cNvPr id="8" name="Picture 7" descr="A picture containing text, mug, clipart, cup&#10;&#10;Description automatically generated">
            <a:extLst>
              <a:ext uri="{FF2B5EF4-FFF2-40B4-BE49-F238E27FC236}">
                <a16:creationId xmlns:a16="http://schemas.microsoft.com/office/drawing/2014/main" id="{B69449D0-D105-4957-B483-F5F443F59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787" y="919201"/>
            <a:ext cx="3111545" cy="849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Title 1">
            <a:extLst>
              <a:ext uri="{FF2B5EF4-FFF2-40B4-BE49-F238E27FC236}">
                <a16:creationId xmlns:a16="http://schemas.microsoft.com/office/drawing/2014/main" id="{067391BB-199E-463D-8AB3-15FEE37CF76F}"/>
              </a:ext>
            </a:extLst>
          </p:cNvPr>
          <p:cNvSpPr>
            <a:spLocks noGrp="1"/>
          </p:cNvSpPr>
          <p:nvPr>
            <p:ph type="title"/>
          </p:nvPr>
        </p:nvSpPr>
        <p:spPr>
          <a:xfrm>
            <a:off x="767290" y="1780661"/>
            <a:ext cx="3845539" cy="1774302"/>
          </a:xfrm>
        </p:spPr>
        <p:txBody>
          <a:bodyPr vert="horz" lIns="91440" tIns="45720" rIns="91440" bIns="45720" rtlCol="0" anchor="t">
            <a:normAutofit/>
          </a:bodyPr>
          <a:lstStyle/>
          <a:p>
            <a:r>
              <a:rPr lang="en-US" sz="4800" dirty="0">
                <a:solidFill>
                  <a:schemeClr val="bg1"/>
                </a:solidFill>
                <a:latin typeface="Arial" panose="020B0604020202020204" pitchFamily="34" charset="0"/>
                <a:cs typeface="Arial" panose="020B0604020202020204" pitchFamily="34" charset="0"/>
              </a:rPr>
              <a:t>Software Infrastructure</a:t>
            </a:r>
            <a:endParaRPr lang="en-US" sz="4800" kern="1200" dirty="0">
              <a:solidFill>
                <a:schemeClr val="bg1"/>
              </a:solidFill>
              <a:latin typeface="Arial" panose="020B0604020202020204" pitchFamily="34" charset="0"/>
              <a:cs typeface="Arial" panose="020B0604020202020204" pitchFamily="34" charset="0"/>
            </a:endParaRPr>
          </a:p>
        </p:txBody>
      </p:sp>
      <p:pic>
        <p:nvPicPr>
          <p:cNvPr id="16" name="Picture 15" descr="Shape&#10;&#10;Description automatically generated with low confidence">
            <a:extLst>
              <a:ext uri="{FF2B5EF4-FFF2-40B4-BE49-F238E27FC236}">
                <a16:creationId xmlns:a16="http://schemas.microsoft.com/office/drawing/2014/main" id="{479A1B4F-F760-4D58-ABF9-B1AF2A540E03}"/>
              </a:ext>
            </a:extLst>
          </p:cNvPr>
          <p:cNvPicPr>
            <a:picLocks noChangeAspect="1"/>
          </p:cNvPicPr>
          <p:nvPr/>
        </p:nvPicPr>
        <p:blipFill rotWithShape="1">
          <a:blip r:embed="rId4">
            <a:extLst>
              <a:ext uri="{28A0092B-C50C-407E-A947-70E740481C1C}">
                <a14:useLocalDpi xmlns:a14="http://schemas.microsoft.com/office/drawing/2010/main" val="0"/>
              </a:ext>
            </a:extLst>
          </a:blip>
          <a:srcRect b="25083"/>
          <a:stretch/>
        </p:blipFill>
        <p:spPr>
          <a:xfrm>
            <a:off x="7687835" y="4653431"/>
            <a:ext cx="1850236" cy="13861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8" name="Straight Arrow Connector 17">
            <a:extLst>
              <a:ext uri="{FF2B5EF4-FFF2-40B4-BE49-F238E27FC236}">
                <a16:creationId xmlns:a16="http://schemas.microsoft.com/office/drawing/2014/main" id="{9EE16187-D35E-4E72-B26F-8E4DB5D337BC}"/>
              </a:ext>
            </a:extLst>
          </p:cNvPr>
          <p:cNvCxnSpPr>
            <a:cxnSpLocks/>
          </p:cNvCxnSpPr>
          <p:nvPr/>
        </p:nvCxnSpPr>
        <p:spPr>
          <a:xfrm flipH="1">
            <a:off x="9538071" y="1862500"/>
            <a:ext cx="1" cy="612136"/>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E12CD756-8D04-4A6A-91A1-53CF63696B42}"/>
              </a:ext>
            </a:extLst>
          </p:cNvPr>
          <p:cNvPicPr>
            <a:picLocks noChangeAspect="1"/>
          </p:cNvPicPr>
          <p:nvPr/>
        </p:nvPicPr>
        <p:blipFill>
          <a:blip r:embed="rId5"/>
          <a:stretch>
            <a:fillRect/>
          </a:stretch>
        </p:blipFill>
        <p:spPr>
          <a:xfrm>
            <a:off x="8497119" y="3661978"/>
            <a:ext cx="231668" cy="841321"/>
          </a:xfrm>
          <a:prstGeom prst="rect">
            <a:avLst/>
          </a:prstGeom>
        </p:spPr>
      </p:pic>
      <p:sp>
        <p:nvSpPr>
          <p:cNvPr id="22" name="TextBox 21">
            <a:extLst>
              <a:ext uri="{FF2B5EF4-FFF2-40B4-BE49-F238E27FC236}">
                <a16:creationId xmlns:a16="http://schemas.microsoft.com/office/drawing/2014/main" id="{B5037A0B-F972-4B40-9553-0C43EAD679E3}"/>
              </a:ext>
            </a:extLst>
          </p:cNvPr>
          <p:cNvSpPr txBox="1"/>
          <p:nvPr/>
        </p:nvSpPr>
        <p:spPr>
          <a:xfrm>
            <a:off x="640080" y="3613868"/>
            <a:ext cx="4037076"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LEAN is the Algorithmic Trading Engine used  for  the  research  and  back-testing environment</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Algoseek Provides the Option Data</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QuantLib Provides Implementations of the Derivative Pricing Engines</a:t>
            </a:r>
            <a:r>
              <a:rPr lang="en-US" dirty="0">
                <a:solidFill>
                  <a:schemeClr val="bg1"/>
                </a:solidFill>
              </a:rPr>
              <a:t>.</a:t>
            </a:r>
          </a:p>
        </p:txBody>
      </p:sp>
      <p:pic>
        <p:nvPicPr>
          <p:cNvPr id="24" name="Picture 23">
            <a:extLst>
              <a:ext uri="{FF2B5EF4-FFF2-40B4-BE49-F238E27FC236}">
                <a16:creationId xmlns:a16="http://schemas.microsoft.com/office/drawing/2014/main" id="{A5C35FD3-2108-4ABA-87A4-04D4D34D8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420" y="2683728"/>
            <a:ext cx="3305398" cy="828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a:extLst>
              <a:ext uri="{FF2B5EF4-FFF2-40B4-BE49-F238E27FC236}">
                <a16:creationId xmlns:a16="http://schemas.microsoft.com/office/drawing/2014/main" id="{E00B6DCC-F405-426E-B32C-395F7BC30F86}"/>
              </a:ext>
            </a:extLst>
          </p:cNvPr>
          <p:cNvPicPr>
            <a:picLocks noChangeAspect="1"/>
          </p:cNvPicPr>
          <p:nvPr/>
        </p:nvPicPr>
        <p:blipFill>
          <a:blip r:embed="rId5"/>
          <a:stretch>
            <a:fillRect/>
          </a:stretch>
        </p:blipFill>
        <p:spPr>
          <a:xfrm>
            <a:off x="7572001" y="1747908"/>
            <a:ext cx="231668" cy="841321"/>
          </a:xfrm>
          <a:prstGeom prst="rect">
            <a:avLst/>
          </a:prstGeom>
        </p:spPr>
      </p:pic>
      <p:sp>
        <p:nvSpPr>
          <p:cNvPr id="30" name="TextBox 29">
            <a:extLst>
              <a:ext uri="{FF2B5EF4-FFF2-40B4-BE49-F238E27FC236}">
                <a16:creationId xmlns:a16="http://schemas.microsoft.com/office/drawing/2014/main" id="{5B5BDF35-406D-4059-9FB8-F1CAAE8E5E84}"/>
              </a:ext>
            </a:extLst>
          </p:cNvPr>
          <p:cNvSpPr txBox="1"/>
          <p:nvPr/>
        </p:nvSpPr>
        <p:spPr>
          <a:xfrm>
            <a:off x="6031678" y="6575037"/>
            <a:ext cx="6248046"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Sources: </a:t>
            </a:r>
            <a:r>
              <a:rPr lang="en-US" sz="900" dirty="0">
                <a:latin typeface="Arial" panose="020B0604020202020204" pitchFamily="34" charset="0"/>
                <a:cs typeface="Arial" panose="020B0604020202020204" pitchFamily="34" charset="0"/>
                <a:hlinkClick r:id="rId7"/>
              </a:rPr>
              <a:t>https://www.algoseek.com/company.html</a:t>
            </a:r>
            <a:r>
              <a:rPr lang="en-US" sz="900" dirty="0">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8"/>
              </a:rPr>
              <a:t>https://github.com/QuantConnect/Lean</a:t>
            </a:r>
            <a:r>
              <a:rPr lang="en-US" sz="900" dirty="0">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9"/>
              </a:rPr>
              <a:t>https://www.quantlib.org/</a:t>
            </a:r>
            <a:r>
              <a:rPr lang="en-US" sz="900" dirty="0">
                <a:latin typeface="Arial" panose="020B0604020202020204" pitchFamily="34" charset="0"/>
                <a:cs typeface="Arial" panose="020B0604020202020204" pitchFamily="34" charset="0"/>
              </a:rPr>
              <a:t>  </a:t>
            </a:r>
          </a:p>
        </p:txBody>
      </p:sp>
      <p:grpSp>
        <p:nvGrpSpPr>
          <p:cNvPr id="32" name="Graphic 25">
            <a:extLst>
              <a:ext uri="{FF2B5EF4-FFF2-40B4-BE49-F238E27FC236}">
                <a16:creationId xmlns:a16="http://schemas.microsoft.com/office/drawing/2014/main" id="{99C99315-BACD-4AFF-85C5-1D9680906740}"/>
              </a:ext>
            </a:extLst>
          </p:cNvPr>
          <p:cNvGrpSpPr/>
          <p:nvPr/>
        </p:nvGrpSpPr>
        <p:grpSpPr>
          <a:xfrm>
            <a:off x="4886992" y="955680"/>
            <a:ext cx="3396176" cy="807111"/>
            <a:chOff x="4934009" y="903600"/>
            <a:chExt cx="3396176" cy="807111"/>
          </a:xfrm>
        </p:grpSpPr>
        <p:sp>
          <p:nvSpPr>
            <p:cNvPr id="36" name="Freeform: Shape 35">
              <a:extLst>
                <a:ext uri="{FF2B5EF4-FFF2-40B4-BE49-F238E27FC236}">
                  <a16:creationId xmlns:a16="http://schemas.microsoft.com/office/drawing/2014/main" id="{3BBE9097-560E-46B7-B496-71C618B977BD}"/>
                </a:ext>
              </a:extLst>
            </p:cNvPr>
            <p:cNvSpPr/>
            <p:nvPr/>
          </p:nvSpPr>
          <p:spPr>
            <a:xfrm>
              <a:off x="4937996" y="903600"/>
              <a:ext cx="547683" cy="597851"/>
            </a:xfrm>
            <a:custGeom>
              <a:avLst/>
              <a:gdLst>
                <a:gd name="connsiteX0" fmla="*/ 244513 w 547683"/>
                <a:gd name="connsiteY0" fmla="*/ 78918 h 597851"/>
                <a:gd name="connsiteX1" fmla="*/ 237886 w 547683"/>
                <a:gd name="connsiteY1" fmla="*/ 71743 h 597851"/>
                <a:gd name="connsiteX2" fmla="*/ 230483 w 547683"/>
                <a:gd name="connsiteY2" fmla="*/ 77964 h 597851"/>
                <a:gd name="connsiteX3" fmla="*/ 230431 w 547683"/>
                <a:gd name="connsiteY3" fmla="*/ 78918 h 597851"/>
                <a:gd name="connsiteX4" fmla="*/ 237886 w 547683"/>
                <a:gd name="connsiteY4" fmla="*/ 86092 h 597851"/>
                <a:gd name="connsiteX5" fmla="*/ 244513 w 547683"/>
                <a:gd name="connsiteY5" fmla="*/ 78918 h 597851"/>
                <a:gd name="connsiteX6" fmla="*/ 373733 w 547683"/>
                <a:gd name="connsiteY6" fmla="*/ 153351 h 597851"/>
                <a:gd name="connsiteX7" fmla="*/ 367987 w 547683"/>
                <a:gd name="connsiteY7" fmla="*/ 145336 h 597851"/>
                <a:gd name="connsiteX8" fmla="*/ 367106 w 547683"/>
                <a:gd name="connsiteY8" fmla="*/ 145280 h 597851"/>
                <a:gd name="connsiteX9" fmla="*/ 360480 w 547683"/>
                <a:gd name="connsiteY9" fmla="*/ 152454 h 597851"/>
                <a:gd name="connsiteX10" fmla="*/ 367106 w 547683"/>
                <a:gd name="connsiteY10" fmla="*/ 160525 h 597851"/>
                <a:gd name="connsiteX11" fmla="*/ 373733 w 547683"/>
                <a:gd name="connsiteY11" fmla="*/ 153351 h 597851"/>
                <a:gd name="connsiteX12" fmla="*/ 517864 w 547683"/>
                <a:gd name="connsiteY12" fmla="*/ 279798 h 597851"/>
                <a:gd name="connsiteX13" fmla="*/ 524490 w 547683"/>
                <a:gd name="connsiteY13" fmla="*/ 272624 h 597851"/>
                <a:gd name="connsiteX14" fmla="*/ 517864 w 547683"/>
                <a:gd name="connsiteY14" fmla="*/ 265450 h 597851"/>
                <a:gd name="connsiteX15" fmla="*/ 511237 w 547683"/>
                <a:gd name="connsiteY15" fmla="*/ 272624 h 597851"/>
                <a:gd name="connsiteX16" fmla="*/ 517864 w 547683"/>
                <a:gd name="connsiteY16" fmla="*/ 279798 h 597851"/>
                <a:gd name="connsiteX17" fmla="*/ 476447 w 547683"/>
                <a:gd name="connsiteY17" fmla="*/ 147970 h 597851"/>
                <a:gd name="connsiteX18" fmla="*/ 469820 w 547683"/>
                <a:gd name="connsiteY18" fmla="*/ 155145 h 597851"/>
                <a:gd name="connsiteX19" fmla="*/ 476447 w 547683"/>
                <a:gd name="connsiteY19" fmla="*/ 163216 h 597851"/>
                <a:gd name="connsiteX20" fmla="*/ 483073 w 547683"/>
                <a:gd name="connsiteY20" fmla="*/ 156041 h 597851"/>
                <a:gd name="connsiteX21" fmla="*/ 477327 w 547683"/>
                <a:gd name="connsiteY21" fmla="*/ 148027 h 597851"/>
                <a:gd name="connsiteX22" fmla="*/ 476447 w 547683"/>
                <a:gd name="connsiteY22" fmla="*/ 147970 h 597851"/>
                <a:gd name="connsiteX23" fmla="*/ 92927 w 547683"/>
                <a:gd name="connsiteY23" fmla="*/ 475299 h 597851"/>
                <a:gd name="connsiteX24" fmla="*/ 85524 w 547683"/>
                <a:gd name="connsiteY24" fmla="*/ 481520 h 597851"/>
                <a:gd name="connsiteX25" fmla="*/ 85472 w 547683"/>
                <a:gd name="connsiteY25" fmla="*/ 482473 h 597851"/>
                <a:gd name="connsiteX26" fmla="*/ 92927 w 547683"/>
                <a:gd name="connsiteY26" fmla="*/ 489647 h 597851"/>
                <a:gd name="connsiteX27" fmla="*/ 99554 w 547683"/>
                <a:gd name="connsiteY27" fmla="*/ 482473 h 597851"/>
                <a:gd name="connsiteX28" fmla="*/ 92927 w 547683"/>
                <a:gd name="connsiteY28" fmla="*/ 475299 h 597851"/>
                <a:gd name="connsiteX29" fmla="*/ 442485 w 547683"/>
                <a:gd name="connsiteY29" fmla="*/ 322844 h 597851"/>
                <a:gd name="connsiteX30" fmla="*/ 437729 w 547683"/>
                <a:gd name="connsiteY30" fmla="*/ 314102 h 597851"/>
                <a:gd name="connsiteX31" fmla="*/ 435858 w 547683"/>
                <a:gd name="connsiteY31" fmla="*/ 313877 h 597851"/>
                <a:gd name="connsiteX32" fmla="*/ 429179 w 547683"/>
                <a:gd name="connsiteY32" fmla="*/ 320994 h 597851"/>
                <a:gd name="connsiteX33" fmla="*/ 429232 w 547683"/>
                <a:gd name="connsiteY33" fmla="*/ 321948 h 597851"/>
                <a:gd name="connsiteX34" fmla="*/ 435858 w 547683"/>
                <a:gd name="connsiteY34" fmla="*/ 329122 h 597851"/>
                <a:gd name="connsiteX35" fmla="*/ 442485 w 547683"/>
                <a:gd name="connsiteY35" fmla="*/ 321948 h 597851"/>
                <a:gd name="connsiteX36" fmla="*/ 475618 w 547683"/>
                <a:gd name="connsiteY36" fmla="*/ 399072 h 597851"/>
                <a:gd name="connsiteX37" fmla="*/ 467335 w 547683"/>
                <a:gd name="connsiteY37" fmla="*/ 408039 h 597851"/>
                <a:gd name="connsiteX38" fmla="*/ 475618 w 547683"/>
                <a:gd name="connsiteY38" fmla="*/ 417007 h 597851"/>
                <a:gd name="connsiteX39" fmla="*/ 483902 w 547683"/>
                <a:gd name="connsiteY39" fmla="*/ 408039 h 597851"/>
                <a:gd name="connsiteX40" fmla="*/ 475618 w 547683"/>
                <a:gd name="connsiteY40" fmla="*/ 399072 h 597851"/>
                <a:gd name="connsiteX41" fmla="*/ 427575 w 547683"/>
                <a:gd name="connsiteY41" fmla="*/ 354232 h 597851"/>
                <a:gd name="connsiteX42" fmla="*/ 435858 w 547683"/>
                <a:gd name="connsiteY42" fmla="*/ 363200 h 597851"/>
                <a:gd name="connsiteX43" fmla="*/ 444142 w 547683"/>
                <a:gd name="connsiteY43" fmla="*/ 354232 h 597851"/>
                <a:gd name="connsiteX44" fmla="*/ 435858 w 547683"/>
                <a:gd name="connsiteY44" fmla="*/ 345264 h 597851"/>
                <a:gd name="connsiteX45" fmla="*/ 427575 w 547683"/>
                <a:gd name="connsiteY45" fmla="*/ 354232 h 597851"/>
                <a:gd name="connsiteX46" fmla="*/ 526147 w 547683"/>
                <a:gd name="connsiteY46" fmla="*/ 304909 h 597851"/>
                <a:gd name="connsiteX47" fmla="*/ 517864 w 547683"/>
                <a:gd name="connsiteY47" fmla="*/ 295941 h 597851"/>
                <a:gd name="connsiteX48" fmla="*/ 509580 w 547683"/>
                <a:gd name="connsiteY48" fmla="*/ 304909 h 597851"/>
                <a:gd name="connsiteX49" fmla="*/ 517864 w 547683"/>
                <a:gd name="connsiteY49" fmla="*/ 313877 h 597851"/>
                <a:gd name="connsiteX50" fmla="*/ 526147 w 547683"/>
                <a:gd name="connsiteY50" fmla="*/ 304909 h 597851"/>
                <a:gd name="connsiteX51" fmla="*/ 254453 w 547683"/>
                <a:gd name="connsiteY51" fmla="*/ 475299 h 597851"/>
                <a:gd name="connsiteX52" fmla="*/ 246169 w 547683"/>
                <a:gd name="connsiteY52" fmla="*/ 466331 h 597851"/>
                <a:gd name="connsiteX53" fmla="*/ 237886 w 547683"/>
                <a:gd name="connsiteY53" fmla="*/ 475299 h 597851"/>
                <a:gd name="connsiteX54" fmla="*/ 246169 w 547683"/>
                <a:gd name="connsiteY54" fmla="*/ 484267 h 597851"/>
                <a:gd name="connsiteX55" fmla="*/ 254453 w 547683"/>
                <a:gd name="connsiteY55" fmla="*/ 475299 h 597851"/>
                <a:gd name="connsiteX56" fmla="*/ 476447 w 547683"/>
                <a:gd name="connsiteY56" fmla="*/ 197294 h 597851"/>
                <a:gd name="connsiteX57" fmla="*/ 484730 w 547683"/>
                <a:gd name="connsiteY57" fmla="*/ 188326 h 597851"/>
                <a:gd name="connsiteX58" fmla="*/ 476447 w 547683"/>
                <a:gd name="connsiteY58" fmla="*/ 179358 h 597851"/>
                <a:gd name="connsiteX59" fmla="*/ 468163 w 547683"/>
                <a:gd name="connsiteY59" fmla="*/ 188326 h 597851"/>
                <a:gd name="connsiteX60" fmla="*/ 476447 w 547683"/>
                <a:gd name="connsiteY60" fmla="*/ 197294 h 597851"/>
                <a:gd name="connsiteX61" fmla="*/ 335630 w 547683"/>
                <a:gd name="connsiteY61" fmla="*/ 143486 h 597851"/>
                <a:gd name="connsiteX62" fmla="*/ 343913 w 547683"/>
                <a:gd name="connsiteY62" fmla="*/ 134519 h 597851"/>
                <a:gd name="connsiteX63" fmla="*/ 335630 w 547683"/>
                <a:gd name="connsiteY63" fmla="*/ 125551 h 597851"/>
                <a:gd name="connsiteX64" fmla="*/ 327346 w 547683"/>
                <a:gd name="connsiteY64" fmla="*/ 134519 h 597851"/>
                <a:gd name="connsiteX65" fmla="*/ 335630 w 547683"/>
                <a:gd name="connsiteY65" fmla="*/ 143486 h 597851"/>
                <a:gd name="connsiteX66" fmla="*/ 310780 w 547683"/>
                <a:gd name="connsiteY66" fmla="*/ 508480 h 597851"/>
                <a:gd name="connsiteX67" fmla="*/ 302496 w 547683"/>
                <a:gd name="connsiteY67" fmla="*/ 517448 h 597851"/>
                <a:gd name="connsiteX68" fmla="*/ 310780 w 547683"/>
                <a:gd name="connsiteY68" fmla="*/ 526416 h 597851"/>
                <a:gd name="connsiteX69" fmla="*/ 319063 w 547683"/>
                <a:gd name="connsiteY69" fmla="*/ 517448 h 597851"/>
                <a:gd name="connsiteX70" fmla="*/ 310780 w 547683"/>
                <a:gd name="connsiteY70" fmla="*/ 508480 h 597851"/>
                <a:gd name="connsiteX71" fmla="*/ 204753 w 547683"/>
                <a:gd name="connsiteY71" fmla="*/ 96853 h 597851"/>
                <a:gd name="connsiteX72" fmla="*/ 213036 w 547683"/>
                <a:gd name="connsiteY72" fmla="*/ 87885 h 597851"/>
                <a:gd name="connsiteX73" fmla="*/ 204753 w 547683"/>
                <a:gd name="connsiteY73" fmla="*/ 78918 h 597851"/>
                <a:gd name="connsiteX74" fmla="*/ 196469 w 547683"/>
                <a:gd name="connsiteY74" fmla="*/ 87885 h 597851"/>
                <a:gd name="connsiteX75" fmla="*/ 204753 w 547683"/>
                <a:gd name="connsiteY75" fmla="*/ 96853 h 597851"/>
                <a:gd name="connsiteX76" fmla="*/ 63107 w 547683"/>
                <a:gd name="connsiteY76" fmla="*/ 452879 h 597851"/>
                <a:gd name="connsiteX77" fmla="*/ 71391 w 547683"/>
                <a:gd name="connsiteY77" fmla="*/ 461847 h 597851"/>
                <a:gd name="connsiteX78" fmla="*/ 79674 w 547683"/>
                <a:gd name="connsiteY78" fmla="*/ 452879 h 597851"/>
                <a:gd name="connsiteX79" fmla="*/ 71391 w 547683"/>
                <a:gd name="connsiteY79" fmla="*/ 443911 h 597851"/>
                <a:gd name="connsiteX80" fmla="*/ 63107 w 547683"/>
                <a:gd name="connsiteY80" fmla="*/ 452879 h 597851"/>
                <a:gd name="connsiteX81" fmla="*/ 276818 w 547683"/>
                <a:gd name="connsiteY81" fmla="*/ 531796 h 597851"/>
                <a:gd name="connsiteX82" fmla="*/ 286758 w 547683"/>
                <a:gd name="connsiteY82" fmla="*/ 521932 h 597851"/>
                <a:gd name="connsiteX83" fmla="*/ 276818 w 547683"/>
                <a:gd name="connsiteY83" fmla="*/ 511170 h 597851"/>
                <a:gd name="connsiteX84" fmla="*/ 266878 w 547683"/>
                <a:gd name="connsiteY84" fmla="*/ 521932 h 597851"/>
                <a:gd name="connsiteX85" fmla="*/ 276818 w 547683"/>
                <a:gd name="connsiteY85" fmla="*/ 531796 h 597851"/>
                <a:gd name="connsiteX86" fmla="*/ 475618 w 547683"/>
                <a:gd name="connsiteY86" fmla="*/ 235856 h 597851"/>
                <a:gd name="connsiteX87" fmla="*/ 486387 w 547683"/>
                <a:gd name="connsiteY87" fmla="*/ 224198 h 597851"/>
                <a:gd name="connsiteX88" fmla="*/ 476447 w 547683"/>
                <a:gd name="connsiteY88" fmla="*/ 213436 h 597851"/>
                <a:gd name="connsiteX89" fmla="*/ 466507 w 547683"/>
                <a:gd name="connsiteY89" fmla="*/ 224198 h 597851"/>
                <a:gd name="connsiteX90" fmla="*/ 476447 w 547683"/>
                <a:gd name="connsiteY90" fmla="*/ 234959 h 597851"/>
                <a:gd name="connsiteX91" fmla="*/ 517035 w 547683"/>
                <a:gd name="connsiteY91" fmla="*/ 351542 h 597851"/>
                <a:gd name="connsiteX92" fmla="*/ 526975 w 547683"/>
                <a:gd name="connsiteY92" fmla="*/ 341677 h 597851"/>
                <a:gd name="connsiteX93" fmla="*/ 517035 w 547683"/>
                <a:gd name="connsiteY93" fmla="*/ 330916 h 597851"/>
                <a:gd name="connsiteX94" fmla="*/ 507095 w 547683"/>
                <a:gd name="connsiteY94" fmla="*/ 341677 h 597851"/>
                <a:gd name="connsiteX95" fmla="*/ 517035 w 547683"/>
                <a:gd name="connsiteY95" fmla="*/ 352438 h 597851"/>
                <a:gd name="connsiteX96" fmla="*/ 435858 w 547683"/>
                <a:gd name="connsiteY96" fmla="*/ 400865 h 597851"/>
                <a:gd name="connsiteX97" fmla="*/ 445798 w 547683"/>
                <a:gd name="connsiteY97" fmla="*/ 390104 h 597851"/>
                <a:gd name="connsiteX98" fmla="*/ 435858 w 547683"/>
                <a:gd name="connsiteY98" fmla="*/ 379342 h 597851"/>
                <a:gd name="connsiteX99" fmla="*/ 425918 w 547683"/>
                <a:gd name="connsiteY99" fmla="*/ 390104 h 597851"/>
                <a:gd name="connsiteX100" fmla="*/ 435858 w 547683"/>
                <a:gd name="connsiteY100" fmla="*/ 400865 h 597851"/>
                <a:gd name="connsiteX101" fmla="*/ 51511 w 547683"/>
                <a:gd name="connsiteY101" fmla="*/ 407143 h 597851"/>
                <a:gd name="connsiteX102" fmla="*/ 41571 w 547683"/>
                <a:gd name="connsiteY102" fmla="*/ 417904 h 597851"/>
                <a:gd name="connsiteX103" fmla="*/ 51511 w 547683"/>
                <a:gd name="connsiteY103" fmla="*/ 428666 h 597851"/>
                <a:gd name="connsiteX104" fmla="*/ 61451 w 547683"/>
                <a:gd name="connsiteY104" fmla="*/ 417904 h 597851"/>
                <a:gd name="connsiteX105" fmla="*/ 51511 w 547683"/>
                <a:gd name="connsiteY105" fmla="*/ 407143 h 597851"/>
                <a:gd name="connsiteX106" fmla="*/ 296698 w 547683"/>
                <a:gd name="connsiteY106" fmla="*/ 132725 h 597851"/>
                <a:gd name="connsiteX107" fmla="*/ 306638 w 547683"/>
                <a:gd name="connsiteY107" fmla="*/ 121963 h 597851"/>
                <a:gd name="connsiteX108" fmla="*/ 296698 w 547683"/>
                <a:gd name="connsiteY108" fmla="*/ 111202 h 597851"/>
                <a:gd name="connsiteX109" fmla="*/ 286758 w 547683"/>
                <a:gd name="connsiteY109" fmla="*/ 121963 h 597851"/>
                <a:gd name="connsiteX110" fmla="*/ 296698 w 547683"/>
                <a:gd name="connsiteY110" fmla="*/ 132725 h 597851"/>
                <a:gd name="connsiteX111" fmla="*/ 180731 w 547683"/>
                <a:gd name="connsiteY111" fmla="*/ 104028 h 597851"/>
                <a:gd name="connsiteX112" fmla="*/ 170791 w 547683"/>
                <a:gd name="connsiteY112" fmla="*/ 93266 h 597851"/>
                <a:gd name="connsiteX113" fmla="*/ 160851 w 547683"/>
                <a:gd name="connsiteY113" fmla="*/ 104028 h 597851"/>
                <a:gd name="connsiteX114" fmla="*/ 170791 w 547683"/>
                <a:gd name="connsiteY114" fmla="*/ 114789 h 597851"/>
                <a:gd name="connsiteX115" fmla="*/ 180731 w 547683"/>
                <a:gd name="connsiteY115" fmla="*/ 104028 h 597851"/>
                <a:gd name="connsiteX116" fmla="*/ 476447 w 547683"/>
                <a:gd name="connsiteY116" fmla="*/ 436737 h 597851"/>
                <a:gd name="connsiteX117" fmla="*/ 466507 w 547683"/>
                <a:gd name="connsiteY117" fmla="*/ 447498 h 597851"/>
                <a:gd name="connsiteX118" fmla="*/ 475618 w 547683"/>
                <a:gd name="connsiteY118" fmla="*/ 458260 h 597851"/>
                <a:gd name="connsiteX119" fmla="*/ 486387 w 547683"/>
                <a:gd name="connsiteY119" fmla="*/ 447498 h 597851"/>
                <a:gd name="connsiteX120" fmla="*/ 476447 w 547683"/>
                <a:gd name="connsiteY120" fmla="*/ 436737 h 597851"/>
                <a:gd name="connsiteX121" fmla="*/ 219663 w 547683"/>
                <a:gd name="connsiteY121" fmla="*/ 463640 h 597851"/>
                <a:gd name="connsiteX122" fmla="*/ 209723 w 547683"/>
                <a:gd name="connsiteY122" fmla="*/ 452879 h 597851"/>
                <a:gd name="connsiteX123" fmla="*/ 199783 w 547683"/>
                <a:gd name="connsiteY123" fmla="*/ 463640 h 597851"/>
                <a:gd name="connsiteX124" fmla="*/ 209723 w 547683"/>
                <a:gd name="connsiteY124" fmla="*/ 474402 h 597851"/>
                <a:gd name="connsiteX125" fmla="*/ 219663 w 547683"/>
                <a:gd name="connsiteY125" fmla="*/ 463640 h 597851"/>
                <a:gd name="connsiteX126" fmla="*/ 236229 w 547683"/>
                <a:gd name="connsiteY126" fmla="*/ 573049 h 597851"/>
                <a:gd name="connsiteX127" fmla="*/ 237886 w 547683"/>
                <a:gd name="connsiteY127" fmla="*/ 573049 h 597851"/>
                <a:gd name="connsiteX128" fmla="*/ 247826 w 547683"/>
                <a:gd name="connsiteY128" fmla="*/ 564081 h 597851"/>
                <a:gd name="connsiteX129" fmla="*/ 240371 w 547683"/>
                <a:gd name="connsiteY129" fmla="*/ 551526 h 597851"/>
                <a:gd name="connsiteX130" fmla="*/ 233744 w 547683"/>
                <a:gd name="connsiteY130" fmla="*/ 550629 h 597851"/>
                <a:gd name="connsiteX131" fmla="*/ 208066 w 547683"/>
                <a:gd name="connsiteY131" fmla="*/ 544352 h 597851"/>
                <a:gd name="connsiteX132" fmla="*/ 189843 w 547683"/>
                <a:gd name="connsiteY132" fmla="*/ 538074 h 597851"/>
                <a:gd name="connsiteX133" fmla="*/ 177418 w 547683"/>
                <a:gd name="connsiteY133" fmla="*/ 547939 h 597851"/>
                <a:gd name="connsiteX134" fmla="*/ 185701 w 547683"/>
                <a:gd name="connsiteY134" fmla="*/ 559597 h 597851"/>
                <a:gd name="connsiteX135" fmla="*/ 222148 w 547683"/>
                <a:gd name="connsiteY135" fmla="*/ 570358 h 597851"/>
                <a:gd name="connsiteX136" fmla="*/ 237058 w 547683"/>
                <a:gd name="connsiteY136" fmla="*/ 573049 h 597851"/>
                <a:gd name="connsiteX137" fmla="*/ 293385 w 547683"/>
                <a:gd name="connsiteY137" fmla="*/ 66362 h 597851"/>
                <a:gd name="connsiteX138" fmla="*/ 290900 w 547683"/>
                <a:gd name="connsiteY138" fmla="*/ 66362 h 597851"/>
                <a:gd name="connsiteX139" fmla="*/ 282571 w 547683"/>
                <a:gd name="connsiteY139" fmla="*/ 78623 h 597851"/>
                <a:gd name="connsiteX140" fmla="*/ 282616 w 547683"/>
                <a:gd name="connsiteY140" fmla="*/ 78918 h 597851"/>
                <a:gd name="connsiteX141" fmla="*/ 292556 w 547683"/>
                <a:gd name="connsiteY141" fmla="*/ 87885 h 597851"/>
                <a:gd name="connsiteX142" fmla="*/ 302496 w 547683"/>
                <a:gd name="connsiteY142" fmla="*/ 89679 h 597851"/>
                <a:gd name="connsiteX143" fmla="*/ 328175 w 547683"/>
                <a:gd name="connsiteY143" fmla="*/ 95957 h 597851"/>
                <a:gd name="connsiteX144" fmla="*/ 344741 w 547683"/>
                <a:gd name="connsiteY144" fmla="*/ 102234 h 597851"/>
                <a:gd name="connsiteX145" fmla="*/ 356338 w 547683"/>
                <a:gd name="connsiteY145" fmla="*/ 98647 h 597851"/>
                <a:gd name="connsiteX146" fmla="*/ 356338 w 547683"/>
                <a:gd name="connsiteY146" fmla="*/ 86989 h 597851"/>
                <a:gd name="connsiteX147" fmla="*/ 348055 w 547683"/>
                <a:gd name="connsiteY147" fmla="*/ 80711 h 597851"/>
                <a:gd name="connsiteX148" fmla="*/ 311608 w 547683"/>
                <a:gd name="connsiteY148" fmla="*/ 69053 h 597851"/>
                <a:gd name="connsiteX149" fmla="*/ 294213 w 547683"/>
                <a:gd name="connsiteY149" fmla="*/ 66362 h 597851"/>
                <a:gd name="connsiteX150" fmla="*/ 467335 w 547683"/>
                <a:gd name="connsiteY150" fmla="*/ 321948 h 597851"/>
                <a:gd name="connsiteX151" fmla="*/ 467335 w 547683"/>
                <a:gd name="connsiteY151" fmla="*/ 371271 h 597851"/>
                <a:gd name="connsiteX152" fmla="*/ 477275 w 547683"/>
                <a:gd name="connsiteY152" fmla="*/ 382033 h 597851"/>
                <a:gd name="connsiteX153" fmla="*/ 487215 w 547683"/>
                <a:gd name="connsiteY153" fmla="*/ 371271 h 597851"/>
                <a:gd name="connsiteX154" fmla="*/ 487215 w 547683"/>
                <a:gd name="connsiteY154" fmla="*/ 272624 h 597851"/>
                <a:gd name="connsiteX155" fmla="*/ 477275 w 547683"/>
                <a:gd name="connsiteY155" fmla="*/ 261863 h 597851"/>
                <a:gd name="connsiteX156" fmla="*/ 467335 w 547683"/>
                <a:gd name="connsiteY156" fmla="*/ 272624 h 597851"/>
                <a:gd name="connsiteX157" fmla="*/ 233744 w 547683"/>
                <a:gd name="connsiteY157" fmla="*/ 528209 h 597851"/>
                <a:gd name="connsiteX158" fmla="*/ 245341 w 547683"/>
                <a:gd name="connsiteY158" fmla="*/ 519241 h 597851"/>
                <a:gd name="connsiteX159" fmla="*/ 237058 w 547683"/>
                <a:gd name="connsiteY159" fmla="*/ 507583 h 597851"/>
                <a:gd name="connsiteX160" fmla="*/ 227118 w 547683"/>
                <a:gd name="connsiteY160" fmla="*/ 504893 h 597851"/>
                <a:gd name="connsiteX161" fmla="*/ 141799 w 547683"/>
                <a:gd name="connsiteY161" fmla="*/ 456466 h 597851"/>
                <a:gd name="connsiteX162" fmla="*/ 136829 w 547683"/>
                <a:gd name="connsiteY162" fmla="*/ 453776 h 597851"/>
                <a:gd name="connsiteX163" fmla="*/ 125232 w 547683"/>
                <a:gd name="connsiteY163" fmla="*/ 457363 h 597851"/>
                <a:gd name="connsiteX164" fmla="*/ 126061 w 547683"/>
                <a:gd name="connsiteY164" fmla="*/ 470815 h 597851"/>
                <a:gd name="connsiteX165" fmla="*/ 131859 w 547683"/>
                <a:gd name="connsiteY165" fmla="*/ 476196 h 597851"/>
                <a:gd name="connsiteX166" fmla="*/ 222148 w 547683"/>
                <a:gd name="connsiteY166" fmla="*/ 526416 h 597851"/>
                <a:gd name="connsiteX167" fmla="*/ 233744 w 547683"/>
                <a:gd name="connsiteY167" fmla="*/ 528209 h 597851"/>
                <a:gd name="connsiteX168" fmla="*/ 547684 w 547683"/>
                <a:gd name="connsiteY168" fmla="*/ 574842 h 597851"/>
                <a:gd name="connsiteX169" fmla="*/ 546027 w 547683"/>
                <a:gd name="connsiteY169" fmla="*/ 578430 h 597851"/>
                <a:gd name="connsiteX170" fmla="*/ 534430 w 547683"/>
                <a:gd name="connsiteY170" fmla="*/ 582914 h 597851"/>
                <a:gd name="connsiteX171" fmla="*/ 527804 w 547683"/>
                <a:gd name="connsiteY171" fmla="*/ 573049 h 597851"/>
                <a:gd name="connsiteX172" fmla="*/ 527804 w 547683"/>
                <a:gd name="connsiteY172" fmla="*/ 391897 h 597851"/>
                <a:gd name="connsiteX173" fmla="*/ 519520 w 547683"/>
                <a:gd name="connsiteY173" fmla="*/ 380239 h 597851"/>
                <a:gd name="connsiteX174" fmla="*/ 507969 w 547683"/>
                <a:gd name="connsiteY174" fmla="*/ 388912 h 597851"/>
                <a:gd name="connsiteX175" fmla="*/ 507923 w 547683"/>
                <a:gd name="connsiteY175" fmla="*/ 389207 h 597851"/>
                <a:gd name="connsiteX176" fmla="*/ 507923 w 547683"/>
                <a:gd name="connsiteY176" fmla="*/ 516551 h 597851"/>
                <a:gd name="connsiteX177" fmla="*/ 499640 w 547683"/>
                <a:gd name="connsiteY177" fmla="*/ 528209 h 597851"/>
                <a:gd name="connsiteX178" fmla="*/ 487527 w 547683"/>
                <a:gd name="connsiteY178" fmla="*/ 520487 h 597851"/>
                <a:gd name="connsiteX179" fmla="*/ 487215 w 547683"/>
                <a:gd name="connsiteY179" fmla="*/ 517448 h 597851"/>
                <a:gd name="connsiteX180" fmla="*/ 487215 w 547683"/>
                <a:gd name="connsiteY180" fmla="*/ 488751 h 597851"/>
                <a:gd name="connsiteX181" fmla="*/ 478138 w 547683"/>
                <a:gd name="connsiteY181" fmla="*/ 477130 h 597851"/>
                <a:gd name="connsiteX182" fmla="*/ 477275 w 547683"/>
                <a:gd name="connsiteY182" fmla="*/ 477092 h 597851"/>
                <a:gd name="connsiteX183" fmla="*/ 467300 w 547683"/>
                <a:gd name="connsiteY183" fmla="*/ 487816 h 597851"/>
                <a:gd name="connsiteX184" fmla="*/ 467335 w 547683"/>
                <a:gd name="connsiteY184" fmla="*/ 488751 h 597851"/>
                <a:gd name="connsiteX185" fmla="*/ 466507 w 547683"/>
                <a:gd name="connsiteY185" fmla="*/ 500409 h 597851"/>
                <a:gd name="connsiteX186" fmla="*/ 455738 w 547683"/>
                <a:gd name="connsiteY186" fmla="*/ 508480 h 597851"/>
                <a:gd name="connsiteX187" fmla="*/ 447455 w 547683"/>
                <a:gd name="connsiteY187" fmla="*/ 497718 h 597851"/>
                <a:gd name="connsiteX188" fmla="*/ 447455 w 547683"/>
                <a:gd name="connsiteY188" fmla="*/ 428666 h 597851"/>
                <a:gd name="connsiteX189" fmla="*/ 438343 w 547683"/>
                <a:gd name="connsiteY189" fmla="*/ 417904 h 597851"/>
                <a:gd name="connsiteX190" fmla="*/ 426792 w 547683"/>
                <a:gd name="connsiteY190" fmla="*/ 426577 h 597851"/>
                <a:gd name="connsiteX191" fmla="*/ 426747 w 547683"/>
                <a:gd name="connsiteY191" fmla="*/ 426872 h 597851"/>
                <a:gd name="connsiteX192" fmla="*/ 426747 w 547683"/>
                <a:gd name="connsiteY192" fmla="*/ 525519 h 597851"/>
                <a:gd name="connsiteX193" fmla="*/ 418463 w 547683"/>
                <a:gd name="connsiteY193" fmla="*/ 536280 h 597851"/>
                <a:gd name="connsiteX194" fmla="*/ 406344 w 547683"/>
                <a:gd name="connsiteY194" fmla="*/ 528569 h 597851"/>
                <a:gd name="connsiteX195" fmla="*/ 406038 w 547683"/>
                <a:gd name="connsiteY195" fmla="*/ 526416 h 597851"/>
                <a:gd name="connsiteX196" fmla="*/ 406038 w 547683"/>
                <a:gd name="connsiteY196" fmla="*/ 524622 h 597851"/>
                <a:gd name="connsiteX197" fmla="*/ 406038 w 547683"/>
                <a:gd name="connsiteY197" fmla="*/ 295941 h 597851"/>
                <a:gd name="connsiteX198" fmla="*/ 301668 w 547683"/>
                <a:gd name="connsiteY198" fmla="*/ 156938 h 597851"/>
                <a:gd name="connsiteX199" fmla="*/ 281788 w 547683"/>
                <a:gd name="connsiteY199" fmla="*/ 154248 h 597851"/>
                <a:gd name="connsiteX200" fmla="*/ 267706 w 547683"/>
                <a:gd name="connsiteY200" fmla="*/ 154248 h 597851"/>
                <a:gd name="connsiteX201" fmla="*/ 186529 w 547683"/>
                <a:gd name="connsiteY201" fmla="*/ 187429 h 597851"/>
                <a:gd name="connsiteX202" fmla="*/ 137657 w 547683"/>
                <a:gd name="connsiteY202" fmla="*/ 289663 h 597851"/>
                <a:gd name="connsiteX203" fmla="*/ 137657 w 547683"/>
                <a:gd name="connsiteY203" fmla="*/ 312980 h 597851"/>
                <a:gd name="connsiteX204" fmla="*/ 217178 w 547683"/>
                <a:gd name="connsiteY204" fmla="*/ 432253 h 597851"/>
                <a:gd name="connsiteX205" fmla="*/ 251139 w 547683"/>
                <a:gd name="connsiteY205" fmla="*/ 443014 h 597851"/>
                <a:gd name="connsiteX206" fmla="*/ 271848 w 547683"/>
                <a:gd name="connsiteY206" fmla="*/ 444808 h 597851"/>
                <a:gd name="connsiteX207" fmla="*/ 338115 w 547683"/>
                <a:gd name="connsiteY207" fmla="*/ 495925 h 597851"/>
                <a:gd name="connsiteX208" fmla="*/ 326518 w 547683"/>
                <a:gd name="connsiteY208" fmla="*/ 570358 h 597851"/>
                <a:gd name="connsiteX209" fmla="*/ 285930 w 547683"/>
                <a:gd name="connsiteY209" fmla="*/ 596365 h 597851"/>
                <a:gd name="connsiteX210" fmla="*/ 261079 w 547683"/>
                <a:gd name="connsiteY210" fmla="*/ 597262 h 597851"/>
                <a:gd name="connsiteX211" fmla="*/ 234573 w 547683"/>
                <a:gd name="connsiteY211" fmla="*/ 595469 h 597851"/>
                <a:gd name="connsiteX212" fmla="*/ 98726 w 547683"/>
                <a:gd name="connsiteY212" fmla="*/ 532693 h 597851"/>
                <a:gd name="connsiteX213" fmla="*/ 154 w 547683"/>
                <a:gd name="connsiteY213" fmla="*/ 354232 h 597851"/>
                <a:gd name="connsiteX214" fmla="*/ 8437 w 547683"/>
                <a:gd name="connsiteY214" fmla="*/ 340780 h 597851"/>
                <a:gd name="connsiteX215" fmla="*/ 19205 w 547683"/>
                <a:gd name="connsiteY215" fmla="*/ 348851 h 597851"/>
                <a:gd name="connsiteX216" fmla="*/ 27489 w 547683"/>
                <a:gd name="connsiteY216" fmla="*/ 382929 h 597851"/>
                <a:gd name="connsiteX217" fmla="*/ 38257 w 547683"/>
                <a:gd name="connsiteY217" fmla="*/ 391000 h 597851"/>
                <a:gd name="connsiteX218" fmla="*/ 46541 w 547683"/>
                <a:gd name="connsiteY218" fmla="*/ 382033 h 597851"/>
                <a:gd name="connsiteX219" fmla="*/ 46541 w 547683"/>
                <a:gd name="connsiteY219" fmla="*/ 375755 h 597851"/>
                <a:gd name="connsiteX220" fmla="*/ 36600 w 547683"/>
                <a:gd name="connsiteY220" fmla="*/ 317464 h 597851"/>
                <a:gd name="connsiteX221" fmla="*/ 35772 w 547683"/>
                <a:gd name="connsiteY221" fmla="*/ 290560 h 597851"/>
                <a:gd name="connsiteX222" fmla="*/ 44056 w 547683"/>
                <a:gd name="connsiteY222" fmla="*/ 278902 h 597851"/>
                <a:gd name="connsiteX223" fmla="*/ 55514 w 547683"/>
                <a:gd name="connsiteY223" fmla="*/ 287718 h 597851"/>
                <a:gd name="connsiteX224" fmla="*/ 55652 w 547683"/>
                <a:gd name="connsiteY224" fmla="*/ 289663 h 597851"/>
                <a:gd name="connsiteX225" fmla="*/ 55652 w 547683"/>
                <a:gd name="connsiteY225" fmla="*/ 314773 h 597851"/>
                <a:gd name="connsiteX226" fmla="*/ 69734 w 547683"/>
                <a:gd name="connsiteY226" fmla="*/ 380239 h 597851"/>
                <a:gd name="connsiteX227" fmla="*/ 77189 w 547683"/>
                <a:gd name="connsiteY227" fmla="*/ 399968 h 597851"/>
                <a:gd name="connsiteX228" fmla="*/ 89614 w 547683"/>
                <a:gd name="connsiteY228" fmla="*/ 405349 h 597851"/>
                <a:gd name="connsiteX229" fmla="*/ 95412 w 547683"/>
                <a:gd name="connsiteY229" fmla="*/ 392794 h 597851"/>
                <a:gd name="connsiteX230" fmla="*/ 89614 w 547683"/>
                <a:gd name="connsiteY230" fmla="*/ 376652 h 597851"/>
                <a:gd name="connsiteX231" fmla="*/ 83816 w 547683"/>
                <a:gd name="connsiteY231" fmla="*/ 358716 h 597851"/>
                <a:gd name="connsiteX232" fmla="*/ 89614 w 547683"/>
                <a:gd name="connsiteY232" fmla="*/ 346161 h 597851"/>
                <a:gd name="connsiteX233" fmla="*/ 101211 w 547683"/>
                <a:gd name="connsiteY233" fmla="*/ 351542 h 597851"/>
                <a:gd name="connsiteX234" fmla="*/ 107009 w 547683"/>
                <a:gd name="connsiteY234" fmla="*/ 366787 h 597851"/>
                <a:gd name="connsiteX235" fmla="*/ 168306 w 547683"/>
                <a:gd name="connsiteY235" fmla="*/ 453776 h 597851"/>
                <a:gd name="connsiteX236" fmla="*/ 182388 w 547683"/>
                <a:gd name="connsiteY236" fmla="*/ 451982 h 597851"/>
                <a:gd name="connsiteX237" fmla="*/ 182388 w 547683"/>
                <a:gd name="connsiteY237" fmla="*/ 437634 h 597851"/>
                <a:gd name="connsiteX238" fmla="*/ 169134 w 547683"/>
                <a:gd name="connsiteY238" fmla="*/ 425975 h 597851"/>
                <a:gd name="connsiteX239" fmla="*/ 154224 w 547683"/>
                <a:gd name="connsiteY239" fmla="*/ 410730 h 597851"/>
                <a:gd name="connsiteX240" fmla="*/ 119434 w 547683"/>
                <a:gd name="connsiteY240" fmla="*/ 338987 h 597851"/>
                <a:gd name="connsiteX241" fmla="*/ 116121 w 547683"/>
                <a:gd name="connsiteY241" fmla="*/ 295941 h 597851"/>
                <a:gd name="connsiteX242" fmla="*/ 157538 w 547683"/>
                <a:gd name="connsiteY242" fmla="*/ 183842 h 597851"/>
                <a:gd name="connsiteX243" fmla="*/ 229603 w 547683"/>
                <a:gd name="connsiteY243" fmla="*/ 137209 h 597851"/>
                <a:gd name="connsiteX244" fmla="*/ 247826 w 547683"/>
                <a:gd name="connsiteY244" fmla="*/ 133622 h 597851"/>
                <a:gd name="connsiteX245" fmla="*/ 256109 w 547683"/>
                <a:gd name="connsiteY245" fmla="*/ 115686 h 597851"/>
                <a:gd name="connsiteX246" fmla="*/ 246169 w 547683"/>
                <a:gd name="connsiteY246" fmla="*/ 111202 h 597851"/>
                <a:gd name="connsiteX247" fmla="*/ 219663 w 547683"/>
                <a:gd name="connsiteY247" fmla="*/ 118376 h 597851"/>
                <a:gd name="connsiteX248" fmla="*/ 140142 w 547683"/>
                <a:gd name="connsiteY248" fmla="*/ 172184 h 597851"/>
                <a:gd name="connsiteX249" fmla="*/ 136001 w 547683"/>
                <a:gd name="connsiteY249" fmla="*/ 176668 h 597851"/>
                <a:gd name="connsiteX250" fmla="*/ 123576 w 547683"/>
                <a:gd name="connsiteY250" fmla="*/ 174874 h 597851"/>
                <a:gd name="connsiteX251" fmla="*/ 123576 w 547683"/>
                <a:gd name="connsiteY251" fmla="*/ 160525 h 597851"/>
                <a:gd name="connsiteX252" fmla="*/ 138486 w 547683"/>
                <a:gd name="connsiteY252" fmla="*/ 144383 h 597851"/>
                <a:gd name="connsiteX253" fmla="*/ 144284 w 547683"/>
                <a:gd name="connsiteY253" fmla="*/ 139002 h 597851"/>
                <a:gd name="connsiteX254" fmla="*/ 148426 w 547683"/>
                <a:gd name="connsiteY254" fmla="*/ 127344 h 597851"/>
                <a:gd name="connsiteX255" fmla="*/ 140142 w 547683"/>
                <a:gd name="connsiteY255" fmla="*/ 118376 h 597851"/>
                <a:gd name="connsiteX256" fmla="*/ 131031 w 547683"/>
                <a:gd name="connsiteY256" fmla="*/ 121963 h 597851"/>
                <a:gd name="connsiteX257" fmla="*/ 110322 w 547683"/>
                <a:gd name="connsiteY257" fmla="*/ 143486 h 597851"/>
                <a:gd name="connsiteX258" fmla="*/ 87957 w 547683"/>
                <a:gd name="connsiteY258" fmla="*/ 176668 h 597851"/>
                <a:gd name="connsiteX259" fmla="*/ 79674 w 547683"/>
                <a:gd name="connsiteY259" fmla="*/ 183842 h 597851"/>
                <a:gd name="connsiteX260" fmla="*/ 70562 w 547683"/>
                <a:gd name="connsiteY260" fmla="*/ 180255 h 597851"/>
                <a:gd name="connsiteX261" fmla="*/ 69734 w 547683"/>
                <a:gd name="connsiteY261" fmla="*/ 167700 h 597851"/>
                <a:gd name="connsiteX262" fmla="*/ 82159 w 547683"/>
                <a:gd name="connsiteY262" fmla="*/ 147074 h 597851"/>
                <a:gd name="connsiteX263" fmla="*/ 252796 w 547683"/>
                <a:gd name="connsiteY263" fmla="*/ 44840 h 597851"/>
                <a:gd name="connsiteX264" fmla="*/ 277646 w 547683"/>
                <a:gd name="connsiteY264" fmla="*/ 43943 h 597851"/>
                <a:gd name="connsiteX265" fmla="*/ 283445 w 547683"/>
                <a:gd name="connsiteY265" fmla="*/ 43943 h 597851"/>
                <a:gd name="connsiteX266" fmla="*/ 290900 w 547683"/>
                <a:gd name="connsiteY266" fmla="*/ 31388 h 597851"/>
                <a:gd name="connsiteX267" fmla="*/ 281788 w 547683"/>
                <a:gd name="connsiteY267" fmla="*/ 22420 h 597851"/>
                <a:gd name="connsiteX268" fmla="*/ 250311 w 547683"/>
                <a:gd name="connsiteY268" fmla="*/ 22420 h 597851"/>
                <a:gd name="connsiteX269" fmla="*/ 242021 w 547683"/>
                <a:gd name="connsiteY269" fmla="*/ 11739 h 597851"/>
                <a:gd name="connsiteX270" fmla="*/ 242028 w 547683"/>
                <a:gd name="connsiteY270" fmla="*/ 11658 h 597851"/>
                <a:gd name="connsiteX271" fmla="*/ 250311 w 547683"/>
                <a:gd name="connsiteY271" fmla="*/ 1794 h 597851"/>
                <a:gd name="connsiteX272" fmla="*/ 263564 w 547683"/>
                <a:gd name="connsiteY272" fmla="*/ 0 h 597851"/>
                <a:gd name="connsiteX273" fmla="*/ 401897 w 547683"/>
                <a:gd name="connsiteY273" fmla="*/ 35872 h 597851"/>
                <a:gd name="connsiteX274" fmla="*/ 413493 w 547683"/>
                <a:gd name="connsiteY274" fmla="*/ 42149 h 597851"/>
                <a:gd name="connsiteX275" fmla="*/ 420120 w 547683"/>
                <a:gd name="connsiteY275" fmla="*/ 31388 h 597851"/>
                <a:gd name="connsiteX276" fmla="*/ 467335 w 547683"/>
                <a:gd name="connsiteY276" fmla="*/ 897 h 597851"/>
                <a:gd name="connsiteX277" fmla="*/ 545199 w 547683"/>
                <a:gd name="connsiteY277" fmla="*/ 57395 h 597851"/>
                <a:gd name="connsiteX278" fmla="*/ 546855 w 547683"/>
                <a:gd name="connsiteY278" fmla="*/ 69950 h 597851"/>
                <a:gd name="connsiteX279" fmla="*/ 546855 w 547683"/>
                <a:gd name="connsiteY279" fmla="*/ 71743 h 597851"/>
                <a:gd name="connsiteX280" fmla="*/ 61451 w 547683"/>
                <a:gd name="connsiteY280" fmla="*/ 132725 h 597851"/>
                <a:gd name="connsiteX281" fmla="*/ 53167 w 547683"/>
                <a:gd name="connsiteY281" fmla="*/ 126447 h 597851"/>
                <a:gd name="connsiteX282" fmla="*/ 53167 w 547683"/>
                <a:gd name="connsiteY282" fmla="*/ 115686 h 597851"/>
                <a:gd name="connsiteX283" fmla="*/ 62279 w 547683"/>
                <a:gd name="connsiteY283" fmla="*/ 103131 h 597851"/>
                <a:gd name="connsiteX284" fmla="*/ 165821 w 547683"/>
                <a:gd name="connsiteY284" fmla="*/ 22420 h 597851"/>
                <a:gd name="connsiteX285" fmla="*/ 180731 w 547683"/>
                <a:gd name="connsiteY285" fmla="*/ 31388 h 597851"/>
                <a:gd name="connsiteX286" fmla="*/ 174104 w 547683"/>
                <a:gd name="connsiteY286" fmla="*/ 42149 h 597851"/>
                <a:gd name="connsiteX287" fmla="*/ 85472 w 547683"/>
                <a:gd name="connsiteY287" fmla="*/ 108512 h 597851"/>
                <a:gd name="connsiteX288" fmla="*/ 71391 w 547683"/>
                <a:gd name="connsiteY288" fmla="*/ 126447 h 597851"/>
                <a:gd name="connsiteX289" fmla="*/ 63107 w 547683"/>
                <a:gd name="connsiteY289" fmla="*/ 131828 h 597851"/>
                <a:gd name="connsiteX290" fmla="*/ 61451 w 547683"/>
                <a:gd name="connsiteY290" fmla="*/ 131828 h 59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547683" h="597851">
                  <a:moveTo>
                    <a:pt x="244513" y="78918"/>
                  </a:moveTo>
                  <a:cubicBezTo>
                    <a:pt x="244513" y="74955"/>
                    <a:pt x="241546" y="71743"/>
                    <a:pt x="237886" y="71743"/>
                  </a:cubicBezTo>
                  <a:cubicBezTo>
                    <a:pt x="234255" y="71248"/>
                    <a:pt x="230940" y="74033"/>
                    <a:pt x="230483" y="77964"/>
                  </a:cubicBezTo>
                  <a:cubicBezTo>
                    <a:pt x="230446" y="78280"/>
                    <a:pt x="230429" y="78599"/>
                    <a:pt x="230431" y="78918"/>
                  </a:cubicBezTo>
                  <a:cubicBezTo>
                    <a:pt x="230431" y="83401"/>
                    <a:pt x="233744" y="86092"/>
                    <a:pt x="237886" y="86092"/>
                  </a:cubicBezTo>
                  <a:cubicBezTo>
                    <a:pt x="241199" y="86092"/>
                    <a:pt x="244513" y="83401"/>
                    <a:pt x="244513" y="78918"/>
                  </a:cubicBezTo>
                  <a:moveTo>
                    <a:pt x="373733" y="153351"/>
                  </a:moveTo>
                  <a:cubicBezTo>
                    <a:pt x="374190" y="149420"/>
                    <a:pt x="371618" y="145832"/>
                    <a:pt x="367987" y="145336"/>
                  </a:cubicBezTo>
                  <a:cubicBezTo>
                    <a:pt x="367695" y="145296"/>
                    <a:pt x="367400" y="145277"/>
                    <a:pt x="367106" y="145280"/>
                  </a:cubicBezTo>
                  <a:cubicBezTo>
                    <a:pt x="363447" y="145280"/>
                    <a:pt x="360480" y="148492"/>
                    <a:pt x="360480" y="152454"/>
                  </a:cubicBezTo>
                  <a:cubicBezTo>
                    <a:pt x="360480" y="156938"/>
                    <a:pt x="362965" y="160525"/>
                    <a:pt x="367106" y="160525"/>
                  </a:cubicBezTo>
                  <a:cubicBezTo>
                    <a:pt x="371248" y="160525"/>
                    <a:pt x="373733" y="156938"/>
                    <a:pt x="373733" y="153351"/>
                  </a:cubicBezTo>
                  <a:moveTo>
                    <a:pt x="517864" y="279798"/>
                  </a:moveTo>
                  <a:cubicBezTo>
                    <a:pt x="522005" y="279798"/>
                    <a:pt x="524490" y="277108"/>
                    <a:pt x="524490" y="272624"/>
                  </a:cubicBezTo>
                  <a:cubicBezTo>
                    <a:pt x="524490" y="268662"/>
                    <a:pt x="521523" y="265450"/>
                    <a:pt x="517864" y="265450"/>
                  </a:cubicBezTo>
                  <a:cubicBezTo>
                    <a:pt x="514204" y="265450"/>
                    <a:pt x="511237" y="268662"/>
                    <a:pt x="511237" y="272624"/>
                  </a:cubicBezTo>
                  <a:cubicBezTo>
                    <a:pt x="511237" y="277108"/>
                    <a:pt x="513722" y="279798"/>
                    <a:pt x="517864" y="279798"/>
                  </a:cubicBezTo>
                  <a:moveTo>
                    <a:pt x="476447" y="147970"/>
                  </a:moveTo>
                  <a:cubicBezTo>
                    <a:pt x="472787" y="147970"/>
                    <a:pt x="469820" y="151183"/>
                    <a:pt x="469820" y="155145"/>
                  </a:cubicBezTo>
                  <a:cubicBezTo>
                    <a:pt x="469820" y="159629"/>
                    <a:pt x="472305" y="163216"/>
                    <a:pt x="476447" y="163216"/>
                  </a:cubicBezTo>
                  <a:cubicBezTo>
                    <a:pt x="479760" y="163216"/>
                    <a:pt x="483073" y="159629"/>
                    <a:pt x="483073" y="156041"/>
                  </a:cubicBezTo>
                  <a:cubicBezTo>
                    <a:pt x="483531" y="152110"/>
                    <a:pt x="480959" y="148522"/>
                    <a:pt x="477327" y="148027"/>
                  </a:cubicBezTo>
                  <a:cubicBezTo>
                    <a:pt x="477035" y="147986"/>
                    <a:pt x="476741" y="147968"/>
                    <a:pt x="476447" y="147970"/>
                  </a:cubicBezTo>
                  <a:moveTo>
                    <a:pt x="92927" y="475299"/>
                  </a:moveTo>
                  <a:cubicBezTo>
                    <a:pt x="89296" y="474804"/>
                    <a:pt x="85982" y="477588"/>
                    <a:pt x="85524" y="481520"/>
                  </a:cubicBezTo>
                  <a:cubicBezTo>
                    <a:pt x="85487" y="481836"/>
                    <a:pt x="85470" y="482155"/>
                    <a:pt x="85472" y="482473"/>
                  </a:cubicBezTo>
                  <a:cubicBezTo>
                    <a:pt x="85472" y="486957"/>
                    <a:pt x="88786" y="489647"/>
                    <a:pt x="92927" y="489647"/>
                  </a:cubicBezTo>
                  <a:cubicBezTo>
                    <a:pt x="96241" y="489647"/>
                    <a:pt x="99554" y="486957"/>
                    <a:pt x="99554" y="482473"/>
                  </a:cubicBezTo>
                  <a:cubicBezTo>
                    <a:pt x="99554" y="478511"/>
                    <a:pt x="96587" y="475299"/>
                    <a:pt x="92927" y="475299"/>
                  </a:cubicBezTo>
                  <a:moveTo>
                    <a:pt x="442485" y="322844"/>
                  </a:moveTo>
                  <a:cubicBezTo>
                    <a:pt x="443402" y="319009"/>
                    <a:pt x="441273" y="315094"/>
                    <a:pt x="437729" y="314102"/>
                  </a:cubicBezTo>
                  <a:cubicBezTo>
                    <a:pt x="437119" y="313930"/>
                    <a:pt x="436489" y="313855"/>
                    <a:pt x="435858" y="313877"/>
                  </a:cubicBezTo>
                  <a:cubicBezTo>
                    <a:pt x="432199" y="313845"/>
                    <a:pt x="429208" y="317032"/>
                    <a:pt x="429179" y="320994"/>
                  </a:cubicBezTo>
                  <a:cubicBezTo>
                    <a:pt x="429178" y="321313"/>
                    <a:pt x="429195" y="321631"/>
                    <a:pt x="429232" y="321948"/>
                  </a:cubicBezTo>
                  <a:cubicBezTo>
                    <a:pt x="429232" y="326432"/>
                    <a:pt x="431717" y="329122"/>
                    <a:pt x="435858" y="329122"/>
                  </a:cubicBezTo>
                  <a:cubicBezTo>
                    <a:pt x="440000" y="329122"/>
                    <a:pt x="442485" y="326432"/>
                    <a:pt x="442485" y="321948"/>
                  </a:cubicBezTo>
                  <a:moveTo>
                    <a:pt x="475618" y="399072"/>
                  </a:moveTo>
                  <a:cubicBezTo>
                    <a:pt x="471043" y="399072"/>
                    <a:pt x="467335" y="403086"/>
                    <a:pt x="467335" y="408039"/>
                  </a:cubicBezTo>
                  <a:cubicBezTo>
                    <a:pt x="467335" y="413420"/>
                    <a:pt x="471477" y="417007"/>
                    <a:pt x="475618" y="417007"/>
                  </a:cubicBezTo>
                  <a:cubicBezTo>
                    <a:pt x="480193" y="417007"/>
                    <a:pt x="483902" y="412992"/>
                    <a:pt x="483902" y="408039"/>
                  </a:cubicBezTo>
                  <a:cubicBezTo>
                    <a:pt x="483902" y="403086"/>
                    <a:pt x="480193" y="399072"/>
                    <a:pt x="475618" y="399072"/>
                  </a:cubicBezTo>
                  <a:moveTo>
                    <a:pt x="427575" y="354232"/>
                  </a:moveTo>
                  <a:cubicBezTo>
                    <a:pt x="427575" y="359613"/>
                    <a:pt x="431717" y="363200"/>
                    <a:pt x="435858" y="363200"/>
                  </a:cubicBezTo>
                  <a:cubicBezTo>
                    <a:pt x="440433" y="363200"/>
                    <a:pt x="444142" y="359185"/>
                    <a:pt x="444142" y="354232"/>
                  </a:cubicBezTo>
                  <a:cubicBezTo>
                    <a:pt x="444142" y="349279"/>
                    <a:pt x="440433" y="345264"/>
                    <a:pt x="435858" y="345264"/>
                  </a:cubicBezTo>
                  <a:cubicBezTo>
                    <a:pt x="431283" y="345264"/>
                    <a:pt x="427575" y="349279"/>
                    <a:pt x="427575" y="354232"/>
                  </a:cubicBezTo>
                  <a:moveTo>
                    <a:pt x="526147" y="304909"/>
                  </a:moveTo>
                  <a:cubicBezTo>
                    <a:pt x="526147" y="299956"/>
                    <a:pt x="522438" y="295941"/>
                    <a:pt x="517864" y="295941"/>
                  </a:cubicBezTo>
                  <a:cubicBezTo>
                    <a:pt x="513289" y="295941"/>
                    <a:pt x="509580" y="299956"/>
                    <a:pt x="509580" y="304909"/>
                  </a:cubicBezTo>
                  <a:cubicBezTo>
                    <a:pt x="509580" y="310289"/>
                    <a:pt x="513722" y="313877"/>
                    <a:pt x="517864" y="313877"/>
                  </a:cubicBezTo>
                  <a:cubicBezTo>
                    <a:pt x="522438" y="313877"/>
                    <a:pt x="526147" y="309862"/>
                    <a:pt x="526147" y="304909"/>
                  </a:cubicBezTo>
                  <a:moveTo>
                    <a:pt x="254453" y="475299"/>
                  </a:moveTo>
                  <a:cubicBezTo>
                    <a:pt x="254453" y="470346"/>
                    <a:pt x="250744" y="466331"/>
                    <a:pt x="246169" y="466331"/>
                  </a:cubicBezTo>
                  <a:cubicBezTo>
                    <a:pt x="241595" y="466331"/>
                    <a:pt x="237886" y="470346"/>
                    <a:pt x="237886" y="475299"/>
                  </a:cubicBezTo>
                  <a:cubicBezTo>
                    <a:pt x="237886" y="480252"/>
                    <a:pt x="241595" y="484267"/>
                    <a:pt x="246169" y="484267"/>
                  </a:cubicBezTo>
                  <a:cubicBezTo>
                    <a:pt x="250744" y="484267"/>
                    <a:pt x="254453" y="480252"/>
                    <a:pt x="254453" y="475299"/>
                  </a:cubicBezTo>
                  <a:moveTo>
                    <a:pt x="476447" y="197294"/>
                  </a:moveTo>
                  <a:cubicBezTo>
                    <a:pt x="481022" y="197294"/>
                    <a:pt x="484730" y="193279"/>
                    <a:pt x="484730" y="188326"/>
                  </a:cubicBezTo>
                  <a:cubicBezTo>
                    <a:pt x="484730" y="183373"/>
                    <a:pt x="481022" y="179358"/>
                    <a:pt x="476447" y="179358"/>
                  </a:cubicBezTo>
                  <a:cubicBezTo>
                    <a:pt x="471872" y="179358"/>
                    <a:pt x="468163" y="183373"/>
                    <a:pt x="468163" y="188326"/>
                  </a:cubicBezTo>
                  <a:cubicBezTo>
                    <a:pt x="468163" y="192810"/>
                    <a:pt x="471477" y="197294"/>
                    <a:pt x="476447" y="197294"/>
                  </a:cubicBezTo>
                  <a:moveTo>
                    <a:pt x="335630" y="143486"/>
                  </a:moveTo>
                  <a:cubicBezTo>
                    <a:pt x="340205" y="143486"/>
                    <a:pt x="343913" y="139471"/>
                    <a:pt x="343913" y="134519"/>
                  </a:cubicBezTo>
                  <a:cubicBezTo>
                    <a:pt x="343913" y="129566"/>
                    <a:pt x="340205" y="125551"/>
                    <a:pt x="335630" y="125551"/>
                  </a:cubicBezTo>
                  <a:cubicBezTo>
                    <a:pt x="331055" y="125551"/>
                    <a:pt x="327346" y="129566"/>
                    <a:pt x="327346" y="134519"/>
                  </a:cubicBezTo>
                  <a:cubicBezTo>
                    <a:pt x="327346" y="139002"/>
                    <a:pt x="330660" y="143486"/>
                    <a:pt x="335630" y="143486"/>
                  </a:cubicBezTo>
                  <a:moveTo>
                    <a:pt x="310780" y="508480"/>
                  </a:moveTo>
                  <a:cubicBezTo>
                    <a:pt x="306205" y="508480"/>
                    <a:pt x="302496" y="512495"/>
                    <a:pt x="302496" y="517448"/>
                  </a:cubicBezTo>
                  <a:cubicBezTo>
                    <a:pt x="302496" y="521932"/>
                    <a:pt x="306638" y="526416"/>
                    <a:pt x="310780" y="526416"/>
                  </a:cubicBezTo>
                  <a:cubicBezTo>
                    <a:pt x="315355" y="526416"/>
                    <a:pt x="319063" y="522401"/>
                    <a:pt x="319063" y="517448"/>
                  </a:cubicBezTo>
                  <a:cubicBezTo>
                    <a:pt x="319063" y="512495"/>
                    <a:pt x="315355" y="508480"/>
                    <a:pt x="310780" y="508480"/>
                  </a:cubicBezTo>
                  <a:moveTo>
                    <a:pt x="204753" y="96853"/>
                  </a:moveTo>
                  <a:cubicBezTo>
                    <a:pt x="209328" y="96853"/>
                    <a:pt x="213036" y="92838"/>
                    <a:pt x="213036" y="87885"/>
                  </a:cubicBezTo>
                  <a:cubicBezTo>
                    <a:pt x="213036" y="82933"/>
                    <a:pt x="209328" y="78918"/>
                    <a:pt x="204753" y="78918"/>
                  </a:cubicBezTo>
                  <a:cubicBezTo>
                    <a:pt x="200178" y="78918"/>
                    <a:pt x="196469" y="82933"/>
                    <a:pt x="196469" y="87885"/>
                  </a:cubicBezTo>
                  <a:cubicBezTo>
                    <a:pt x="196469" y="93266"/>
                    <a:pt x="200611" y="96853"/>
                    <a:pt x="204753" y="96853"/>
                  </a:cubicBezTo>
                  <a:moveTo>
                    <a:pt x="63107" y="452879"/>
                  </a:moveTo>
                  <a:cubicBezTo>
                    <a:pt x="63107" y="458260"/>
                    <a:pt x="66421" y="461847"/>
                    <a:pt x="71391" y="461847"/>
                  </a:cubicBezTo>
                  <a:cubicBezTo>
                    <a:pt x="75965" y="461847"/>
                    <a:pt x="79674" y="457832"/>
                    <a:pt x="79674" y="452879"/>
                  </a:cubicBezTo>
                  <a:cubicBezTo>
                    <a:pt x="79674" y="447926"/>
                    <a:pt x="75965" y="443911"/>
                    <a:pt x="71391" y="443911"/>
                  </a:cubicBezTo>
                  <a:cubicBezTo>
                    <a:pt x="66816" y="443911"/>
                    <a:pt x="63107" y="447926"/>
                    <a:pt x="63107" y="452879"/>
                  </a:cubicBezTo>
                  <a:moveTo>
                    <a:pt x="276818" y="531796"/>
                  </a:moveTo>
                  <a:cubicBezTo>
                    <a:pt x="281788" y="531796"/>
                    <a:pt x="286758" y="527313"/>
                    <a:pt x="286758" y="521932"/>
                  </a:cubicBezTo>
                  <a:cubicBezTo>
                    <a:pt x="286758" y="515989"/>
                    <a:pt x="282307" y="511170"/>
                    <a:pt x="276818" y="511170"/>
                  </a:cubicBezTo>
                  <a:cubicBezTo>
                    <a:pt x="271328" y="511170"/>
                    <a:pt x="266878" y="515989"/>
                    <a:pt x="266878" y="521932"/>
                  </a:cubicBezTo>
                  <a:cubicBezTo>
                    <a:pt x="266878" y="527313"/>
                    <a:pt x="271019" y="531796"/>
                    <a:pt x="276818" y="531796"/>
                  </a:cubicBezTo>
                  <a:moveTo>
                    <a:pt x="475618" y="235856"/>
                  </a:moveTo>
                  <a:cubicBezTo>
                    <a:pt x="481417" y="235856"/>
                    <a:pt x="486387" y="230475"/>
                    <a:pt x="486387" y="224198"/>
                  </a:cubicBezTo>
                  <a:cubicBezTo>
                    <a:pt x="486387" y="218254"/>
                    <a:pt x="481936" y="213436"/>
                    <a:pt x="476447" y="213436"/>
                  </a:cubicBezTo>
                  <a:cubicBezTo>
                    <a:pt x="470957" y="213436"/>
                    <a:pt x="466507" y="218254"/>
                    <a:pt x="466507" y="224198"/>
                  </a:cubicBezTo>
                  <a:cubicBezTo>
                    <a:pt x="466507" y="230475"/>
                    <a:pt x="470648" y="234959"/>
                    <a:pt x="476447" y="234959"/>
                  </a:cubicBezTo>
                  <a:moveTo>
                    <a:pt x="517035" y="351542"/>
                  </a:moveTo>
                  <a:cubicBezTo>
                    <a:pt x="522005" y="352438"/>
                    <a:pt x="526975" y="347058"/>
                    <a:pt x="526975" y="341677"/>
                  </a:cubicBezTo>
                  <a:cubicBezTo>
                    <a:pt x="526580" y="335921"/>
                    <a:pt x="522352" y="331343"/>
                    <a:pt x="517035" y="330916"/>
                  </a:cubicBezTo>
                  <a:cubicBezTo>
                    <a:pt x="512065" y="330916"/>
                    <a:pt x="507095" y="335399"/>
                    <a:pt x="507095" y="341677"/>
                  </a:cubicBezTo>
                  <a:cubicBezTo>
                    <a:pt x="507095" y="347058"/>
                    <a:pt x="511237" y="352438"/>
                    <a:pt x="517035" y="352438"/>
                  </a:cubicBezTo>
                  <a:moveTo>
                    <a:pt x="435858" y="400865"/>
                  </a:moveTo>
                  <a:cubicBezTo>
                    <a:pt x="440828" y="400865"/>
                    <a:pt x="445798" y="396381"/>
                    <a:pt x="445798" y="390104"/>
                  </a:cubicBezTo>
                  <a:cubicBezTo>
                    <a:pt x="445798" y="384161"/>
                    <a:pt x="441348" y="379342"/>
                    <a:pt x="435858" y="379342"/>
                  </a:cubicBezTo>
                  <a:cubicBezTo>
                    <a:pt x="430369" y="379342"/>
                    <a:pt x="425918" y="384161"/>
                    <a:pt x="425918" y="390104"/>
                  </a:cubicBezTo>
                  <a:cubicBezTo>
                    <a:pt x="425918" y="396381"/>
                    <a:pt x="430060" y="400865"/>
                    <a:pt x="435858" y="400865"/>
                  </a:cubicBezTo>
                  <a:moveTo>
                    <a:pt x="51511" y="407143"/>
                  </a:moveTo>
                  <a:cubicBezTo>
                    <a:pt x="46021" y="407143"/>
                    <a:pt x="41571" y="411961"/>
                    <a:pt x="41571" y="417904"/>
                  </a:cubicBezTo>
                  <a:cubicBezTo>
                    <a:pt x="41571" y="423285"/>
                    <a:pt x="46541" y="428666"/>
                    <a:pt x="51511" y="428666"/>
                  </a:cubicBezTo>
                  <a:cubicBezTo>
                    <a:pt x="56481" y="428666"/>
                    <a:pt x="61451" y="423285"/>
                    <a:pt x="61451" y="417904"/>
                  </a:cubicBezTo>
                  <a:cubicBezTo>
                    <a:pt x="61451" y="411627"/>
                    <a:pt x="56481" y="406246"/>
                    <a:pt x="51511" y="407143"/>
                  </a:cubicBezTo>
                  <a:moveTo>
                    <a:pt x="296698" y="132725"/>
                  </a:moveTo>
                  <a:cubicBezTo>
                    <a:pt x="301668" y="132725"/>
                    <a:pt x="306638" y="127344"/>
                    <a:pt x="306638" y="121963"/>
                  </a:cubicBezTo>
                  <a:cubicBezTo>
                    <a:pt x="306638" y="116020"/>
                    <a:pt x="302187" y="111202"/>
                    <a:pt x="296698" y="111202"/>
                  </a:cubicBezTo>
                  <a:cubicBezTo>
                    <a:pt x="291209" y="111202"/>
                    <a:pt x="286758" y="116020"/>
                    <a:pt x="286758" y="121963"/>
                  </a:cubicBezTo>
                  <a:cubicBezTo>
                    <a:pt x="286758" y="127906"/>
                    <a:pt x="291209" y="132725"/>
                    <a:pt x="296698" y="132725"/>
                  </a:cubicBezTo>
                  <a:moveTo>
                    <a:pt x="180731" y="104028"/>
                  </a:moveTo>
                  <a:cubicBezTo>
                    <a:pt x="180731" y="98085"/>
                    <a:pt x="176280" y="93266"/>
                    <a:pt x="170791" y="93266"/>
                  </a:cubicBezTo>
                  <a:cubicBezTo>
                    <a:pt x="165301" y="93266"/>
                    <a:pt x="160851" y="98085"/>
                    <a:pt x="160851" y="104028"/>
                  </a:cubicBezTo>
                  <a:cubicBezTo>
                    <a:pt x="160851" y="110305"/>
                    <a:pt x="165821" y="115686"/>
                    <a:pt x="170791" y="114789"/>
                  </a:cubicBezTo>
                  <a:cubicBezTo>
                    <a:pt x="176589" y="114789"/>
                    <a:pt x="180731" y="110305"/>
                    <a:pt x="180731" y="104028"/>
                  </a:cubicBezTo>
                  <a:moveTo>
                    <a:pt x="476447" y="436737"/>
                  </a:moveTo>
                  <a:cubicBezTo>
                    <a:pt x="470957" y="436737"/>
                    <a:pt x="466507" y="441555"/>
                    <a:pt x="466507" y="447498"/>
                  </a:cubicBezTo>
                  <a:cubicBezTo>
                    <a:pt x="466507" y="452879"/>
                    <a:pt x="470648" y="458260"/>
                    <a:pt x="475618" y="458260"/>
                  </a:cubicBezTo>
                  <a:cubicBezTo>
                    <a:pt x="481417" y="458260"/>
                    <a:pt x="486387" y="453776"/>
                    <a:pt x="486387" y="447498"/>
                  </a:cubicBezTo>
                  <a:cubicBezTo>
                    <a:pt x="486387" y="441555"/>
                    <a:pt x="481936" y="436737"/>
                    <a:pt x="476447" y="436737"/>
                  </a:cubicBezTo>
                  <a:moveTo>
                    <a:pt x="219663" y="463640"/>
                  </a:moveTo>
                  <a:cubicBezTo>
                    <a:pt x="219663" y="457697"/>
                    <a:pt x="215212" y="452879"/>
                    <a:pt x="209723" y="452879"/>
                  </a:cubicBezTo>
                  <a:cubicBezTo>
                    <a:pt x="204233" y="452879"/>
                    <a:pt x="199783" y="457697"/>
                    <a:pt x="199783" y="463640"/>
                  </a:cubicBezTo>
                  <a:cubicBezTo>
                    <a:pt x="199783" y="469918"/>
                    <a:pt x="203924" y="474402"/>
                    <a:pt x="209723" y="474402"/>
                  </a:cubicBezTo>
                  <a:cubicBezTo>
                    <a:pt x="215521" y="474402"/>
                    <a:pt x="219663" y="469918"/>
                    <a:pt x="219663" y="463640"/>
                  </a:cubicBezTo>
                  <a:moveTo>
                    <a:pt x="236229" y="573049"/>
                  </a:moveTo>
                  <a:lnTo>
                    <a:pt x="237886" y="573049"/>
                  </a:lnTo>
                  <a:cubicBezTo>
                    <a:pt x="242028" y="573049"/>
                    <a:pt x="246169" y="569462"/>
                    <a:pt x="247826" y="564081"/>
                  </a:cubicBezTo>
                  <a:cubicBezTo>
                    <a:pt x="248861" y="558407"/>
                    <a:pt x="245569" y="552862"/>
                    <a:pt x="240371" y="551526"/>
                  </a:cubicBezTo>
                  <a:lnTo>
                    <a:pt x="233744" y="550629"/>
                  </a:lnTo>
                  <a:lnTo>
                    <a:pt x="208066" y="544352"/>
                  </a:lnTo>
                  <a:lnTo>
                    <a:pt x="189843" y="538074"/>
                  </a:lnTo>
                  <a:cubicBezTo>
                    <a:pt x="184044" y="536280"/>
                    <a:pt x="177418" y="541661"/>
                    <a:pt x="177418" y="547939"/>
                  </a:cubicBezTo>
                  <a:cubicBezTo>
                    <a:pt x="177418" y="553319"/>
                    <a:pt x="180731" y="556907"/>
                    <a:pt x="185701" y="559597"/>
                  </a:cubicBezTo>
                  <a:cubicBezTo>
                    <a:pt x="197298" y="564081"/>
                    <a:pt x="210551" y="567668"/>
                    <a:pt x="222148" y="570358"/>
                  </a:cubicBezTo>
                  <a:lnTo>
                    <a:pt x="237058" y="573049"/>
                  </a:lnTo>
                  <a:moveTo>
                    <a:pt x="293385" y="66362"/>
                  </a:moveTo>
                  <a:lnTo>
                    <a:pt x="290900" y="66362"/>
                  </a:lnTo>
                  <a:cubicBezTo>
                    <a:pt x="285472" y="67258"/>
                    <a:pt x="281744" y="72747"/>
                    <a:pt x="282571" y="78623"/>
                  </a:cubicBezTo>
                  <a:cubicBezTo>
                    <a:pt x="282585" y="78721"/>
                    <a:pt x="282600" y="78819"/>
                    <a:pt x="282616" y="78918"/>
                  </a:cubicBezTo>
                  <a:cubicBezTo>
                    <a:pt x="283445" y="83401"/>
                    <a:pt x="287586" y="87885"/>
                    <a:pt x="292556" y="87885"/>
                  </a:cubicBezTo>
                  <a:lnTo>
                    <a:pt x="302496" y="89679"/>
                  </a:lnTo>
                  <a:cubicBezTo>
                    <a:pt x="310780" y="90576"/>
                    <a:pt x="319891" y="93266"/>
                    <a:pt x="328175" y="95957"/>
                  </a:cubicBezTo>
                  <a:lnTo>
                    <a:pt x="344741" y="102234"/>
                  </a:lnTo>
                  <a:cubicBezTo>
                    <a:pt x="349711" y="104028"/>
                    <a:pt x="353025" y="102234"/>
                    <a:pt x="356338" y="98647"/>
                  </a:cubicBezTo>
                  <a:cubicBezTo>
                    <a:pt x="358450" y="95097"/>
                    <a:pt x="358450" y="90538"/>
                    <a:pt x="356338" y="86989"/>
                  </a:cubicBezTo>
                  <a:cubicBezTo>
                    <a:pt x="354681" y="83401"/>
                    <a:pt x="351368" y="80711"/>
                    <a:pt x="348055" y="80711"/>
                  </a:cubicBezTo>
                  <a:cubicBezTo>
                    <a:pt x="336458" y="75330"/>
                    <a:pt x="324033" y="71743"/>
                    <a:pt x="311608" y="69053"/>
                  </a:cubicBezTo>
                  <a:lnTo>
                    <a:pt x="294213" y="66362"/>
                  </a:lnTo>
                  <a:moveTo>
                    <a:pt x="467335" y="321948"/>
                  </a:moveTo>
                  <a:lnTo>
                    <a:pt x="467335" y="371271"/>
                  </a:lnTo>
                  <a:cubicBezTo>
                    <a:pt x="467335" y="377549"/>
                    <a:pt x="471477" y="382033"/>
                    <a:pt x="477275" y="382033"/>
                  </a:cubicBezTo>
                  <a:cubicBezTo>
                    <a:pt x="483073" y="382033"/>
                    <a:pt x="487215" y="377549"/>
                    <a:pt x="487215" y="371271"/>
                  </a:cubicBezTo>
                  <a:lnTo>
                    <a:pt x="487215" y="272624"/>
                  </a:lnTo>
                  <a:cubicBezTo>
                    <a:pt x="487215" y="266681"/>
                    <a:pt x="482764" y="261863"/>
                    <a:pt x="477275" y="261863"/>
                  </a:cubicBezTo>
                  <a:cubicBezTo>
                    <a:pt x="471786" y="261863"/>
                    <a:pt x="467335" y="266681"/>
                    <a:pt x="467335" y="272624"/>
                  </a:cubicBezTo>
                  <a:close/>
                  <a:moveTo>
                    <a:pt x="233744" y="528209"/>
                  </a:moveTo>
                  <a:cubicBezTo>
                    <a:pt x="240371" y="529106"/>
                    <a:pt x="245341" y="524622"/>
                    <a:pt x="245341" y="519241"/>
                  </a:cubicBezTo>
                  <a:cubicBezTo>
                    <a:pt x="245846" y="513600"/>
                    <a:pt x="242224" y="508501"/>
                    <a:pt x="237058" y="507583"/>
                  </a:cubicBezTo>
                  <a:lnTo>
                    <a:pt x="227118" y="504893"/>
                  </a:lnTo>
                  <a:cubicBezTo>
                    <a:pt x="195465" y="496499"/>
                    <a:pt x="166180" y="479877"/>
                    <a:pt x="141799" y="456466"/>
                  </a:cubicBezTo>
                  <a:cubicBezTo>
                    <a:pt x="140267" y="455322"/>
                    <a:pt x="138594" y="454416"/>
                    <a:pt x="136829" y="453776"/>
                  </a:cubicBezTo>
                  <a:cubicBezTo>
                    <a:pt x="132658" y="452005"/>
                    <a:pt x="127910" y="453474"/>
                    <a:pt x="125232" y="457363"/>
                  </a:cubicBezTo>
                  <a:cubicBezTo>
                    <a:pt x="122559" y="461502"/>
                    <a:pt x="122903" y="467097"/>
                    <a:pt x="126061" y="470815"/>
                  </a:cubicBezTo>
                  <a:lnTo>
                    <a:pt x="131859" y="476196"/>
                  </a:lnTo>
                  <a:cubicBezTo>
                    <a:pt x="157561" y="500913"/>
                    <a:pt x="188621" y="518189"/>
                    <a:pt x="222148" y="526416"/>
                  </a:cubicBezTo>
                  <a:lnTo>
                    <a:pt x="233744" y="528209"/>
                  </a:lnTo>
                  <a:moveTo>
                    <a:pt x="547684" y="574842"/>
                  </a:moveTo>
                  <a:lnTo>
                    <a:pt x="546027" y="578430"/>
                  </a:lnTo>
                  <a:cubicBezTo>
                    <a:pt x="543585" y="582649"/>
                    <a:pt x="538788" y="584504"/>
                    <a:pt x="534430" y="582914"/>
                  </a:cubicBezTo>
                  <a:cubicBezTo>
                    <a:pt x="530547" y="581429"/>
                    <a:pt x="527912" y="577506"/>
                    <a:pt x="527804" y="573049"/>
                  </a:cubicBezTo>
                  <a:lnTo>
                    <a:pt x="527804" y="391897"/>
                  </a:lnTo>
                  <a:cubicBezTo>
                    <a:pt x="527804" y="385620"/>
                    <a:pt x="523662" y="381136"/>
                    <a:pt x="519520" y="380239"/>
                  </a:cubicBezTo>
                  <a:cubicBezTo>
                    <a:pt x="514119" y="379181"/>
                    <a:pt x="508946" y="383064"/>
                    <a:pt x="507969" y="388912"/>
                  </a:cubicBezTo>
                  <a:cubicBezTo>
                    <a:pt x="507952" y="389010"/>
                    <a:pt x="507938" y="389108"/>
                    <a:pt x="507923" y="389207"/>
                  </a:cubicBezTo>
                  <a:lnTo>
                    <a:pt x="507923" y="516551"/>
                  </a:lnTo>
                  <a:cubicBezTo>
                    <a:pt x="507923" y="522829"/>
                    <a:pt x="504610" y="527313"/>
                    <a:pt x="499640" y="528209"/>
                  </a:cubicBezTo>
                  <a:cubicBezTo>
                    <a:pt x="494326" y="529698"/>
                    <a:pt x="488902" y="526241"/>
                    <a:pt x="487527" y="520487"/>
                  </a:cubicBezTo>
                  <a:cubicBezTo>
                    <a:pt x="487290" y="519495"/>
                    <a:pt x="487185" y="518472"/>
                    <a:pt x="487215" y="517448"/>
                  </a:cubicBezTo>
                  <a:lnTo>
                    <a:pt x="487215" y="488751"/>
                  </a:lnTo>
                  <a:cubicBezTo>
                    <a:pt x="487672" y="482828"/>
                    <a:pt x="483608" y="477625"/>
                    <a:pt x="478138" y="477130"/>
                  </a:cubicBezTo>
                  <a:cubicBezTo>
                    <a:pt x="477851" y="477104"/>
                    <a:pt x="477563" y="477091"/>
                    <a:pt x="477275" y="477092"/>
                  </a:cubicBezTo>
                  <a:cubicBezTo>
                    <a:pt x="471786" y="477072"/>
                    <a:pt x="467319" y="481873"/>
                    <a:pt x="467300" y="487816"/>
                  </a:cubicBezTo>
                  <a:cubicBezTo>
                    <a:pt x="467299" y="488128"/>
                    <a:pt x="467311" y="488439"/>
                    <a:pt x="467335" y="488751"/>
                  </a:cubicBezTo>
                  <a:lnTo>
                    <a:pt x="466507" y="500409"/>
                  </a:lnTo>
                  <a:cubicBezTo>
                    <a:pt x="465293" y="505641"/>
                    <a:pt x="460689" y="509092"/>
                    <a:pt x="455738" y="508480"/>
                  </a:cubicBezTo>
                  <a:cubicBezTo>
                    <a:pt x="450903" y="507596"/>
                    <a:pt x="447386" y="503027"/>
                    <a:pt x="447455" y="497718"/>
                  </a:cubicBezTo>
                  <a:lnTo>
                    <a:pt x="447455" y="428666"/>
                  </a:lnTo>
                  <a:cubicBezTo>
                    <a:pt x="447473" y="423055"/>
                    <a:pt x="443507" y="418371"/>
                    <a:pt x="438343" y="417904"/>
                  </a:cubicBezTo>
                  <a:cubicBezTo>
                    <a:pt x="432942" y="416846"/>
                    <a:pt x="427770" y="420729"/>
                    <a:pt x="426792" y="426577"/>
                  </a:cubicBezTo>
                  <a:cubicBezTo>
                    <a:pt x="426776" y="426676"/>
                    <a:pt x="426761" y="426773"/>
                    <a:pt x="426747" y="426872"/>
                  </a:cubicBezTo>
                  <a:lnTo>
                    <a:pt x="426747" y="525519"/>
                  </a:lnTo>
                  <a:cubicBezTo>
                    <a:pt x="426747" y="530900"/>
                    <a:pt x="423433" y="534487"/>
                    <a:pt x="418463" y="536280"/>
                  </a:cubicBezTo>
                  <a:cubicBezTo>
                    <a:pt x="413149" y="537775"/>
                    <a:pt x="407724" y="534322"/>
                    <a:pt x="406344" y="528569"/>
                  </a:cubicBezTo>
                  <a:cubicBezTo>
                    <a:pt x="406175" y="527864"/>
                    <a:pt x="406073" y="527143"/>
                    <a:pt x="406038" y="526416"/>
                  </a:cubicBezTo>
                  <a:lnTo>
                    <a:pt x="406038" y="524622"/>
                  </a:lnTo>
                  <a:lnTo>
                    <a:pt x="406038" y="295941"/>
                  </a:lnTo>
                  <a:cubicBezTo>
                    <a:pt x="405212" y="229017"/>
                    <a:pt x="362011" y="171482"/>
                    <a:pt x="301668" y="156938"/>
                  </a:cubicBezTo>
                  <a:lnTo>
                    <a:pt x="281788" y="154248"/>
                  </a:lnTo>
                  <a:lnTo>
                    <a:pt x="267706" y="154248"/>
                  </a:lnTo>
                  <a:cubicBezTo>
                    <a:pt x="237975" y="155134"/>
                    <a:pt x="209383" y="166821"/>
                    <a:pt x="186529" y="187429"/>
                  </a:cubicBezTo>
                  <a:cubicBezTo>
                    <a:pt x="157852" y="212699"/>
                    <a:pt x="140153" y="249724"/>
                    <a:pt x="137657" y="289663"/>
                  </a:cubicBezTo>
                  <a:lnTo>
                    <a:pt x="137657" y="312980"/>
                  </a:lnTo>
                  <a:cubicBezTo>
                    <a:pt x="141893" y="365542"/>
                    <a:pt x="172432" y="411348"/>
                    <a:pt x="217178" y="432253"/>
                  </a:cubicBezTo>
                  <a:cubicBezTo>
                    <a:pt x="227946" y="437634"/>
                    <a:pt x="239543" y="441221"/>
                    <a:pt x="251139" y="443014"/>
                  </a:cubicBezTo>
                  <a:lnTo>
                    <a:pt x="271848" y="444808"/>
                  </a:lnTo>
                  <a:cubicBezTo>
                    <a:pt x="301559" y="445426"/>
                    <a:pt x="327873" y="465724"/>
                    <a:pt x="338115" y="495925"/>
                  </a:cubicBezTo>
                  <a:cubicBezTo>
                    <a:pt x="347018" y="521176"/>
                    <a:pt x="342579" y="549667"/>
                    <a:pt x="326518" y="570358"/>
                  </a:cubicBezTo>
                  <a:cubicBezTo>
                    <a:pt x="316244" y="583938"/>
                    <a:pt x="301868" y="593149"/>
                    <a:pt x="285930" y="596365"/>
                  </a:cubicBezTo>
                  <a:cubicBezTo>
                    <a:pt x="277646" y="598159"/>
                    <a:pt x="269363" y="598159"/>
                    <a:pt x="261079" y="597262"/>
                  </a:cubicBezTo>
                  <a:cubicBezTo>
                    <a:pt x="252796" y="597262"/>
                    <a:pt x="243684" y="597262"/>
                    <a:pt x="234573" y="595469"/>
                  </a:cubicBezTo>
                  <a:cubicBezTo>
                    <a:pt x="184781" y="588618"/>
                    <a:pt x="137739" y="566880"/>
                    <a:pt x="98726" y="532693"/>
                  </a:cubicBezTo>
                  <a:cubicBezTo>
                    <a:pt x="47011" y="488073"/>
                    <a:pt x="11991" y="424670"/>
                    <a:pt x="154" y="354232"/>
                  </a:cubicBezTo>
                  <a:cubicBezTo>
                    <a:pt x="-675" y="347955"/>
                    <a:pt x="1810" y="341677"/>
                    <a:pt x="8437" y="340780"/>
                  </a:cubicBezTo>
                  <a:cubicBezTo>
                    <a:pt x="13407" y="339883"/>
                    <a:pt x="18377" y="342574"/>
                    <a:pt x="19205" y="348851"/>
                  </a:cubicBezTo>
                  <a:lnTo>
                    <a:pt x="27489" y="382929"/>
                  </a:lnTo>
                  <a:cubicBezTo>
                    <a:pt x="29145" y="387413"/>
                    <a:pt x="33287" y="391897"/>
                    <a:pt x="38257" y="391000"/>
                  </a:cubicBezTo>
                  <a:cubicBezTo>
                    <a:pt x="42399" y="391000"/>
                    <a:pt x="46541" y="387413"/>
                    <a:pt x="46541" y="382033"/>
                  </a:cubicBezTo>
                  <a:cubicBezTo>
                    <a:pt x="47369" y="380239"/>
                    <a:pt x="46541" y="377549"/>
                    <a:pt x="46541" y="375755"/>
                  </a:cubicBezTo>
                  <a:cubicBezTo>
                    <a:pt x="40571" y="356967"/>
                    <a:pt x="37221" y="337320"/>
                    <a:pt x="36600" y="317464"/>
                  </a:cubicBezTo>
                  <a:lnTo>
                    <a:pt x="35772" y="290560"/>
                  </a:lnTo>
                  <a:cubicBezTo>
                    <a:pt x="35772" y="284282"/>
                    <a:pt x="39086" y="279798"/>
                    <a:pt x="44056" y="278902"/>
                  </a:cubicBezTo>
                  <a:cubicBezTo>
                    <a:pt x="49468" y="277911"/>
                    <a:pt x="54598" y="281858"/>
                    <a:pt x="55514" y="287718"/>
                  </a:cubicBezTo>
                  <a:cubicBezTo>
                    <a:pt x="55614" y="288360"/>
                    <a:pt x="55661" y="289011"/>
                    <a:pt x="55652" y="289663"/>
                  </a:cubicBezTo>
                  <a:lnTo>
                    <a:pt x="55652" y="314773"/>
                  </a:lnTo>
                  <a:cubicBezTo>
                    <a:pt x="57309" y="337193"/>
                    <a:pt x="61451" y="359613"/>
                    <a:pt x="69734" y="380239"/>
                  </a:cubicBezTo>
                  <a:cubicBezTo>
                    <a:pt x="71391" y="387413"/>
                    <a:pt x="74704" y="393691"/>
                    <a:pt x="77189" y="399968"/>
                  </a:cubicBezTo>
                  <a:cubicBezTo>
                    <a:pt x="78846" y="404452"/>
                    <a:pt x="84644" y="407143"/>
                    <a:pt x="89614" y="405349"/>
                  </a:cubicBezTo>
                  <a:cubicBezTo>
                    <a:pt x="93756" y="403556"/>
                    <a:pt x="97897" y="398175"/>
                    <a:pt x="95412" y="392794"/>
                  </a:cubicBezTo>
                  <a:lnTo>
                    <a:pt x="89614" y="376652"/>
                  </a:lnTo>
                  <a:lnTo>
                    <a:pt x="83816" y="358716"/>
                  </a:lnTo>
                  <a:cubicBezTo>
                    <a:pt x="82159" y="353335"/>
                    <a:pt x="84644" y="347955"/>
                    <a:pt x="89614" y="346161"/>
                  </a:cubicBezTo>
                  <a:cubicBezTo>
                    <a:pt x="94584" y="344367"/>
                    <a:pt x="99554" y="346161"/>
                    <a:pt x="101211" y="351542"/>
                  </a:cubicBezTo>
                  <a:lnTo>
                    <a:pt x="107009" y="366787"/>
                  </a:lnTo>
                  <a:cubicBezTo>
                    <a:pt x="118950" y="401765"/>
                    <a:pt x="140301" y="432064"/>
                    <a:pt x="168306" y="453776"/>
                  </a:cubicBezTo>
                  <a:cubicBezTo>
                    <a:pt x="172448" y="456466"/>
                    <a:pt x="178246" y="456466"/>
                    <a:pt x="182388" y="451982"/>
                  </a:cubicBezTo>
                  <a:cubicBezTo>
                    <a:pt x="184873" y="447498"/>
                    <a:pt x="184873" y="441221"/>
                    <a:pt x="182388" y="437634"/>
                  </a:cubicBezTo>
                  <a:lnTo>
                    <a:pt x="169134" y="425975"/>
                  </a:lnTo>
                  <a:lnTo>
                    <a:pt x="154224" y="410730"/>
                  </a:lnTo>
                  <a:cubicBezTo>
                    <a:pt x="137547" y="390132"/>
                    <a:pt x="125624" y="365544"/>
                    <a:pt x="119434" y="338987"/>
                  </a:cubicBezTo>
                  <a:cubicBezTo>
                    <a:pt x="116941" y="324803"/>
                    <a:pt x="115831" y="310375"/>
                    <a:pt x="116121" y="295941"/>
                  </a:cubicBezTo>
                  <a:cubicBezTo>
                    <a:pt x="116014" y="254181"/>
                    <a:pt x="130858" y="214002"/>
                    <a:pt x="157538" y="183842"/>
                  </a:cubicBezTo>
                  <a:cubicBezTo>
                    <a:pt x="178246" y="161422"/>
                    <a:pt x="202268" y="146177"/>
                    <a:pt x="229603" y="137209"/>
                  </a:cubicBezTo>
                  <a:lnTo>
                    <a:pt x="247826" y="133622"/>
                  </a:lnTo>
                  <a:cubicBezTo>
                    <a:pt x="256938" y="131828"/>
                    <a:pt x="260251" y="122860"/>
                    <a:pt x="256109" y="115686"/>
                  </a:cubicBezTo>
                  <a:cubicBezTo>
                    <a:pt x="253895" y="112209"/>
                    <a:pt x="250009" y="110456"/>
                    <a:pt x="246169" y="111202"/>
                  </a:cubicBezTo>
                  <a:cubicBezTo>
                    <a:pt x="237058" y="112996"/>
                    <a:pt x="227946" y="114789"/>
                    <a:pt x="219663" y="118376"/>
                  </a:cubicBezTo>
                  <a:cubicBezTo>
                    <a:pt x="188960" y="127740"/>
                    <a:pt x="161370" y="146409"/>
                    <a:pt x="140142" y="172184"/>
                  </a:cubicBezTo>
                  <a:lnTo>
                    <a:pt x="136001" y="176668"/>
                  </a:lnTo>
                  <a:cubicBezTo>
                    <a:pt x="131989" y="179328"/>
                    <a:pt x="126804" y="178580"/>
                    <a:pt x="123576" y="174874"/>
                  </a:cubicBezTo>
                  <a:cubicBezTo>
                    <a:pt x="120201" y="170789"/>
                    <a:pt x="120201" y="164610"/>
                    <a:pt x="123576" y="160525"/>
                  </a:cubicBezTo>
                  <a:lnTo>
                    <a:pt x="138486" y="144383"/>
                  </a:lnTo>
                  <a:lnTo>
                    <a:pt x="144284" y="139002"/>
                  </a:lnTo>
                  <a:cubicBezTo>
                    <a:pt x="147597" y="135415"/>
                    <a:pt x="149254" y="131828"/>
                    <a:pt x="148426" y="127344"/>
                  </a:cubicBezTo>
                  <a:cubicBezTo>
                    <a:pt x="147758" y="122724"/>
                    <a:pt x="144410" y="119099"/>
                    <a:pt x="140142" y="118376"/>
                  </a:cubicBezTo>
                  <a:cubicBezTo>
                    <a:pt x="136829" y="118376"/>
                    <a:pt x="133516" y="119273"/>
                    <a:pt x="131031" y="121963"/>
                  </a:cubicBezTo>
                  <a:lnTo>
                    <a:pt x="110322" y="143486"/>
                  </a:lnTo>
                  <a:cubicBezTo>
                    <a:pt x="102039" y="154248"/>
                    <a:pt x="93756" y="165009"/>
                    <a:pt x="87957" y="176668"/>
                  </a:cubicBezTo>
                  <a:cubicBezTo>
                    <a:pt x="86301" y="180255"/>
                    <a:pt x="83816" y="182945"/>
                    <a:pt x="79674" y="183842"/>
                  </a:cubicBezTo>
                  <a:cubicBezTo>
                    <a:pt x="76361" y="184739"/>
                    <a:pt x="73047" y="183842"/>
                    <a:pt x="70562" y="180255"/>
                  </a:cubicBezTo>
                  <a:cubicBezTo>
                    <a:pt x="67535" y="176829"/>
                    <a:pt x="67188" y="171557"/>
                    <a:pt x="69734" y="167700"/>
                  </a:cubicBezTo>
                  <a:lnTo>
                    <a:pt x="82159" y="147074"/>
                  </a:lnTo>
                  <a:cubicBezTo>
                    <a:pt x="122843" y="88054"/>
                    <a:pt x="184998" y="50815"/>
                    <a:pt x="252796" y="44840"/>
                  </a:cubicBezTo>
                  <a:lnTo>
                    <a:pt x="277646" y="43943"/>
                  </a:lnTo>
                  <a:lnTo>
                    <a:pt x="283445" y="43943"/>
                  </a:lnTo>
                  <a:cubicBezTo>
                    <a:pt x="288415" y="42149"/>
                    <a:pt x="291728" y="36768"/>
                    <a:pt x="290900" y="31388"/>
                  </a:cubicBezTo>
                  <a:cubicBezTo>
                    <a:pt x="290071" y="26904"/>
                    <a:pt x="286758" y="22420"/>
                    <a:pt x="281788" y="22420"/>
                  </a:cubicBezTo>
                  <a:lnTo>
                    <a:pt x="250311" y="22420"/>
                  </a:lnTo>
                  <a:cubicBezTo>
                    <a:pt x="245298" y="21949"/>
                    <a:pt x="241586" y="17167"/>
                    <a:pt x="242021" y="11739"/>
                  </a:cubicBezTo>
                  <a:cubicBezTo>
                    <a:pt x="242023" y="11712"/>
                    <a:pt x="242025" y="11685"/>
                    <a:pt x="242028" y="11658"/>
                  </a:cubicBezTo>
                  <a:cubicBezTo>
                    <a:pt x="242028" y="6278"/>
                    <a:pt x="245341" y="2690"/>
                    <a:pt x="250311" y="1794"/>
                  </a:cubicBezTo>
                  <a:lnTo>
                    <a:pt x="263564" y="0"/>
                  </a:lnTo>
                  <a:cubicBezTo>
                    <a:pt x="313265" y="0"/>
                    <a:pt x="358823" y="10761"/>
                    <a:pt x="401897" y="35872"/>
                  </a:cubicBezTo>
                  <a:lnTo>
                    <a:pt x="413493" y="42149"/>
                  </a:lnTo>
                  <a:lnTo>
                    <a:pt x="420120" y="31388"/>
                  </a:lnTo>
                  <a:cubicBezTo>
                    <a:pt x="431717" y="13452"/>
                    <a:pt x="447455" y="4484"/>
                    <a:pt x="467335" y="897"/>
                  </a:cubicBezTo>
                  <a:cubicBezTo>
                    <a:pt x="502953" y="-4484"/>
                    <a:pt x="536087" y="19729"/>
                    <a:pt x="545199" y="57395"/>
                  </a:cubicBezTo>
                  <a:lnTo>
                    <a:pt x="546855" y="69950"/>
                  </a:lnTo>
                  <a:lnTo>
                    <a:pt x="546855" y="71743"/>
                  </a:lnTo>
                  <a:close/>
                  <a:moveTo>
                    <a:pt x="61451" y="132725"/>
                  </a:moveTo>
                  <a:cubicBezTo>
                    <a:pt x="57309" y="132725"/>
                    <a:pt x="54824" y="130035"/>
                    <a:pt x="53167" y="126447"/>
                  </a:cubicBezTo>
                  <a:cubicBezTo>
                    <a:pt x="50682" y="122860"/>
                    <a:pt x="50682" y="119273"/>
                    <a:pt x="53167" y="115686"/>
                  </a:cubicBezTo>
                  <a:lnTo>
                    <a:pt x="62279" y="103131"/>
                  </a:lnTo>
                  <a:cubicBezTo>
                    <a:pt x="90514" y="67861"/>
                    <a:pt x="125970" y="40222"/>
                    <a:pt x="165821" y="22420"/>
                  </a:cubicBezTo>
                  <a:cubicBezTo>
                    <a:pt x="172448" y="19729"/>
                    <a:pt x="179074" y="22420"/>
                    <a:pt x="180731" y="31388"/>
                  </a:cubicBezTo>
                  <a:cubicBezTo>
                    <a:pt x="180731" y="34975"/>
                    <a:pt x="179074" y="40356"/>
                    <a:pt x="174104" y="42149"/>
                  </a:cubicBezTo>
                  <a:cubicBezTo>
                    <a:pt x="140557" y="57234"/>
                    <a:pt x="110348" y="79853"/>
                    <a:pt x="85472" y="108512"/>
                  </a:cubicBezTo>
                  <a:lnTo>
                    <a:pt x="71391" y="126447"/>
                  </a:lnTo>
                  <a:cubicBezTo>
                    <a:pt x="68906" y="128241"/>
                    <a:pt x="67249" y="131828"/>
                    <a:pt x="63107" y="131828"/>
                  </a:cubicBezTo>
                  <a:lnTo>
                    <a:pt x="61451" y="131828"/>
                  </a:lnTo>
                </a:path>
              </a:pathLst>
            </a:custGeom>
            <a:solidFill>
              <a:srgbClr val="59A745"/>
            </a:solidFill>
            <a:ln w="8270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647FF0A-FB6B-42CF-A4EC-E08B4A409D89}"/>
                </a:ext>
              </a:extLst>
            </p:cNvPr>
            <p:cNvSpPr/>
            <p:nvPr/>
          </p:nvSpPr>
          <p:spPr>
            <a:xfrm>
              <a:off x="4934008" y="909877"/>
              <a:ext cx="510254" cy="601746"/>
            </a:xfrm>
            <a:custGeom>
              <a:avLst/>
              <a:gdLst>
                <a:gd name="connsiteX0" fmla="*/ 82834 w 510254"/>
                <a:gd name="connsiteY0" fmla="*/ 260069 h 601746"/>
                <a:gd name="connsiteX1" fmla="*/ 86975 w 510254"/>
                <a:gd name="connsiteY1" fmla="*/ 233165 h 601746"/>
                <a:gd name="connsiteX2" fmla="*/ 103542 w 510254"/>
                <a:gd name="connsiteY2" fmla="*/ 191016 h 601746"/>
                <a:gd name="connsiteX3" fmla="*/ 110997 w 510254"/>
                <a:gd name="connsiteY3" fmla="*/ 183842 h 601746"/>
                <a:gd name="connsiteX4" fmla="*/ 120937 w 510254"/>
                <a:gd name="connsiteY4" fmla="*/ 187429 h 601746"/>
                <a:gd name="connsiteX5" fmla="*/ 121765 w 510254"/>
                <a:gd name="connsiteY5" fmla="*/ 199984 h 601746"/>
                <a:gd name="connsiteX6" fmla="*/ 113482 w 510254"/>
                <a:gd name="connsiteY6" fmla="*/ 219714 h 601746"/>
                <a:gd name="connsiteX7" fmla="*/ 101885 w 510254"/>
                <a:gd name="connsiteY7" fmla="*/ 260069 h 601746"/>
                <a:gd name="connsiteX8" fmla="*/ 100229 w 510254"/>
                <a:gd name="connsiteY8" fmla="*/ 266347 h 601746"/>
                <a:gd name="connsiteX9" fmla="*/ 88632 w 510254"/>
                <a:gd name="connsiteY9" fmla="*/ 270831 h 601746"/>
                <a:gd name="connsiteX10" fmla="*/ 82834 w 510254"/>
                <a:gd name="connsiteY10" fmla="*/ 260069 h 601746"/>
                <a:gd name="connsiteX11" fmla="*/ 53842 w 510254"/>
                <a:gd name="connsiteY11" fmla="*/ 233165 h 601746"/>
                <a:gd name="connsiteX12" fmla="*/ 63782 w 510254"/>
                <a:gd name="connsiteY12" fmla="*/ 243927 h 601746"/>
                <a:gd name="connsiteX13" fmla="*/ 53842 w 510254"/>
                <a:gd name="connsiteY13" fmla="*/ 254688 h 601746"/>
                <a:gd name="connsiteX14" fmla="*/ 43902 w 510254"/>
                <a:gd name="connsiteY14" fmla="*/ 243927 h 601746"/>
                <a:gd name="connsiteX15" fmla="*/ 53842 w 510254"/>
                <a:gd name="connsiteY15" fmla="*/ 233165 h 601746"/>
                <a:gd name="connsiteX16" fmla="*/ 9940 w 510254"/>
                <a:gd name="connsiteY16" fmla="*/ 259172 h 601746"/>
                <a:gd name="connsiteX17" fmla="*/ 19880 w 510254"/>
                <a:gd name="connsiteY17" fmla="*/ 269037 h 601746"/>
                <a:gd name="connsiteX18" fmla="*/ 9940 w 510254"/>
                <a:gd name="connsiteY18" fmla="*/ 279799 h 601746"/>
                <a:gd name="connsiteX19" fmla="*/ 0 w 510254"/>
                <a:gd name="connsiteY19" fmla="*/ 269934 h 601746"/>
                <a:gd name="connsiteX20" fmla="*/ 9940 w 510254"/>
                <a:gd name="connsiteY20" fmla="*/ 259172 h 601746"/>
                <a:gd name="connsiteX21" fmla="*/ 9940 w 510254"/>
                <a:gd name="connsiteY21" fmla="*/ 321051 h 601746"/>
                <a:gd name="connsiteX22" fmla="*/ 0 w 510254"/>
                <a:gd name="connsiteY22" fmla="*/ 310289 h 601746"/>
                <a:gd name="connsiteX23" fmla="*/ 9940 w 510254"/>
                <a:gd name="connsiteY23" fmla="*/ 299528 h 601746"/>
                <a:gd name="connsiteX24" fmla="*/ 19880 w 510254"/>
                <a:gd name="connsiteY24" fmla="*/ 310289 h 601746"/>
                <a:gd name="connsiteX25" fmla="*/ 9940 w 510254"/>
                <a:gd name="connsiteY25" fmla="*/ 321051 h 601746"/>
                <a:gd name="connsiteX26" fmla="*/ 99400 w 510254"/>
                <a:gd name="connsiteY26" fmla="*/ 304012 h 601746"/>
                <a:gd name="connsiteX27" fmla="*/ 90289 w 510254"/>
                <a:gd name="connsiteY27" fmla="*/ 314773 h 601746"/>
                <a:gd name="connsiteX28" fmla="*/ 80349 w 510254"/>
                <a:gd name="connsiteY28" fmla="*/ 304012 h 601746"/>
                <a:gd name="connsiteX29" fmla="*/ 90289 w 510254"/>
                <a:gd name="connsiteY29" fmla="*/ 293250 h 601746"/>
                <a:gd name="connsiteX30" fmla="*/ 100229 w 510254"/>
                <a:gd name="connsiteY30" fmla="*/ 304012 h 601746"/>
                <a:gd name="connsiteX31" fmla="*/ 419138 w 510254"/>
                <a:gd name="connsiteY31" fmla="*/ 573049 h 601746"/>
                <a:gd name="connsiteX32" fmla="*/ 409198 w 510254"/>
                <a:gd name="connsiteY32" fmla="*/ 562287 h 601746"/>
                <a:gd name="connsiteX33" fmla="*/ 419138 w 510254"/>
                <a:gd name="connsiteY33" fmla="*/ 551526 h 601746"/>
                <a:gd name="connsiteX34" fmla="*/ 429078 w 510254"/>
                <a:gd name="connsiteY34" fmla="*/ 562287 h 601746"/>
                <a:gd name="connsiteX35" fmla="*/ 419138 w 510254"/>
                <a:gd name="connsiteY35" fmla="*/ 573049 h 601746"/>
                <a:gd name="connsiteX36" fmla="*/ 500315 w 510254"/>
                <a:gd name="connsiteY36" fmla="*/ 554216 h 601746"/>
                <a:gd name="connsiteX37" fmla="*/ 490375 w 510254"/>
                <a:gd name="connsiteY37" fmla="*/ 543455 h 601746"/>
                <a:gd name="connsiteX38" fmla="*/ 500315 w 510254"/>
                <a:gd name="connsiteY38" fmla="*/ 532693 h 601746"/>
                <a:gd name="connsiteX39" fmla="*/ 510255 w 510254"/>
                <a:gd name="connsiteY39" fmla="*/ 543455 h 601746"/>
                <a:gd name="connsiteX40" fmla="*/ 500315 w 510254"/>
                <a:gd name="connsiteY40" fmla="*/ 554216 h 601746"/>
                <a:gd name="connsiteX41" fmla="*/ 459726 w 510254"/>
                <a:gd name="connsiteY41" fmla="*/ 517448 h 601746"/>
                <a:gd name="connsiteX42" fmla="*/ 469666 w 510254"/>
                <a:gd name="connsiteY42" fmla="*/ 528209 h 601746"/>
                <a:gd name="connsiteX43" fmla="*/ 459726 w 510254"/>
                <a:gd name="connsiteY43" fmla="*/ 538971 h 601746"/>
                <a:gd name="connsiteX44" fmla="*/ 449786 w 510254"/>
                <a:gd name="connsiteY44" fmla="*/ 528209 h 601746"/>
                <a:gd name="connsiteX45" fmla="*/ 459726 w 510254"/>
                <a:gd name="connsiteY45" fmla="*/ 517448 h 601746"/>
                <a:gd name="connsiteX46" fmla="*/ 236904 w 510254"/>
                <a:gd name="connsiteY46" fmla="*/ 8968 h 601746"/>
                <a:gd name="connsiteX47" fmla="*/ 228621 w 510254"/>
                <a:gd name="connsiteY47" fmla="*/ 17936 h 601746"/>
                <a:gd name="connsiteX48" fmla="*/ 220337 w 510254"/>
                <a:gd name="connsiteY48" fmla="*/ 8968 h 601746"/>
                <a:gd name="connsiteX49" fmla="*/ 228621 w 510254"/>
                <a:gd name="connsiteY49" fmla="*/ 0 h 601746"/>
                <a:gd name="connsiteX50" fmla="*/ 236904 w 510254"/>
                <a:gd name="connsiteY50" fmla="*/ 8968 h 601746"/>
                <a:gd name="connsiteX51" fmla="*/ 24022 w 510254"/>
                <a:gd name="connsiteY51" fmla="*/ 229578 h 601746"/>
                <a:gd name="connsiteX52" fmla="*/ 15738 w 510254"/>
                <a:gd name="connsiteY52" fmla="*/ 238546 h 601746"/>
                <a:gd name="connsiteX53" fmla="*/ 7455 w 510254"/>
                <a:gd name="connsiteY53" fmla="*/ 229578 h 601746"/>
                <a:gd name="connsiteX54" fmla="*/ 15738 w 510254"/>
                <a:gd name="connsiteY54" fmla="*/ 220610 h 601746"/>
                <a:gd name="connsiteX55" fmla="*/ 24022 w 510254"/>
                <a:gd name="connsiteY55" fmla="*/ 229578 h 601746"/>
                <a:gd name="connsiteX56" fmla="*/ 468010 w 510254"/>
                <a:gd name="connsiteY56" fmla="*/ 564081 h 601746"/>
                <a:gd name="connsiteX57" fmla="*/ 459726 w 510254"/>
                <a:gd name="connsiteY57" fmla="*/ 573049 h 601746"/>
                <a:gd name="connsiteX58" fmla="*/ 451443 w 510254"/>
                <a:gd name="connsiteY58" fmla="*/ 564081 h 601746"/>
                <a:gd name="connsiteX59" fmla="*/ 459726 w 510254"/>
                <a:gd name="connsiteY59" fmla="*/ 555113 h 601746"/>
                <a:gd name="connsiteX60" fmla="*/ 468010 w 510254"/>
                <a:gd name="connsiteY60" fmla="*/ 564081 h 601746"/>
                <a:gd name="connsiteX61" fmla="*/ 72065 w 510254"/>
                <a:gd name="connsiteY61" fmla="*/ 207159 h 601746"/>
                <a:gd name="connsiteX62" fmla="*/ 63782 w 510254"/>
                <a:gd name="connsiteY62" fmla="*/ 216126 h 601746"/>
                <a:gd name="connsiteX63" fmla="*/ 55498 w 510254"/>
                <a:gd name="connsiteY63" fmla="*/ 207159 h 601746"/>
                <a:gd name="connsiteX64" fmla="*/ 63782 w 510254"/>
                <a:gd name="connsiteY64" fmla="*/ 198191 h 601746"/>
                <a:gd name="connsiteX65" fmla="*/ 72065 w 510254"/>
                <a:gd name="connsiteY65" fmla="*/ 207159 h 601746"/>
                <a:gd name="connsiteX66" fmla="*/ 203771 w 510254"/>
                <a:gd name="connsiteY66" fmla="*/ 7174 h 601746"/>
                <a:gd name="connsiteX67" fmla="*/ 210397 w 510254"/>
                <a:gd name="connsiteY67" fmla="*/ 15245 h 601746"/>
                <a:gd name="connsiteX68" fmla="*/ 203771 w 510254"/>
                <a:gd name="connsiteY68" fmla="*/ 22420 h 601746"/>
                <a:gd name="connsiteX69" fmla="*/ 197144 w 510254"/>
                <a:gd name="connsiteY69" fmla="*/ 14349 h 601746"/>
                <a:gd name="connsiteX70" fmla="*/ 203771 w 510254"/>
                <a:gd name="connsiteY70" fmla="*/ 7174 h 601746"/>
                <a:gd name="connsiteX71" fmla="*/ 24850 w 510254"/>
                <a:gd name="connsiteY71" fmla="*/ 202675 h 601746"/>
                <a:gd name="connsiteX72" fmla="*/ 18223 w 510254"/>
                <a:gd name="connsiteY72" fmla="*/ 194603 h 601746"/>
                <a:gd name="connsiteX73" fmla="*/ 24850 w 510254"/>
                <a:gd name="connsiteY73" fmla="*/ 187429 h 601746"/>
                <a:gd name="connsiteX74" fmla="*/ 32305 w 510254"/>
                <a:gd name="connsiteY74" fmla="*/ 194603 h 601746"/>
                <a:gd name="connsiteX75" fmla="*/ 24850 w 510254"/>
                <a:gd name="connsiteY75" fmla="*/ 202675 h 601746"/>
                <a:gd name="connsiteX76" fmla="*/ 459726 w 510254"/>
                <a:gd name="connsiteY76" fmla="*/ 601746 h 601746"/>
                <a:gd name="connsiteX77" fmla="*/ 453100 w 510254"/>
                <a:gd name="connsiteY77" fmla="*/ 593675 h 601746"/>
                <a:gd name="connsiteX78" fmla="*/ 459726 w 510254"/>
                <a:gd name="connsiteY78" fmla="*/ 586501 h 601746"/>
                <a:gd name="connsiteX79" fmla="*/ 466353 w 510254"/>
                <a:gd name="connsiteY79" fmla="*/ 593675 h 601746"/>
                <a:gd name="connsiteX80" fmla="*/ 459726 w 510254"/>
                <a:gd name="connsiteY80" fmla="*/ 601746 h 60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10254" h="601746">
                  <a:moveTo>
                    <a:pt x="82834" y="260069"/>
                  </a:moveTo>
                  <a:cubicBezTo>
                    <a:pt x="82834" y="251101"/>
                    <a:pt x="84490" y="242133"/>
                    <a:pt x="86975" y="233165"/>
                  </a:cubicBezTo>
                  <a:cubicBezTo>
                    <a:pt x="91117" y="218817"/>
                    <a:pt x="96915" y="204468"/>
                    <a:pt x="103542" y="191016"/>
                  </a:cubicBezTo>
                  <a:cubicBezTo>
                    <a:pt x="105199" y="188326"/>
                    <a:pt x="106855" y="184739"/>
                    <a:pt x="110997" y="183842"/>
                  </a:cubicBezTo>
                  <a:cubicBezTo>
                    <a:pt x="114310" y="182945"/>
                    <a:pt x="119280" y="183842"/>
                    <a:pt x="120937" y="187429"/>
                  </a:cubicBezTo>
                  <a:cubicBezTo>
                    <a:pt x="124250" y="191016"/>
                    <a:pt x="124250" y="195500"/>
                    <a:pt x="121765" y="199984"/>
                  </a:cubicBezTo>
                  <a:cubicBezTo>
                    <a:pt x="118452" y="206262"/>
                    <a:pt x="115139" y="212539"/>
                    <a:pt x="113482" y="219714"/>
                  </a:cubicBezTo>
                  <a:cubicBezTo>
                    <a:pt x="107684" y="232269"/>
                    <a:pt x="104370" y="246617"/>
                    <a:pt x="101885" y="260069"/>
                  </a:cubicBezTo>
                  <a:cubicBezTo>
                    <a:pt x="101885" y="261863"/>
                    <a:pt x="101885" y="264553"/>
                    <a:pt x="100229" y="266347"/>
                  </a:cubicBezTo>
                  <a:cubicBezTo>
                    <a:pt x="98022" y="270871"/>
                    <a:pt x="92986" y="272818"/>
                    <a:pt x="88632" y="270831"/>
                  </a:cubicBezTo>
                  <a:cubicBezTo>
                    <a:pt x="85319" y="269934"/>
                    <a:pt x="82834" y="265450"/>
                    <a:pt x="82834" y="260069"/>
                  </a:cubicBezTo>
                  <a:moveTo>
                    <a:pt x="53842" y="233165"/>
                  </a:moveTo>
                  <a:cubicBezTo>
                    <a:pt x="59640" y="233165"/>
                    <a:pt x="63782" y="237649"/>
                    <a:pt x="63782" y="243927"/>
                  </a:cubicBezTo>
                  <a:cubicBezTo>
                    <a:pt x="63782" y="249308"/>
                    <a:pt x="59640" y="254688"/>
                    <a:pt x="53842" y="254688"/>
                  </a:cubicBezTo>
                  <a:cubicBezTo>
                    <a:pt x="48352" y="254688"/>
                    <a:pt x="43902" y="249870"/>
                    <a:pt x="43902" y="243927"/>
                  </a:cubicBezTo>
                  <a:cubicBezTo>
                    <a:pt x="43902" y="237649"/>
                    <a:pt x="48872" y="233165"/>
                    <a:pt x="53842" y="233165"/>
                  </a:cubicBezTo>
                  <a:moveTo>
                    <a:pt x="9940" y="259172"/>
                  </a:moveTo>
                  <a:cubicBezTo>
                    <a:pt x="14910" y="259172"/>
                    <a:pt x="19880" y="263656"/>
                    <a:pt x="19880" y="269037"/>
                  </a:cubicBezTo>
                  <a:cubicBezTo>
                    <a:pt x="19880" y="275315"/>
                    <a:pt x="14910" y="279799"/>
                    <a:pt x="9940" y="279799"/>
                  </a:cubicBezTo>
                  <a:cubicBezTo>
                    <a:pt x="4758" y="279818"/>
                    <a:pt x="432" y="275524"/>
                    <a:pt x="0" y="269934"/>
                  </a:cubicBezTo>
                  <a:cubicBezTo>
                    <a:pt x="0" y="263656"/>
                    <a:pt x="4142" y="259172"/>
                    <a:pt x="9940" y="259172"/>
                  </a:cubicBezTo>
                  <a:moveTo>
                    <a:pt x="9940" y="321051"/>
                  </a:moveTo>
                  <a:cubicBezTo>
                    <a:pt x="4450" y="321051"/>
                    <a:pt x="0" y="316232"/>
                    <a:pt x="0" y="310289"/>
                  </a:cubicBezTo>
                  <a:cubicBezTo>
                    <a:pt x="0" y="304012"/>
                    <a:pt x="4970" y="299528"/>
                    <a:pt x="9940" y="299528"/>
                  </a:cubicBezTo>
                  <a:cubicBezTo>
                    <a:pt x="15738" y="299528"/>
                    <a:pt x="19880" y="304909"/>
                    <a:pt x="19880" y="310289"/>
                  </a:cubicBezTo>
                  <a:cubicBezTo>
                    <a:pt x="19880" y="315670"/>
                    <a:pt x="14910" y="321051"/>
                    <a:pt x="9940" y="321051"/>
                  </a:cubicBezTo>
                  <a:moveTo>
                    <a:pt x="99400" y="304012"/>
                  </a:moveTo>
                  <a:cubicBezTo>
                    <a:pt x="99400" y="310289"/>
                    <a:pt x="95259" y="314773"/>
                    <a:pt x="90289" y="314773"/>
                  </a:cubicBezTo>
                  <a:cubicBezTo>
                    <a:pt x="84799" y="314773"/>
                    <a:pt x="80349" y="309955"/>
                    <a:pt x="80349" y="304012"/>
                  </a:cubicBezTo>
                  <a:cubicBezTo>
                    <a:pt x="80349" y="298631"/>
                    <a:pt x="84490" y="293250"/>
                    <a:pt x="90289" y="293250"/>
                  </a:cubicBezTo>
                  <a:cubicBezTo>
                    <a:pt x="95259" y="293250"/>
                    <a:pt x="100229" y="298631"/>
                    <a:pt x="100229" y="304012"/>
                  </a:cubicBezTo>
                  <a:moveTo>
                    <a:pt x="419138" y="573049"/>
                  </a:moveTo>
                  <a:cubicBezTo>
                    <a:pt x="413648" y="573049"/>
                    <a:pt x="409198" y="568230"/>
                    <a:pt x="409198" y="562287"/>
                  </a:cubicBezTo>
                  <a:cubicBezTo>
                    <a:pt x="409198" y="556907"/>
                    <a:pt x="414168" y="551526"/>
                    <a:pt x="419138" y="551526"/>
                  </a:cubicBezTo>
                  <a:cubicBezTo>
                    <a:pt x="424936" y="551526"/>
                    <a:pt x="429078" y="556907"/>
                    <a:pt x="429078" y="562287"/>
                  </a:cubicBezTo>
                  <a:cubicBezTo>
                    <a:pt x="429078" y="568565"/>
                    <a:pt x="424936" y="573049"/>
                    <a:pt x="419138" y="573049"/>
                  </a:cubicBezTo>
                  <a:moveTo>
                    <a:pt x="500315" y="554216"/>
                  </a:moveTo>
                  <a:cubicBezTo>
                    <a:pt x="494825" y="554216"/>
                    <a:pt x="490375" y="549398"/>
                    <a:pt x="490375" y="543455"/>
                  </a:cubicBezTo>
                  <a:cubicBezTo>
                    <a:pt x="490375" y="538074"/>
                    <a:pt x="495345" y="532693"/>
                    <a:pt x="500315" y="532693"/>
                  </a:cubicBezTo>
                  <a:cubicBezTo>
                    <a:pt x="505285" y="532693"/>
                    <a:pt x="510255" y="538074"/>
                    <a:pt x="510255" y="543455"/>
                  </a:cubicBezTo>
                  <a:cubicBezTo>
                    <a:pt x="510255" y="549732"/>
                    <a:pt x="505285" y="554216"/>
                    <a:pt x="500315" y="554216"/>
                  </a:cubicBezTo>
                  <a:moveTo>
                    <a:pt x="459726" y="517448"/>
                  </a:moveTo>
                  <a:cubicBezTo>
                    <a:pt x="465525" y="517448"/>
                    <a:pt x="469666" y="521932"/>
                    <a:pt x="469666" y="528209"/>
                  </a:cubicBezTo>
                  <a:cubicBezTo>
                    <a:pt x="469666" y="533590"/>
                    <a:pt x="465525" y="538971"/>
                    <a:pt x="459726" y="538971"/>
                  </a:cubicBezTo>
                  <a:cubicBezTo>
                    <a:pt x="454756" y="538971"/>
                    <a:pt x="449786" y="533590"/>
                    <a:pt x="449786" y="528209"/>
                  </a:cubicBezTo>
                  <a:cubicBezTo>
                    <a:pt x="449786" y="521932"/>
                    <a:pt x="453928" y="517448"/>
                    <a:pt x="459726" y="517448"/>
                  </a:cubicBezTo>
                  <a:moveTo>
                    <a:pt x="236904" y="8968"/>
                  </a:moveTo>
                  <a:cubicBezTo>
                    <a:pt x="236904" y="13921"/>
                    <a:pt x="233196" y="17936"/>
                    <a:pt x="228621" y="17936"/>
                  </a:cubicBezTo>
                  <a:cubicBezTo>
                    <a:pt x="224046" y="17936"/>
                    <a:pt x="220337" y="13921"/>
                    <a:pt x="220337" y="8968"/>
                  </a:cubicBezTo>
                  <a:cubicBezTo>
                    <a:pt x="220337" y="3587"/>
                    <a:pt x="224479" y="0"/>
                    <a:pt x="228621" y="0"/>
                  </a:cubicBezTo>
                  <a:cubicBezTo>
                    <a:pt x="233591" y="0"/>
                    <a:pt x="236904" y="4484"/>
                    <a:pt x="236904" y="8968"/>
                  </a:cubicBezTo>
                  <a:moveTo>
                    <a:pt x="24022" y="229578"/>
                  </a:moveTo>
                  <a:cubicBezTo>
                    <a:pt x="24022" y="234531"/>
                    <a:pt x="20313" y="238546"/>
                    <a:pt x="15738" y="238546"/>
                  </a:cubicBezTo>
                  <a:cubicBezTo>
                    <a:pt x="11164" y="238546"/>
                    <a:pt x="7455" y="234531"/>
                    <a:pt x="7455" y="229578"/>
                  </a:cubicBezTo>
                  <a:cubicBezTo>
                    <a:pt x="7455" y="224198"/>
                    <a:pt x="11597" y="220610"/>
                    <a:pt x="15738" y="220610"/>
                  </a:cubicBezTo>
                  <a:cubicBezTo>
                    <a:pt x="19880" y="220610"/>
                    <a:pt x="24022" y="224198"/>
                    <a:pt x="24022" y="229578"/>
                  </a:cubicBezTo>
                  <a:moveTo>
                    <a:pt x="468010" y="564081"/>
                  </a:moveTo>
                  <a:cubicBezTo>
                    <a:pt x="468010" y="569034"/>
                    <a:pt x="464301" y="573049"/>
                    <a:pt x="459726" y="573049"/>
                  </a:cubicBezTo>
                  <a:cubicBezTo>
                    <a:pt x="455151" y="573049"/>
                    <a:pt x="451443" y="569034"/>
                    <a:pt x="451443" y="564081"/>
                  </a:cubicBezTo>
                  <a:cubicBezTo>
                    <a:pt x="451443" y="559597"/>
                    <a:pt x="455585" y="555113"/>
                    <a:pt x="459726" y="555113"/>
                  </a:cubicBezTo>
                  <a:cubicBezTo>
                    <a:pt x="464696" y="555113"/>
                    <a:pt x="468010" y="559597"/>
                    <a:pt x="468010" y="564081"/>
                  </a:cubicBezTo>
                  <a:moveTo>
                    <a:pt x="72065" y="207159"/>
                  </a:moveTo>
                  <a:cubicBezTo>
                    <a:pt x="72065" y="212111"/>
                    <a:pt x="68357" y="216126"/>
                    <a:pt x="63782" y="216126"/>
                  </a:cubicBezTo>
                  <a:cubicBezTo>
                    <a:pt x="59207" y="216126"/>
                    <a:pt x="55498" y="212111"/>
                    <a:pt x="55498" y="207159"/>
                  </a:cubicBezTo>
                  <a:cubicBezTo>
                    <a:pt x="55498" y="202675"/>
                    <a:pt x="59640" y="198191"/>
                    <a:pt x="63782" y="198191"/>
                  </a:cubicBezTo>
                  <a:cubicBezTo>
                    <a:pt x="67924" y="198191"/>
                    <a:pt x="72065" y="202675"/>
                    <a:pt x="72065" y="207159"/>
                  </a:cubicBezTo>
                  <a:moveTo>
                    <a:pt x="203771" y="7174"/>
                  </a:moveTo>
                  <a:cubicBezTo>
                    <a:pt x="207912" y="7174"/>
                    <a:pt x="211226" y="10761"/>
                    <a:pt x="210397" y="15245"/>
                  </a:cubicBezTo>
                  <a:cubicBezTo>
                    <a:pt x="210397" y="18833"/>
                    <a:pt x="207084" y="22420"/>
                    <a:pt x="203771" y="22420"/>
                  </a:cubicBezTo>
                  <a:cubicBezTo>
                    <a:pt x="199980" y="21961"/>
                    <a:pt x="197120" y="18478"/>
                    <a:pt x="197144" y="14349"/>
                  </a:cubicBezTo>
                  <a:cubicBezTo>
                    <a:pt x="197144" y="10761"/>
                    <a:pt x="200457" y="7174"/>
                    <a:pt x="203771" y="7174"/>
                  </a:cubicBezTo>
                  <a:moveTo>
                    <a:pt x="24850" y="202675"/>
                  </a:moveTo>
                  <a:cubicBezTo>
                    <a:pt x="21059" y="202215"/>
                    <a:pt x="18200" y="198733"/>
                    <a:pt x="18223" y="194603"/>
                  </a:cubicBezTo>
                  <a:cubicBezTo>
                    <a:pt x="18223" y="191016"/>
                    <a:pt x="21537" y="187429"/>
                    <a:pt x="24850" y="187429"/>
                  </a:cubicBezTo>
                  <a:cubicBezTo>
                    <a:pt x="28992" y="187429"/>
                    <a:pt x="32305" y="191016"/>
                    <a:pt x="32305" y="194603"/>
                  </a:cubicBezTo>
                  <a:cubicBezTo>
                    <a:pt x="32305" y="199087"/>
                    <a:pt x="28992" y="202675"/>
                    <a:pt x="24850" y="202675"/>
                  </a:cubicBezTo>
                  <a:moveTo>
                    <a:pt x="459726" y="601746"/>
                  </a:moveTo>
                  <a:cubicBezTo>
                    <a:pt x="455936" y="601287"/>
                    <a:pt x="453076" y="597805"/>
                    <a:pt x="453100" y="593675"/>
                  </a:cubicBezTo>
                  <a:cubicBezTo>
                    <a:pt x="453100" y="590088"/>
                    <a:pt x="456413" y="586501"/>
                    <a:pt x="459726" y="586501"/>
                  </a:cubicBezTo>
                  <a:cubicBezTo>
                    <a:pt x="463040" y="586501"/>
                    <a:pt x="466353" y="590088"/>
                    <a:pt x="466353" y="593675"/>
                  </a:cubicBezTo>
                  <a:cubicBezTo>
                    <a:pt x="466353" y="598159"/>
                    <a:pt x="463040" y="601746"/>
                    <a:pt x="459726" y="601746"/>
                  </a:cubicBezTo>
                </a:path>
              </a:pathLst>
            </a:custGeom>
            <a:solidFill>
              <a:srgbClr val="59A745"/>
            </a:solidFill>
            <a:ln w="8270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BE397FBC-DD85-47A6-BFC2-DBFB33ABEC99}"/>
                </a:ext>
              </a:extLst>
            </p:cNvPr>
            <p:cNvSpPr/>
            <p:nvPr/>
          </p:nvSpPr>
          <p:spPr>
            <a:xfrm>
              <a:off x="5585080" y="909656"/>
              <a:ext cx="2753918" cy="805538"/>
            </a:xfrm>
            <a:custGeom>
              <a:avLst/>
              <a:gdLst>
                <a:gd name="connsiteX0" fmla="*/ 319738 w 2753918"/>
                <a:gd name="connsiteY0" fmla="*/ 409158 h 805538"/>
                <a:gd name="connsiteX1" fmla="*/ 321394 w 2753918"/>
                <a:gd name="connsiteY1" fmla="*/ 431577 h 805538"/>
                <a:gd name="connsiteX2" fmla="*/ 352043 w 2753918"/>
                <a:gd name="connsiteY2" fmla="*/ 490765 h 805538"/>
                <a:gd name="connsiteX3" fmla="*/ 421623 w 2753918"/>
                <a:gd name="connsiteY3" fmla="*/ 510495 h 805538"/>
                <a:gd name="connsiteX4" fmla="*/ 486233 w 2753918"/>
                <a:gd name="connsiteY4" fmla="*/ 459378 h 805538"/>
                <a:gd name="connsiteX5" fmla="*/ 494516 w 2753918"/>
                <a:gd name="connsiteY5" fmla="*/ 392119 h 805538"/>
                <a:gd name="connsiteX6" fmla="*/ 457241 w 2753918"/>
                <a:gd name="connsiteY6" fmla="*/ 324859 h 805538"/>
                <a:gd name="connsiteX7" fmla="*/ 399258 w 2753918"/>
                <a:gd name="connsiteY7" fmla="*/ 308717 h 805538"/>
                <a:gd name="connsiteX8" fmla="*/ 337961 w 2753918"/>
                <a:gd name="connsiteY8" fmla="*/ 344589 h 805538"/>
                <a:gd name="connsiteX9" fmla="*/ 319738 w 2753918"/>
                <a:gd name="connsiteY9" fmla="*/ 409158 h 805538"/>
                <a:gd name="connsiteX10" fmla="*/ 411683 w 2753918"/>
                <a:gd name="connsiteY10" fmla="*/ 805539 h 805538"/>
                <a:gd name="connsiteX11" fmla="*/ 378549 w 2753918"/>
                <a:gd name="connsiteY11" fmla="*/ 805539 h 805538"/>
                <a:gd name="connsiteX12" fmla="*/ 270866 w 2753918"/>
                <a:gd name="connsiteY12" fmla="*/ 781325 h 805538"/>
                <a:gd name="connsiteX13" fmla="*/ 258441 w 2753918"/>
                <a:gd name="connsiteY13" fmla="*/ 775945 h 805538"/>
                <a:gd name="connsiteX14" fmla="*/ 227792 w 2753918"/>
                <a:gd name="connsiteY14" fmla="*/ 719447 h 805538"/>
                <a:gd name="connsiteX15" fmla="*/ 284335 w 2753918"/>
                <a:gd name="connsiteY15" fmla="*/ 670092 h 805538"/>
                <a:gd name="connsiteX16" fmla="*/ 303171 w 2753918"/>
                <a:gd name="connsiteY16" fmla="*/ 676401 h 805538"/>
                <a:gd name="connsiteX17" fmla="*/ 366953 w 2753918"/>
                <a:gd name="connsiteY17" fmla="*/ 697924 h 805538"/>
                <a:gd name="connsiteX18" fmla="*/ 429078 w 2753918"/>
                <a:gd name="connsiteY18" fmla="*/ 692543 h 805538"/>
                <a:gd name="connsiteX19" fmla="*/ 488718 w 2753918"/>
                <a:gd name="connsiteY19" fmla="*/ 623490 h 805538"/>
                <a:gd name="connsiteX20" fmla="*/ 492860 w 2753918"/>
                <a:gd name="connsiteY20" fmla="*/ 565199 h 805538"/>
                <a:gd name="connsiteX21" fmla="*/ 491203 w 2753918"/>
                <a:gd name="connsiteY21" fmla="*/ 563405 h 805538"/>
                <a:gd name="connsiteX22" fmla="*/ 488718 w 2753918"/>
                <a:gd name="connsiteY22" fmla="*/ 566096 h 805538"/>
                <a:gd name="connsiteX23" fmla="*/ 414168 w 2753918"/>
                <a:gd name="connsiteY23" fmla="*/ 612729 h 805538"/>
                <a:gd name="connsiteX24" fmla="*/ 301514 w 2753918"/>
                <a:gd name="connsiteY24" fmla="*/ 599277 h 805538"/>
                <a:gd name="connsiteX25" fmla="*/ 216196 w 2753918"/>
                <a:gd name="connsiteY25" fmla="*/ 497940 h 805538"/>
                <a:gd name="connsiteX26" fmla="*/ 202114 w 2753918"/>
                <a:gd name="connsiteY26" fmla="*/ 397499 h 805538"/>
                <a:gd name="connsiteX27" fmla="*/ 233591 w 2753918"/>
                <a:gd name="connsiteY27" fmla="*/ 284504 h 805538"/>
                <a:gd name="connsiteX28" fmla="*/ 342103 w 2753918"/>
                <a:gd name="connsiteY28" fmla="*/ 203793 h 805538"/>
                <a:gd name="connsiteX29" fmla="*/ 444816 w 2753918"/>
                <a:gd name="connsiteY29" fmla="*/ 216348 h 805538"/>
                <a:gd name="connsiteX30" fmla="*/ 496173 w 2753918"/>
                <a:gd name="connsiteY30" fmla="*/ 262981 h 805538"/>
                <a:gd name="connsiteX31" fmla="*/ 497830 w 2753918"/>
                <a:gd name="connsiteY31" fmla="*/ 262981 h 805538"/>
                <a:gd name="connsiteX32" fmla="*/ 498658 w 2753918"/>
                <a:gd name="connsiteY32" fmla="*/ 260290 h 805538"/>
                <a:gd name="connsiteX33" fmla="*/ 568744 w 2753918"/>
                <a:gd name="connsiteY33" fmla="*/ 214195 h 805538"/>
                <a:gd name="connsiteX34" fmla="*/ 612968 w 2753918"/>
                <a:gd name="connsiteY34" fmla="*/ 274639 h 805538"/>
                <a:gd name="connsiteX35" fmla="*/ 612968 w 2753918"/>
                <a:gd name="connsiteY35" fmla="*/ 579548 h 805538"/>
                <a:gd name="connsiteX36" fmla="*/ 595573 w 2753918"/>
                <a:gd name="connsiteY36" fmla="*/ 682679 h 805538"/>
                <a:gd name="connsiteX37" fmla="*/ 485405 w 2753918"/>
                <a:gd name="connsiteY37" fmla="*/ 791190 h 805538"/>
                <a:gd name="connsiteX38" fmla="*/ 424936 w 2753918"/>
                <a:gd name="connsiteY38" fmla="*/ 803745 h 805538"/>
                <a:gd name="connsiteX39" fmla="*/ 411683 w 2753918"/>
                <a:gd name="connsiteY39" fmla="*/ 805539 h 805538"/>
                <a:gd name="connsiteX40" fmla="*/ 2539677 w 2753918"/>
                <a:gd name="connsiteY40" fmla="*/ 374183 h 805538"/>
                <a:gd name="connsiteX41" fmla="*/ 2542991 w 2753918"/>
                <a:gd name="connsiteY41" fmla="*/ 370596 h 805538"/>
                <a:gd name="connsiteX42" fmla="*/ 2634936 w 2753918"/>
                <a:gd name="connsiteY42" fmla="*/ 244148 h 805538"/>
                <a:gd name="connsiteX43" fmla="*/ 2645704 w 2753918"/>
                <a:gd name="connsiteY43" fmla="*/ 229800 h 805538"/>
                <a:gd name="connsiteX44" fmla="*/ 2724081 w 2753918"/>
                <a:gd name="connsiteY44" fmla="*/ 225377 h 805538"/>
                <a:gd name="connsiteX45" fmla="*/ 2735164 w 2753918"/>
                <a:gd name="connsiteY45" fmla="*/ 299749 h 805538"/>
                <a:gd name="connsiteX46" fmla="*/ 2725224 w 2753918"/>
                <a:gd name="connsiteY46" fmla="*/ 314995 h 805538"/>
                <a:gd name="connsiteX47" fmla="*/ 2667241 w 2753918"/>
                <a:gd name="connsiteY47" fmla="*/ 389428 h 805538"/>
                <a:gd name="connsiteX48" fmla="*/ 2664756 w 2753918"/>
                <a:gd name="connsiteY48" fmla="*/ 393015 h 805538"/>
                <a:gd name="connsiteX49" fmla="*/ 2667241 w 2753918"/>
                <a:gd name="connsiteY49" fmla="*/ 397499 h 805538"/>
                <a:gd name="connsiteX50" fmla="*/ 2739306 w 2753918"/>
                <a:gd name="connsiteY50" fmla="*/ 503321 h 805538"/>
                <a:gd name="connsiteX51" fmla="*/ 2753388 w 2753918"/>
                <a:gd name="connsiteY51" fmla="*/ 539192 h 805538"/>
                <a:gd name="connsiteX52" fmla="*/ 2735164 w 2753918"/>
                <a:gd name="connsiteY52" fmla="*/ 593896 h 805538"/>
                <a:gd name="connsiteX53" fmla="*/ 2692919 w 2753918"/>
                <a:gd name="connsiteY53" fmla="*/ 611832 h 805538"/>
                <a:gd name="connsiteX54" fmla="*/ 2643219 w 2753918"/>
                <a:gd name="connsiteY54" fmla="*/ 583135 h 805538"/>
                <a:gd name="connsiteX55" fmla="*/ 2560386 w 2753918"/>
                <a:gd name="connsiteY55" fmla="*/ 453100 h 805538"/>
                <a:gd name="connsiteX56" fmla="*/ 2542162 w 2753918"/>
                <a:gd name="connsiteY56" fmla="*/ 423506 h 805538"/>
                <a:gd name="connsiteX57" fmla="*/ 2539677 w 2753918"/>
                <a:gd name="connsiteY57" fmla="*/ 420816 h 805538"/>
                <a:gd name="connsiteX58" fmla="*/ 2538849 w 2753918"/>
                <a:gd name="connsiteY58" fmla="*/ 427093 h 805538"/>
                <a:gd name="connsiteX59" fmla="*/ 2538849 w 2753918"/>
                <a:gd name="connsiteY59" fmla="*/ 534708 h 805538"/>
                <a:gd name="connsiteX60" fmla="*/ 2535536 w 2753918"/>
                <a:gd name="connsiteY60" fmla="*/ 564302 h 805538"/>
                <a:gd name="connsiteX61" fmla="*/ 2459469 w 2753918"/>
                <a:gd name="connsiteY61" fmla="*/ 609308 h 805538"/>
                <a:gd name="connsiteX62" fmla="*/ 2415427 w 2753918"/>
                <a:gd name="connsiteY62" fmla="*/ 544573 h 805538"/>
                <a:gd name="connsiteX63" fmla="*/ 2415427 w 2753918"/>
                <a:gd name="connsiteY63" fmla="*/ 71965 h 805538"/>
                <a:gd name="connsiteX64" fmla="*/ 2471754 w 2753918"/>
                <a:gd name="connsiteY64" fmla="*/ 221 h 805538"/>
                <a:gd name="connsiteX65" fmla="*/ 2538020 w 2753918"/>
                <a:gd name="connsiteY65" fmla="*/ 61203 h 805538"/>
                <a:gd name="connsiteX66" fmla="*/ 2538849 w 2753918"/>
                <a:gd name="connsiteY66" fmla="*/ 77345 h 805538"/>
                <a:gd name="connsiteX67" fmla="*/ 2538849 w 2753918"/>
                <a:gd name="connsiteY67" fmla="*/ 373286 h 805538"/>
                <a:gd name="connsiteX68" fmla="*/ 2540505 w 2753918"/>
                <a:gd name="connsiteY68" fmla="*/ 373286 h 805538"/>
                <a:gd name="connsiteX69" fmla="*/ 808456 w 2753918"/>
                <a:gd name="connsiteY69" fmla="*/ 410951 h 805538"/>
                <a:gd name="connsiteX70" fmla="*/ 811769 w 2753918"/>
                <a:gd name="connsiteY70" fmla="*/ 438752 h 805538"/>
                <a:gd name="connsiteX71" fmla="*/ 840761 w 2753918"/>
                <a:gd name="connsiteY71" fmla="*/ 492559 h 805538"/>
                <a:gd name="connsiteX72" fmla="*/ 907856 w 2753918"/>
                <a:gd name="connsiteY72" fmla="*/ 513185 h 805538"/>
                <a:gd name="connsiteX73" fmla="*/ 961698 w 2753918"/>
                <a:gd name="connsiteY73" fmla="*/ 480901 h 805538"/>
                <a:gd name="connsiteX74" fmla="*/ 979921 w 2753918"/>
                <a:gd name="connsiteY74" fmla="*/ 378667 h 805538"/>
                <a:gd name="connsiteX75" fmla="*/ 888804 w 2753918"/>
                <a:gd name="connsiteY75" fmla="*/ 308717 h 805538"/>
                <a:gd name="connsiteX76" fmla="*/ 830821 w 2753918"/>
                <a:gd name="connsiteY76" fmla="*/ 340105 h 805538"/>
                <a:gd name="connsiteX77" fmla="*/ 808456 w 2753918"/>
                <a:gd name="connsiteY77" fmla="*/ 410951 h 805538"/>
                <a:gd name="connsiteX78" fmla="*/ 895431 w 2753918"/>
                <a:gd name="connsiteY78" fmla="*/ 198412 h 805538"/>
                <a:gd name="connsiteX79" fmla="*/ 998973 w 2753918"/>
                <a:gd name="connsiteY79" fmla="*/ 225316 h 805538"/>
                <a:gd name="connsiteX80" fmla="*/ 1098373 w 2753918"/>
                <a:gd name="connsiteY80" fmla="*/ 374183 h 805538"/>
                <a:gd name="connsiteX81" fmla="*/ 1084291 w 2753918"/>
                <a:gd name="connsiteY81" fmla="*/ 502424 h 805538"/>
                <a:gd name="connsiteX82" fmla="*/ 971638 w 2753918"/>
                <a:gd name="connsiteY82" fmla="*/ 611832 h 805538"/>
                <a:gd name="connsiteX83" fmla="*/ 885491 w 2753918"/>
                <a:gd name="connsiteY83" fmla="*/ 625284 h 805538"/>
                <a:gd name="connsiteX84" fmla="*/ 757099 w 2753918"/>
                <a:gd name="connsiteY84" fmla="*/ 572373 h 805538"/>
                <a:gd name="connsiteX85" fmla="*/ 696630 w 2753918"/>
                <a:gd name="connsiteY85" fmla="*/ 468346 h 805538"/>
                <a:gd name="connsiteX86" fmla="*/ 703257 w 2753918"/>
                <a:gd name="connsiteY86" fmla="*/ 332034 h 805538"/>
                <a:gd name="connsiteX87" fmla="*/ 807627 w 2753918"/>
                <a:gd name="connsiteY87" fmla="*/ 217245 h 805538"/>
                <a:gd name="connsiteX88" fmla="*/ 869753 w 2753918"/>
                <a:gd name="connsiteY88" fmla="*/ 200205 h 805538"/>
                <a:gd name="connsiteX89" fmla="*/ 895431 w 2753918"/>
                <a:gd name="connsiteY89" fmla="*/ 198412 h 805538"/>
                <a:gd name="connsiteX90" fmla="*/ 1627680 w 2753918"/>
                <a:gd name="connsiteY90" fmla="*/ 366112 h 805538"/>
                <a:gd name="connsiteX91" fmla="*/ 1784235 w 2753918"/>
                <a:gd name="connsiteY91" fmla="*/ 366112 h 805538"/>
                <a:gd name="connsiteX92" fmla="*/ 1784235 w 2753918"/>
                <a:gd name="connsiteY92" fmla="*/ 363421 h 805538"/>
                <a:gd name="connsiteX93" fmla="*/ 1784235 w 2753918"/>
                <a:gd name="connsiteY93" fmla="*/ 354453 h 805538"/>
                <a:gd name="connsiteX94" fmla="*/ 1761042 w 2753918"/>
                <a:gd name="connsiteY94" fmla="*/ 307820 h 805538"/>
                <a:gd name="connsiteX95" fmla="*/ 1720453 w 2753918"/>
                <a:gd name="connsiteY95" fmla="*/ 289884 h 805538"/>
                <a:gd name="connsiteX96" fmla="*/ 1661641 w 2753918"/>
                <a:gd name="connsiteY96" fmla="*/ 306027 h 805538"/>
                <a:gd name="connsiteX97" fmla="*/ 1628508 w 2753918"/>
                <a:gd name="connsiteY97" fmla="*/ 366112 h 805538"/>
                <a:gd name="connsiteX98" fmla="*/ 1628508 w 2753918"/>
                <a:gd name="connsiteY98" fmla="*/ 448616 h 805538"/>
                <a:gd name="connsiteX99" fmla="*/ 1655015 w 2753918"/>
                <a:gd name="connsiteY99" fmla="*/ 500630 h 805538"/>
                <a:gd name="connsiteX100" fmla="*/ 1727908 w 2753918"/>
                <a:gd name="connsiteY100" fmla="*/ 523050 h 805538"/>
                <a:gd name="connsiteX101" fmla="*/ 1779265 w 2753918"/>
                <a:gd name="connsiteY101" fmla="*/ 503321 h 805538"/>
                <a:gd name="connsiteX102" fmla="*/ 1851330 w 2753918"/>
                <a:gd name="connsiteY102" fmla="*/ 534708 h 805538"/>
                <a:gd name="connsiteX103" fmla="*/ 1833935 w 2753918"/>
                <a:gd name="connsiteY103" fmla="*/ 590309 h 805538"/>
                <a:gd name="connsiteX104" fmla="*/ 1783407 w 2753918"/>
                <a:gd name="connsiteY104" fmla="*/ 615419 h 805538"/>
                <a:gd name="connsiteX105" fmla="*/ 1601173 w 2753918"/>
                <a:gd name="connsiteY105" fmla="*/ 593896 h 805538"/>
                <a:gd name="connsiteX106" fmla="*/ 1516683 w 2753918"/>
                <a:gd name="connsiteY106" fmla="*/ 468346 h 805538"/>
                <a:gd name="connsiteX107" fmla="*/ 1526623 w 2753918"/>
                <a:gd name="connsiteY107" fmla="*/ 324859 h 805538"/>
                <a:gd name="connsiteX108" fmla="*/ 1650045 w 2753918"/>
                <a:gd name="connsiteY108" fmla="*/ 208277 h 805538"/>
                <a:gd name="connsiteX109" fmla="*/ 1727080 w 2753918"/>
                <a:gd name="connsiteY109" fmla="*/ 199309 h 805538"/>
                <a:gd name="connsiteX110" fmla="*/ 1831450 w 2753918"/>
                <a:gd name="connsiteY110" fmla="*/ 242355 h 805538"/>
                <a:gd name="connsiteX111" fmla="*/ 1896060 w 2753918"/>
                <a:gd name="connsiteY111" fmla="*/ 393912 h 805538"/>
                <a:gd name="connsiteX112" fmla="*/ 1859613 w 2753918"/>
                <a:gd name="connsiteY112" fmla="*/ 445926 h 805538"/>
                <a:gd name="connsiteX113" fmla="*/ 1840562 w 2753918"/>
                <a:gd name="connsiteY113" fmla="*/ 448616 h 805538"/>
                <a:gd name="connsiteX114" fmla="*/ 1635963 w 2753918"/>
                <a:gd name="connsiteY114" fmla="*/ 448616 h 805538"/>
                <a:gd name="connsiteX115" fmla="*/ 2070839 w 2753918"/>
                <a:gd name="connsiteY115" fmla="*/ 366112 h 805538"/>
                <a:gd name="connsiteX116" fmla="*/ 2226566 w 2753918"/>
                <a:gd name="connsiteY116" fmla="*/ 366112 h 805538"/>
                <a:gd name="connsiteX117" fmla="*/ 2226566 w 2753918"/>
                <a:gd name="connsiteY117" fmla="*/ 363421 h 805538"/>
                <a:gd name="connsiteX118" fmla="*/ 2226566 w 2753918"/>
                <a:gd name="connsiteY118" fmla="*/ 354453 h 805538"/>
                <a:gd name="connsiteX119" fmla="*/ 2203373 w 2753918"/>
                <a:gd name="connsiteY119" fmla="*/ 307820 h 805538"/>
                <a:gd name="connsiteX120" fmla="*/ 2162785 w 2753918"/>
                <a:gd name="connsiteY120" fmla="*/ 289884 h 805538"/>
                <a:gd name="connsiteX121" fmla="*/ 2103972 w 2753918"/>
                <a:gd name="connsiteY121" fmla="*/ 306027 h 805538"/>
                <a:gd name="connsiteX122" fmla="*/ 2070839 w 2753918"/>
                <a:gd name="connsiteY122" fmla="*/ 366112 h 805538"/>
                <a:gd name="connsiteX123" fmla="*/ 2070839 w 2753918"/>
                <a:gd name="connsiteY123" fmla="*/ 448616 h 805538"/>
                <a:gd name="connsiteX124" fmla="*/ 2098174 w 2753918"/>
                <a:gd name="connsiteY124" fmla="*/ 500630 h 805538"/>
                <a:gd name="connsiteX125" fmla="*/ 2171068 w 2753918"/>
                <a:gd name="connsiteY125" fmla="*/ 523050 h 805538"/>
                <a:gd name="connsiteX126" fmla="*/ 2215798 w 2753918"/>
                <a:gd name="connsiteY126" fmla="*/ 506908 h 805538"/>
                <a:gd name="connsiteX127" fmla="*/ 2288692 w 2753918"/>
                <a:gd name="connsiteY127" fmla="*/ 541883 h 805538"/>
                <a:gd name="connsiteX128" fmla="*/ 2270468 w 2753918"/>
                <a:gd name="connsiteY128" fmla="*/ 593896 h 805538"/>
                <a:gd name="connsiteX129" fmla="*/ 2230708 w 2753918"/>
                <a:gd name="connsiteY129" fmla="*/ 614523 h 805538"/>
                <a:gd name="connsiteX130" fmla="*/ 2046817 w 2753918"/>
                <a:gd name="connsiteY130" fmla="*/ 596587 h 805538"/>
                <a:gd name="connsiteX131" fmla="*/ 1959842 w 2753918"/>
                <a:gd name="connsiteY131" fmla="*/ 471036 h 805538"/>
                <a:gd name="connsiteX132" fmla="*/ 1968126 w 2753918"/>
                <a:gd name="connsiteY132" fmla="*/ 327550 h 805538"/>
                <a:gd name="connsiteX133" fmla="*/ 2092376 w 2753918"/>
                <a:gd name="connsiteY133" fmla="*/ 207380 h 805538"/>
                <a:gd name="connsiteX134" fmla="*/ 2170240 w 2753918"/>
                <a:gd name="connsiteY134" fmla="*/ 199309 h 805538"/>
                <a:gd name="connsiteX135" fmla="*/ 2273782 w 2753918"/>
                <a:gd name="connsiteY135" fmla="*/ 242355 h 805538"/>
                <a:gd name="connsiteX136" fmla="*/ 2326795 w 2753918"/>
                <a:gd name="connsiteY136" fmla="*/ 326653 h 805538"/>
                <a:gd name="connsiteX137" fmla="*/ 2338392 w 2753918"/>
                <a:gd name="connsiteY137" fmla="*/ 393015 h 805538"/>
                <a:gd name="connsiteX138" fmla="*/ 2296975 w 2753918"/>
                <a:gd name="connsiteY138" fmla="*/ 446823 h 805538"/>
                <a:gd name="connsiteX139" fmla="*/ 2279580 w 2753918"/>
                <a:gd name="connsiteY139" fmla="*/ 448616 h 805538"/>
                <a:gd name="connsiteX140" fmla="*/ 2078294 w 2753918"/>
                <a:gd name="connsiteY140" fmla="*/ 448616 h 805538"/>
                <a:gd name="connsiteX141" fmla="*/ 1315397 w 2753918"/>
                <a:gd name="connsiteY141" fmla="*/ 199309 h 805538"/>
                <a:gd name="connsiteX142" fmla="*/ 1406514 w 2753918"/>
                <a:gd name="connsiteY142" fmla="*/ 217245 h 805538"/>
                <a:gd name="connsiteX143" fmla="*/ 1435978 w 2753918"/>
                <a:gd name="connsiteY143" fmla="*/ 280700 h 805538"/>
                <a:gd name="connsiteX144" fmla="*/ 1377365 w 2753918"/>
                <a:gd name="connsiteY144" fmla="*/ 312599 h 805538"/>
                <a:gd name="connsiteX145" fmla="*/ 1369239 w 2753918"/>
                <a:gd name="connsiteY145" fmla="*/ 308717 h 805538"/>
                <a:gd name="connsiteX146" fmla="*/ 1336105 w 2753918"/>
                <a:gd name="connsiteY146" fmla="*/ 296162 h 805538"/>
                <a:gd name="connsiteX147" fmla="*/ 1294689 w 2753918"/>
                <a:gd name="connsiteY147" fmla="*/ 297956 h 805538"/>
                <a:gd name="connsiteX148" fmla="*/ 1283920 w 2753918"/>
                <a:gd name="connsiteY148" fmla="*/ 304233 h 805538"/>
                <a:gd name="connsiteX149" fmla="*/ 1285577 w 2753918"/>
                <a:gd name="connsiteY149" fmla="*/ 348176 h 805538"/>
                <a:gd name="connsiteX150" fmla="*/ 1314569 w 2753918"/>
                <a:gd name="connsiteY150" fmla="*/ 359834 h 805538"/>
                <a:gd name="connsiteX151" fmla="*/ 1366754 w 2753918"/>
                <a:gd name="connsiteY151" fmla="*/ 373286 h 805538"/>
                <a:gd name="connsiteX152" fmla="*/ 1419767 w 2753918"/>
                <a:gd name="connsiteY152" fmla="*/ 401983 h 805538"/>
                <a:gd name="connsiteX153" fmla="*/ 1459527 w 2753918"/>
                <a:gd name="connsiteY153" fmla="*/ 487178 h 805538"/>
                <a:gd name="connsiteX154" fmla="*/ 1442961 w 2753918"/>
                <a:gd name="connsiteY154" fmla="*/ 556231 h 805538"/>
                <a:gd name="connsiteX155" fmla="*/ 1384977 w 2753918"/>
                <a:gd name="connsiteY155" fmla="*/ 609142 h 805538"/>
                <a:gd name="connsiteX156" fmla="*/ 1194460 w 2753918"/>
                <a:gd name="connsiteY156" fmla="*/ 601967 h 805538"/>
                <a:gd name="connsiteX157" fmla="*/ 1167953 w 2753918"/>
                <a:gd name="connsiteY157" fmla="*/ 541883 h 805538"/>
                <a:gd name="connsiteX158" fmla="*/ 1217653 w 2753918"/>
                <a:gd name="connsiteY158" fmla="*/ 504217 h 805538"/>
                <a:gd name="connsiteX159" fmla="*/ 1240847 w 2753918"/>
                <a:gd name="connsiteY159" fmla="*/ 513185 h 805538"/>
                <a:gd name="connsiteX160" fmla="*/ 1297174 w 2753918"/>
                <a:gd name="connsiteY160" fmla="*/ 530224 h 805538"/>
                <a:gd name="connsiteX161" fmla="*/ 1326165 w 2753918"/>
                <a:gd name="connsiteY161" fmla="*/ 523947 h 805538"/>
                <a:gd name="connsiteX162" fmla="*/ 1342732 w 2753918"/>
                <a:gd name="connsiteY162" fmla="*/ 495249 h 805538"/>
                <a:gd name="connsiteX163" fmla="*/ 1331964 w 2753918"/>
                <a:gd name="connsiteY163" fmla="*/ 473726 h 805538"/>
                <a:gd name="connsiteX164" fmla="*/ 1310427 w 2753918"/>
                <a:gd name="connsiteY164" fmla="*/ 462965 h 805538"/>
                <a:gd name="connsiteX165" fmla="*/ 1262384 w 2753918"/>
                <a:gd name="connsiteY165" fmla="*/ 448616 h 805538"/>
                <a:gd name="connsiteX166" fmla="*/ 1212683 w 2753918"/>
                <a:gd name="connsiteY166" fmla="*/ 427093 h 805538"/>
                <a:gd name="connsiteX167" fmla="*/ 1168782 w 2753918"/>
                <a:gd name="connsiteY167" fmla="*/ 378667 h 805538"/>
                <a:gd name="connsiteX168" fmla="*/ 1160498 w 2753918"/>
                <a:gd name="connsiteY168" fmla="*/ 331137 h 805538"/>
                <a:gd name="connsiteX169" fmla="*/ 1197773 w 2753918"/>
                <a:gd name="connsiteY169" fmla="*/ 241458 h 805538"/>
                <a:gd name="connsiteX170" fmla="*/ 1244988 w 2753918"/>
                <a:gd name="connsiteY170" fmla="*/ 211864 h 805538"/>
                <a:gd name="connsiteX171" fmla="*/ 1315397 w 2753918"/>
                <a:gd name="connsiteY171" fmla="*/ 199309 h 805538"/>
                <a:gd name="connsiteX172" fmla="*/ 0 w 2753918"/>
                <a:gd name="connsiteY172" fmla="*/ 307820 h 805538"/>
                <a:gd name="connsiteX173" fmla="*/ 0 w 2753918"/>
                <a:gd name="connsiteY173" fmla="*/ 71068 h 805538"/>
                <a:gd name="connsiteX174" fmla="*/ 63782 w 2753918"/>
                <a:gd name="connsiteY174" fmla="*/ 2912 h 805538"/>
                <a:gd name="connsiteX175" fmla="*/ 121765 w 2753918"/>
                <a:gd name="connsiteY175" fmla="*/ 60306 h 805538"/>
                <a:gd name="connsiteX176" fmla="*/ 123422 w 2753918"/>
                <a:gd name="connsiteY176" fmla="*/ 535605 h 805538"/>
                <a:gd name="connsiteX177" fmla="*/ 119280 w 2753918"/>
                <a:gd name="connsiteY177" fmla="*/ 566993 h 805538"/>
                <a:gd name="connsiteX178" fmla="*/ 69580 w 2753918"/>
                <a:gd name="connsiteY178" fmla="*/ 610935 h 805538"/>
                <a:gd name="connsiteX179" fmla="*/ 1657 w 2753918"/>
                <a:gd name="connsiteY179" fmla="*/ 560715 h 805538"/>
                <a:gd name="connsiteX180" fmla="*/ 0 w 2753918"/>
                <a:gd name="connsiteY180" fmla="*/ 542779 h 805538"/>
                <a:gd name="connsiteX181" fmla="*/ 0 w 2753918"/>
                <a:gd name="connsiteY181" fmla="*/ 307820 h 80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753918" h="805538">
                  <a:moveTo>
                    <a:pt x="319738" y="409158"/>
                  </a:moveTo>
                  <a:cubicBezTo>
                    <a:pt x="319738" y="416332"/>
                    <a:pt x="319738" y="424403"/>
                    <a:pt x="321394" y="431577"/>
                  </a:cubicBezTo>
                  <a:cubicBezTo>
                    <a:pt x="325536" y="454894"/>
                    <a:pt x="335476" y="475520"/>
                    <a:pt x="352043" y="490765"/>
                  </a:cubicBezTo>
                  <a:cubicBezTo>
                    <a:pt x="371252" y="508470"/>
                    <a:pt x="396864" y="515732"/>
                    <a:pt x="421623" y="510495"/>
                  </a:cubicBezTo>
                  <a:cubicBezTo>
                    <a:pt x="449836" y="506596"/>
                    <a:pt x="474230" y="487297"/>
                    <a:pt x="486233" y="459378"/>
                  </a:cubicBezTo>
                  <a:cubicBezTo>
                    <a:pt x="496173" y="437855"/>
                    <a:pt x="498658" y="415435"/>
                    <a:pt x="494516" y="392119"/>
                  </a:cubicBezTo>
                  <a:cubicBezTo>
                    <a:pt x="491203" y="365215"/>
                    <a:pt x="478778" y="341002"/>
                    <a:pt x="457241" y="324859"/>
                  </a:cubicBezTo>
                  <a:cubicBezTo>
                    <a:pt x="440675" y="312304"/>
                    <a:pt x="420795" y="306924"/>
                    <a:pt x="399258" y="308717"/>
                  </a:cubicBezTo>
                  <a:cubicBezTo>
                    <a:pt x="374780" y="309695"/>
                    <a:pt x="352126" y="322955"/>
                    <a:pt x="337961" y="344589"/>
                  </a:cubicBezTo>
                  <a:cubicBezTo>
                    <a:pt x="324708" y="364318"/>
                    <a:pt x="319738" y="385841"/>
                    <a:pt x="319738" y="409158"/>
                  </a:cubicBezTo>
                  <a:moveTo>
                    <a:pt x="411683" y="805539"/>
                  </a:moveTo>
                  <a:lnTo>
                    <a:pt x="378549" y="805539"/>
                  </a:lnTo>
                  <a:cubicBezTo>
                    <a:pt x="341746" y="803290"/>
                    <a:pt x="305457" y="795130"/>
                    <a:pt x="270866" y="781325"/>
                  </a:cubicBezTo>
                  <a:lnTo>
                    <a:pt x="258441" y="775945"/>
                  </a:lnTo>
                  <a:cubicBezTo>
                    <a:pt x="237973" y="766321"/>
                    <a:pt x="225589" y="743488"/>
                    <a:pt x="227792" y="719447"/>
                  </a:cubicBezTo>
                  <a:cubicBezTo>
                    <a:pt x="230816" y="688915"/>
                    <a:pt x="256130" y="666817"/>
                    <a:pt x="284335" y="670092"/>
                  </a:cubicBezTo>
                  <a:cubicBezTo>
                    <a:pt x="290928" y="670858"/>
                    <a:pt x="297323" y="673000"/>
                    <a:pt x="303171" y="676401"/>
                  </a:cubicBezTo>
                  <a:cubicBezTo>
                    <a:pt x="323879" y="687162"/>
                    <a:pt x="344588" y="694337"/>
                    <a:pt x="366953" y="697924"/>
                  </a:cubicBezTo>
                  <a:cubicBezTo>
                    <a:pt x="387661" y="700614"/>
                    <a:pt x="408370" y="699718"/>
                    <a:pt x="429078" y="692543"/>
                  </a:cubicBezTo>
                  <a:cubicBezTo>
                    <a:pt x="461383" y="681782"/>
                    <a:pt x="480435" y="658465"/>
                    <a:pt x="488718" y="623490"/>
                  </a:cubicBezTo>
                  <a:cubicBezTo>
                    <a:pt x="493688" y="604658"/>
                    <a:pt x="492860" y="584928"/>
                    <a:pt x="492860" y="565199"/>
                  </a:cubicBezTo>
                  <a:lnTo>
                    <a:pt x="491203" y="563405"/>
                  </a:lnTo>
                  <a:lnTo>
                    <a:pt x="488718" y="566096"/>
                  </a:lnTo>
                  <a:cubicBezTo>
                    <a:pt x="468838" y="591206"/>
                    <a:pt x="443988" y="606451"/>
                    <a:pt x="414168" y="612729"/>
                  </a:cubicBezTo>
                  <a:cubicBezTo>
                    <a:pt x="376064" y="621697"/>
                    <a:pt x="337961" y="617213"/>
                    <a:pt x="301514" y="599277"/>
                  </a:cubicBezTo>
                  <a:cubicBezTo>
                    <a:pt x="261804" y="579065"/>
                    <a:pt x="231114" y="542620"/>
                    <a:pt x="216196" y="497940"/>
                  </a:cubicBezTo>
                  <a:cubicBezTo>
                    <a:pt x="204599" y="465655"/>
                    <a:pt x="199629" y="431577"/>
                    <a:pt x="202114" y="397499"/>
                  </a:cubicBezTo>
                  <a:cubicBezTo>
                    <a:pt x="203771" y="356247"/>
                    <a:pt x="213711" y="318582"/>
                    <a:pt x="233591" y="284504"/>
                  </a:cubicBezTo>
                  <a:cubicBezTo>
                    <a:pt x="259269" y="240561"/>
                    <a:pt x="295716" y="212761"/>
                    <a:pt x="342103" y="203793"/>
                  </a:cubicBezTo>
                  <a:cubicBezTo>
                    <a:pt x="377721" y="196618"/>
                    <a:pt x="411683" y="199309"/>
                    <a:pt x="444816" y="216348"/>
                  </a:cubicBezTo>
                  <a:cubicBezTo>
                    <a:pt x="465583" y="226465"/>
                    <a:pt x="483359" y="242605"/>
                    <a:pt x="496173" y="262981"/>
                  </a:cubicBezTo>
                  <a:lnTo>
                    <a:pt x="497830" y="262981"/>
                  </a:lnTo>
                  <a:lnTo>
                    <a:pt x="498658" y="260290"/>
                  </a:lnTo>
                  <a:cubicBezTo>
                    <a:pt x="506254" y="226610"/>
                    <a:pt x="537631" y="205973"/>
                    <a:pt x="568744" y="214195"/>
                  </a:cubicBezTo>
                  <a:cubicBezTo>
                    <a:pt x="594521" y="221010"/>
                    <a:pt x="612737" y="245907"/>
                    <a:pt x="612968" y="274639"/>
                  </a:cubicBezTo>
                  <a:lnTo>
                    <a:pt x="612968" y="579548"/>
                  </a:lnTo>
                  <a:cubicBezTo>
                    <a:pt x="612968" y="615419"/>
                    <a:pt x="607998" y="649497"/>
                    <a:pt x="595573" y="682679"/>
                  </a:cubicBezTo>
                  <a:cubicBezTo>
                    <a:pt x="574037" y="737383"/>
                    <a:pt x="536762" y="772358"/>
                    <a:pt x="485405" y="791190"/>
                  </a:cubicBezTo>
                  <a:cubicBezTo>
                    <a:pt x="465525" y="798364"/>
                    <a:pt x="445645" y="802848"/>
                    <a:pt x="424936" y="803745"/>
                  </a:cubicBezTo>
                  <a:lnTo>
                    <a:pt x="411683" y="805539"/>
                  </a:lnTo>
                  <a:moveTo>
                    <a:pt x="2539677" y="374183"/>
                  </a:moveTo>
                  <a:lnTo>
                    <a:pt x="2542991" y="370596"/>
                  </a:lnTo>
                  <a:lnTo>
                    <a:pt x="2634936" y="244148"/>
                  </a:lnTo>
                  <a:lnTo>
                    <a:pt x="2645704" y="229800"/>
                  </a:lnTo>
                  <a:cubicBezTo>
                    <a:pt x="2666222" y="205145"/>
                    <a:pt x="2701310" y="203165"/>
                    <a:pt x="2724081" y="225377"/>
                  </a:cubicBezTo>
                  <a:cubicBezTo>
                    <a:pt x="2743456" y="244271"/>
                    <a:pt x="2748070" y="275218"/>
                    <a:pt x="2735164" y="299749"/>
                  </a:cubicBezTo>
                  <a:cubicBezTo>
                    <a:pt x="2732414" y="305234"/>
                    <a:pt x="2729076" y="310351"/>
                    <a:pt x="2725224" y="314995"/>
                  </a:cubicBezTo>
                  <a:lnTo>
                    <a:pt x="2667241" y="389428"/>
                  </a:lnTo>
                  <a:lnTo>
                    <a:pt x="2664756" y="393015"/>
                  </a:lnTo>
                  <a:cubicBezTo>
                    <a:pt x="2664756" y="394809"/>
                    <a:pt x="2666412" y="396602"/>
                    <a:pt x="2667241" y="397499"/>
                  </a:cubicBezTo>
                  <a:lnTo>
                    <a:pt x="2739306" y="503321"/>
                  </a:lnTo>
                  <a:cubicBezTo>
                    <a:pt x="2745933" y="514082"/>
                    <a:pt x="2751731" y="525740"/>
                    <a:pt x="2753388" y="539192"/>
                  </a:cubicBezTo>
                  <a:cubicBezTo>
                    <a:pt x="2755947" y="559557"/>
                    <a:pt x="2749147" y="579991"/>
                    <a:pt x="2735164" y="593896"/>
                  </a:cubicBezTo>
                  <a:cubicBezTo>
                    <a:pt x="2723974" y="605930"/>
                    <a:pt x="2708682" y="612421"/>
                    <a:pt x="2692919" y="611832"/>
                  </a:cubicBezTo>
                  <a:cubicBezTo>
                    <a:pt x="2672923" y="612036"/>
                    <a:pt x="2654203" y="601226"/>
                    <a:pt x="2643219" y="583135"/>
                  </a:cubicBezTo>
                  <a:lnTo>
                    <a:pt x="2560386" y="453100"/>
                  </a:lnTo>
                  <a:lnTo>
                    <a:pt x="2542162" y="423506"/>
                  </a:lnTo>
                  <a:lnTo>
                    <a:pt x="2539677" y="420816"/>
                  </a:lnTo>
                  <a:cubicBezTo>
                    <a:pt x="2537192" y="422609"/>
                    <a:pt x="2538849" y="425300"/>
                    <a:pt x="2538849" y="427093"/>
                  </a:cubicBezTo>
                  <a:lnTo>
                    <a:pt x="2538849" y="534708"/>
                  </a:lnTo>
                  <a:cubicBezTo>
                    <a:pt x="2538849" y="545470"/>
                    <a:pt x="2538020" y="554438"/>
                    <a:pt x="2535536" y="564302"/>
                  </a:cubicBezTo>
                  <a:cubicBezTo>
                    <a:pt x="2526010" y="599472"/>
                    <a:pt x="2491949" y="619622"/>
                    <a:pt x="2459469" y="609308"/>
                  </a:cubicBezTo>
                  <a:cubicBezTo>
                    <a:pt x="2433012" y="600907"/>
                    <a:pt x="2414988" y="574418"/>
                    <a:pt x="2415427" y="544573"/>
                  </a:cubicBezTo>
                  <a:lnTo>
                    <a:pt x="2415427" y="71965"/>
                  </a:lnTo>
                  <a:cubicBezTo>
                    <a:pt x="2412685" y="35314"/>
                    <a:pt x="2437900" y="3193"/>
                    <a:pt x="2471754" y="221"/>
                  </a:cubicBezTo>
                  <a:cubicBezTo>
                    <a:pt x="2505608" y="-2750"/>
                    <a:pt x="2535279" y="24552"/>
                    <a:pt x="2538020" y="61203"/>
                  </a:cubicBezTo>
                  <a:lnTo>
                    <a:pt x="2538849" y="77345"/>
                  </a:lnTo>
                  <a:lnTo>
                    <a:pt x="2538849" y="373286"/>
                  </a:lnTo>
                  <a:lnTo>
                    <a:pt x="2540505" y="373286"/>
                  </a:lnTo>
                  <a:moveTo>
                    <a:pt x="808456" y="410951"/>
                  </a:moveTo>
                  <a:lnTo>
                    <a:pt x="811769" y="438752"/>
                  </a:lnTo>
                  <a:cubicBezTo>
                    <a:pt x="816739" y="459378"/>
                    <a:pt x="825851" y="478210"/>
                    <a:pt x="840761" y="492559"/>
                  </a:cubicBezTo>
                  <a:cubicBezTo>
                    <a:pt x="859812" y="510495"/>
                    <a:pt x="882178" y="516772"/>
                    <a:pt x="907856" y="513185"/>
                  </a:cubicBezTo>
                  <a:cubicBezTo>
                    <a:pt x="929169" y="510991"/>
                    <a:pt x="948676" y="499294"/>
                    <a:pt x="961698" y="480901"/>
                  </a:cubicBezTo>
                  <a:cubicBezTo>
                    <a:pt x="984063" y="450410"/>
                    <a:pt x="989033" y="415435"/>
                    <a:pt x="979921" y="378667"/>
                  </a:cubicBezTo>
                  <a:cubicBezTo>
                    <a:pt x="969824" y="334075"/>
                    <a:pt x="931016" y="304277"/>
                    <a:pt x="888804" y="308717"/>
                  </a:cubicBezTo>
                  <a:cubicBezTo>
                    <a:pt x="866182" y="309557"/>
                    <a:pt x="845018" y="321015"/>
                    <a:pt x="830821" y="340105"/>
                  </a:cubicBezTo>
                  <a:cubicBezTo>
                    <a:pt x="815911" y="359834"/>
                    <a:pt x="809284" y="384944"/>
                    <a:pt x="808456" y="410951"/>
                  </a:cubicBezTo>
                  <a:moveTo>
                    <a:pt x="895431" y="198412"/>
                  </a:moveTo>
                  <a:cubicBezTo>
                    <a:pt x="931878" y="198412"/>
                    <a:pt x="966668" y="206483"/>
                    <a:pt x="998973" y="225316"/>
                  </a:cubicBezTo>
                  <a:cubicBezTo>
                    <a:pt x="1055300" y="255806"/>
                    <a:pt x="1089261" y="306027"/>
                    <a:pt x="1098373" y="374183"/>
                  </a:cubicBezTo>
                  <a:cubicBezTo>
                    <a:pt x="1105828" y="418125"/>
                    <a:pt x="1101686" y="461171"/>
                    <a:pt x="1084291" y="502424"/>
                  </a:cubicBezTo>
                  <a:cubicBezTo>
                    <a:pt x="1061098" y="556231"/>
                    <a:pt x="1022994" y="592103"/>
                    <a:pt x="971638" y="611832"/>
                  </a:cubicBezTo>
                  <a:cubicBezTo>
                    <a:pt x="943474" y="622594"/>
                    <a:pt x="914483" y="627078"/>
                    <a:pt x="885491" y="625284"/>
                  </a:cubicBezTo>
                  <a:cubicBezTo>
                    <a:pt x="837447" y="622594"/>
                    <a:pt x="794374" y="607348"/>
                    <a:pt x="757099" y="572373"/>
                  </a:cubicBezTo>
                  <a:cubicBezTo>
                    <a:pt x="726450" y="545470"/>
                    <a:pt x="706570" y="509598"/>
                    <a:pt x="696630" y="468346"/>
                  </a:cubicBezTo>
                  <a:cubicBezTo>
                    <a:pt x="685696" y="423267"/>
                    <a:pt x="688016" y="375621"/>
                    <a:pt x="703257" y="332034"/>
                  </a:cubicBezTo>
                  <a:cubicBezTo>
                    <a:pt x="721381" y="279438"/>
                    <a:pt x="759335" y="237690"/>
                    <a:pt x="807627" y="217245"/>
                  </a:cubicBezTo>
                  <a:cubicBezTo>
                    <a:pt x="827507" y="208277"/>
                    <a:pt x="848216" y="202896"/>
                    <a:pt x="869753" y="200205"/>
                  </a:cubicBezTo>
                  <a:lnTo>
                    <a:pt x="895431" y="198412"/>
                  </a:lnTo>
                  <a:moveTo>
                    <a:pt x="1627680" y="366112"/>
                  </a:moveTo>
                  <a:lnTo>
                    <a:pt x="1784235" y="366112"/>
                  </a:lnTo>
                  <a:lnTo>
                    <a:pt x="1784235" y="363421"/>
                  </a:lnTo>
                  <a:lnTo>
                    <a:pt x="1784235" y="354453"/>
                  </a:lnTo>
                  <a:cubicBezTo>
                    <a:pt x="1782363" y="336248"/>
                    <a:pt x="1774055" y="319534"/>
                    <a:pt x="1761042" y="307820"/>
                  </a:cubicBezTo>
                  <a:cubicBezTo>
                    <a:pt x="1749619" y="297318"/>
                    <a:pt x="1735405" y="291034"/>
                    <a:pt x="1720453" y="289884"/>
                  </a:cubicBezTo>
                  <a:cubicBezTo>
                    <a:pt x="1698917" y="288988"/>
                    <a:pt x="1679036" y="293472"/>
                    <a:pt x="1661641" y="306027"/>
                  </a:cubicBezTo>
                  <a:cubicBezTo>
                    <a:pt x="1642730" y="319560"/>
                    <a:pt x="1630537" y="341671"/>
                    <a:pt x="1628508" y="366112"/>
                  </a:cubicBezTo>
                  <a:moveTo>
                    <a:pt x="1628508" y="448616"/>
                  </a:moveTo>
                  <a:cubicBezTo>
                    <a:pt x="1630165" y="470139"/>
                    <a:pt x="1639276" y="487178"/>
                    <a:pt x="1655015" y="500630"/>
                  </a:cubicBezTo>
                  <a:cubicBezTo>
                    <a:pt x="1676551" y="518566"/>
                    <a:pt x="1700573" y="525740"/>
                    <a:pt x="1727908" y="523050"/>
                  </a:cubicBezTo>
                  <a:cubicBezTo>
                    <a:pt x="1746960" y="521256"/>
                    <a:pt x="1763527" y="514082"/>
                    <a:pt x="1779265" y="503321"/>
                  </a:cubicBezTo>
                  <a:cubicBezTo>
                    <a:pt x="1807428" y="485385"/>
                    <a:pt x="1842219" y="500630"/>
                    <a:pt x="1851330" y="534708"/>
                  </a:cubicBezTo>
                  <a:cubicBezTo>
                    <a:pt x="1856673" y="555352"/>
                    <a:pt x="1849765" y="577428"/>
                    <a:pt x="1833935" y="590309"/>
                  </a:cubicBezTo>
                  <a:cubicBezTo>
                    <a:pt x="1818694" y="602035"/>
                    <a:pt x="1801556" y="610553"/>
                    <a:pt x="1783407" y="615419"/>
                  </a:cubicBezTo>
                  <a:cubicBezTo>
                    <a:pt x="1722358" y="633742"/>
                    <a:pt x="1657135" y="626040"/>
                    <a:pt x="1601173" y="593896"/>
                  </a:cubicBezTo>
                  <a:cubicBezTo>
                    <a:pt x="1557636" y="567156"/>
                    <a:pt x="1526846" y="521408"/>
                    <a:pt x="1516683" y="468346"/>
                  </a:cubicBezTo>
                  <a:cubicBezTo>
                    <a:pt x="1505939" y="420578"/>
                    <a:pt x="1509418" y="370358"/>
                    <a:pt x="1526623" y="324859"/>
                  </a:cubicBezTo>
                  <a:cubicBezTo>
                    <a:pt x="1549816" y="263878"/>
                    <a:pt x="1592889" y="226212"/>
                    <a:pt x="1650045" y="208277"/>
                  </a:cubicBezTo>
                  <a:cubicBezTo>
                    <a:pt x="1674895" y="199309"/>
                    <a:pt x="1701401" y="197515"/>
                    <a:pt x="1727080" y="199309"/>
                  </a:cubicBezTo>
                  <a:cubicBezTo>
                    <a:pt x="1766012" y="202896"/>
                    <a:pt x="1801630" y="215451"/>
                    <a:pt x="1831450" y="242355"/>
                  </a:cubicBezTo>
                  <a:cubicBezTo>
                    <a:pt x="1870788" y="281528"/>
                    <a:pt x="1894047" y="336088"/>
                    <a:pt x="1896060" y="393912"/>
                  </a:cubicBezTo>
                  <a:cubicBezTo>
                    <a:pt x="1896060" y="419022"/>
                    <a:pt x="1881979" y="439648"/>
                    <a:pt x="1859613" y="445926"/>
                  </a:cubicBezTo>
                  <a:cubicBezTo>
                    <a:pt x="1853393" y="447709"/>
                    <a:pt x="1846990" y="448613"/>
                    <a:pt x="1840562" y="448616"/>
                  </a:cubicBezTo>
                  <a:lnTo>
                    <a:pt x="1635963" y="448616"/>
                  </a:lnTo>
                  <a:close/>
                  <a:moveTo>
                    <a:pt x="2070839" y="366112"/>
                  </a:moveTo>
                  <a:lnTo>
                    <a:pt x="2226566" y="366112"/>
                  </a:lnTo>
                  <a:lnTo>
                    <a:pt x="2226566" y="363421"/>
                  </a:lnTo>
                  <a:lnTo>
                    <a:pt x="2226566" y="354453"/>
                  </a:lnTo>
                  <a:cubicBezTo>
                    <a:pt x="2224694" y="336248"/>
                    <a:pt x="2216386" y="319534"/>
                    <a:pt x="2203373" y="307820"/>
                  </a:cubicBezTo>
                  <a:cubicBezTo>
                    <a:pt x="2191925" y="297371"/>
                    <a:pt x="2177719" y="291095"/>
                    <a:pt x="2162785" y="289884"/>
                  </a:cubicBezTo>
                  <a:cubicBezTo>
                    <a:pt x="2142076" y="288988"/>
                    <a:pt x="2121368" y="293472"/>
                    <a:pt x="2103972" y="306027"/>
                  </a:cubicBezTo>
                  <a:cubicBezTo>
                    <a:pt x="2085062" y="319560"/>
                    <a:pt x="2072868" y="341671"/>
                    <a:pt x="2070839" y="366112"/>
                  </a:cubicBezTo>
                  <a:moveTo>
                    <a:pt x="2070839" y="448616"/>
                  </a:moveTo>
                  <a:cubicBezTo>
                    <a:pt x="2073324" y="471036"/>
                    <a:pt x="2082436" y="488075"/>
                    <a:pt x="2098174" y="500630"/>
                  </a:cubicBezTo>
                  <a:cubicBezTo>
                    <a:pt x="2119711" y="518566"/>
                    <a:pt x="2143733" y="525740"/>
                    <a:pt x="2171068" y="523050"/>
                  </a:cubicBezTo>
                  <a:cubicBezTo>
                    <a:pt x="2187635" y="521256"/>
                    <a:pt x="2201716" y="515876"/>
                    <a:pt x="2215798" y="506908"/>
                  </a:cubicBezTo>
                  <a:cubicBezTo>
                    <a:pt x="2246446" y="488075"/>
                    <a:pt x="2282065" y="506908"/>
                    <a:pt x="2288692" y="541883"/>
                  </a:cubicBezTo>
                  <a:cubicBezTo>
                    <a:pt x="2292626" y="561594"/>
                    <a:pt x="2285486" y="581968"/>
                    <a:pt x="2270468" y="593896"/>
                  </a:cubicBezTo>
                  <a:cubicBezTo>
                    <a:pt x="2258871" y="603761"/>
                    <a:pt x="2244790" y="609142"/>
                    <a:pt x="2230708" y="614523"/>
                  </a:cubicBezTo>
                  <a:cubicBezTo>
                    <a:pt x="2169602" y="634811"/>
                    <a:pt x="2103592" y="628372"/>
                    <a:pt x="2046817" y="596587"/>
                  </a:cubicBezTo>
                  <a:cubicBezTo>
                    <a:pt x="2002336" y="570431"/>
                    <a:pt x="1970577" y="524594"/>
                    <a:pt x="1959842" y="471036"/>
                  </a:cubicBezTo>
                  <a:cubicBezTo>
                    <a:pt x="1948577" y="423457"/>
                    <a:pt x="1951476" y="373240"/>
                    <a:pt x="1968126" y="327550"/>
                  </a:cubicBezTo>
                  <a:cubicBezTo>
                    <a:pt x="1991319" y="264774"/>
                    <a:pt x="2034392" y="226212"/>
                    <a:pt x="2092376" y="207380"/>
                  </a:cubicBezTo>
                  <a:cubicBezTo>
                    <a:pt x="2117226" y="199309"/>
                    <a:pt x="2143733" y="197515"/>
                    <a:pt x="2170240" y="199309"/>
                  </a:cubicBezTo>
                  <a:cubicBezTo>
                    <a:pt x="2208343" y="202896"/>
                    <a:pt x="2243961" y="215451"/>
                    <a:pt x="2273782" y="242355"/>
                  </a:cubicBezTo>
                  <a:cubicBezTo>
                    <a:pt x="2298632" y="264774"/>
                    <a:pt x="2315198" y="293472"/>
                    <a:pt x="2326795" y="326653"/>
                  </a:cubicBezTo>
                  <a:cubicBezTo>
                    <a:pt x="2333421" y="348176"/>
                    <a:pt x="2337563" y="369699"/>
                    <a:pt x="2338392" y="393015"/>
                  </a:cubicBezTo>
                  <a:cubicBezTo>
                    <a:pt x="2340048" y="419919"/>
                    <a:pt x="2321825" y="444132"/>
                    <a:pt x="2296975" y="446823"/>
                  </a:cubicBezTo>
                  <a:lnTo>
                    <a:pt x="2279580" y="448616"/>
                  </a:lnTo>
                  <a:lnTo>
                    <a:pt x="2078294" y="448616"/>
                  </a:lnTo>
                  <a:close/>
                  <a:moveTo>
                    <a:pt x="1315397" y="199309"/>
                  </a:moveTo>
                  <a:cubicBezTo>
                    <a:pt x="1346874" y="199309"/>
                    <a:pt x="1377522" y="205586"/>
                    <a:pt x="1406514" y="217245"/>
                  </a:cubicBezTo>
                  <a:cubicBezTo>
                    <a:pt x="1430834" y="225959"/>
                    <a:pt x="1444029" y="254369"/>
                    <a:pt x="1435978" y="280700"/>
                  </a:cubicBezTo>
                  <a:cubicBezTo>
                    <a:pt x="1427926" y="307031"/>
                    <a:pt x="1401685" y="321313"/>
                    <a:pt x="1377365" y="312599"/>
                  </a:cubicBezTo>
                  <a:cubicBezTo>
                    <a:pt x="1374548" y="311590"/>
                    <a:pt x="1371823" y="310289"/>
                    <a:pt x="1369239" y="308717"/>
                  </a:cubicBezTo>
                  <a:cubicBezTo>
                    <a:pt x="1358785" y="302899"/>
                    <a:pt x="1347628" y="298674"/>
                    <a:pt x="1336105" y="296162"/>
                  </a:cubicBezTo>
                  <a:cubicBezTo>
                    <a:pt x="1322396" y="292786"/>
                    <a:pt x="1308108" y="293404"/>
                    <a:pt x="1294689" y="297956"/>
                  </a:cubicBezTo>
                  <a:cubicBezTo>
                    <a:pt x="1290878" y="299560"/>
                    <a:pt x="1287258" y="301668"/>
                    <a:pt x="1283920" y="304233"/>
                  </a:cubicBezTo>
                  <a:cubicBezTo>
                    <a:pt x="1270667" y="313201"/>
                    <a:pt x="1269010" y="337414"/>
                    <a:pt x="1285577" y="348176"/>
                  </a:cubicBezTo>
                  <a:cubicBezTo>
                    <a:pt x="1294689" y="353557"/>
                    <a:pt x="1304629" y="357144"/>
                    <a:pt x="1314569" y="359834"/>
                  </a:cubicBezTo>
                  <a:lnTo>
                    <a:pt x="1366754" y="373286"/>
                  </a:lnTo>
                  <a:cubicBezTo>
                    <a:pt x="1385806" y="379564"/>
                    <a:pt x="1404029" y="388531"/>
                    <a:pt x="1419767" y="401983"/>
                  </a:cubicBezTo>
                  <a:cubicBezTo>
                    <a:pt x="1445446" y="423506"/>
                    <a:pt x="1458699" y="452204"/>
                    <a:pt x="1459527" y="487178"/>
                  </a:cubicBezTo>
                  <a:cubicBezTo>
                    <a:pt x="1459527" y="512288"/>
                    <a:pt x="1454557" y="535605"/>
                    <a:pt x="1442961" y="556231"/>
                  </a:cubicBezTo>
                  <a:cubicBezTo>
                    <a:pt x="1428879" y="581341"/>
                    <a:pt x="1408999" y="597483"/>
                    <a:pt x="1384977" y="609142"/>
                  </a:cubicBezTo>
                  <a:cubicBezTo>
                    <a:pt x="1322885" y="632674"/>
                    <a:pt x="1254895" y="630113"/>
                    <a:pt x="1194460" y="601967"/>
                  </a:cubicBezTo>
                  <a:cubicBezTo>
                    <a:pt x="1172865" y="592070"/>
                    <a:pt x="1161492" y="566285"/>
                    <a:pt x="1167953" y="541883"/>
                  </a:cubicBezTo>
                  <a:cubicBezTo>
                    <a:pt x="1173586" y="517713"/>
                    <a:pt x="1194750" y="501679"/>
                    <a:pt x="1217653" y="504217"/>
                  </a:cubicBezTo>
                  <a:cubicBezTo>
                    <a:pt x="1225937" y="506011"/>
                    <a:pt x="1234220" y="509598"/>
                    <a:pt x="1240847" y="513185"/>
                  </a:cubicBezTo>
                  <a:cubicBezTo>
                    <a:pt x="1258242" y="523947"/>
                    <a:pt x="1277294" y="530224"/>
                    <a:pt x="1297174" y="530224"/>
                  </a:cubicBezTo>
                  <a:cubicBezTo>
                    <a:pt x="1307180" y="530879"/>
                    <a:pt x="1317161" y="528717"/>
                    <a:pt x="1326165" y="523947"/>
                  </a:cubicBezTo>
                  <a:cubicBezTo>
                    <a:pt x="1336105" y="517669"/>
                    <a:pt x="1342732" y="508701"/>
                    <a:pt x="1342732" y="495249"/>
                  </a:cubicBezTo>
                  <a:cubicBezTo>
                    <a:pt x="1342542" y="486621"/>
                    <a:pt x="1338532" y="478615"/>
                    <a:pt x="1331964" y="473726"/>
                  </a:cubicBezTo>
                  <a:cubicBezTo>
                    <a:pt x="1325503" y="468655"/>
                    <a:pt x="1318189" y="465000"/>
                    <a:pt x="1310427" y="462965"/>
                  </a:cubicBezTo>
                  <a:lnTo>
                    <a:pt x="1262384" y="448616"/>
                  </a:lnTo>
                  <a:cubicBezTo>
                    <a:pt x="1245005" y="443870"/>
                    <a:pt x="1228289" y="436632"/>
                    <a:pt x="1212683" y="427093"/>
                  </a:cubicBezTo>
                  <a:cubicBezTo>
                    <a:pt x="1192803" y="415435"/>
                    <a:pt x="1177893" y="400190"/>
                    <a:pt x="1168782" y="378667"/>
                  </a:cubicBezTo>
                  <a:cubicBezTo>
                    <a:pt x="1162983" y="363421"/>
                    <a:pt x="1160498" y="347279"/>
                    <a:pt x="1160498" y="331137"/>
                  </a:cubicBezTo>
                  <a:cubicBezTo>
                    <a:pt x="1161327" y="295265"/>
                    <a:pt x="1172923" y="265671"/>
                    <a:pt x="1197773" y="241458"/>
                  </a:cubicBezTo>
                  <a:cubicBezTo>
                    <a:pt x="1211855" y="228006"/>
                    <a:pt x="1227593" y="219038"/>
                    <a:pt x="1244988" y="211864"/>
                  </a:cubicBezTo>
                  <a:cubicBezTo>
                    <a:pt x="1268182" y="202896"/>
                    <a:pt x="1291375" y="198412"/>
                    <a:pt x="1315397" y="199309"/>
                  </a:cubicBezTo>
                  <a:moveTo>
                    <a:pt x="0" y="307820"/>
                  </a:moveTo>
                  <a:lnTo>
                    <a:pt x="0" y="71068"/>
                  </a:lnTo>
                  <a:cubicBezTo>
                    <a:pt x="0" y="30712"/>
                    <a:pt x="30648" y="2015"/>
                    <a:pt x="63782" y="2912"/>
                  </a:cubicBezTo>
                  <a:cubicBezTo>
                    <a:pt x="94430" y="4705"/>
                    <a:pt x="118452" y="29815"/>
                    <a:pt x="121765" y="60306"/>
                  </a:cubicBezTo>
                  <a:cubicBezTo>
                    <a:pt x="122398" y="218739"/>
                    <a:pt x="122951" y="377172"/>
                    <a:pt x="123422" y="535605"/>
                  </a:cubicBezTo>
                  <a:cubicBezTo>
                    <a:pt x="123422" y="546366"/>
                    <a:pt x="123422" y="556231"/>
                    <a:pt x="119280" y="566993"/>
                  </a:cubicBezTo>
                  <a:cubicBezTo>
                    <a:pt x="110997" y="592103"/>
                    <a:pt x="94430" y="607348"/>
                    <a:pt x="69580" y="610935"/>
                  </a:cubicBezTo>
                  <a:cubicBezTo>
                    <a:pt x="38290" y="616012"/>
                    <a:pt x="8675" y="594116"/>
                    <a:pt x="1657" y="560715"/>
                  </a:cubicBezTo>
                  <a:cubicBezTo>
                    <a:pt x="549" y="554812"/>
                    <a:pt x="-6" y="548803"/>
                    <a:pt x="0" y="542779"/>
                  </a:cubicBezTo>
                  <a:lnTo>
                    <a:pt x="0" y="307820"/>
                  </a:lnTo>
                </a:path>
              </a:pathLst>
            </a:custGeom>
            <a:solidFill>
              <a:srgbClr val="231F20"/>
            </a:solidFill>
            <a:ln w="8270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05D9A67-44C5-4FF1-B1CF-CBED6B6B1608}"/>
                </a:ext>
              </a:extLst>
            </p:cNvPr>
            <p:cNvSpPr/>
            <p:nvPr/>
          </p:nvSpPr>
          <p:spPr>
            <a:xfrm>
              <a:off x="6253547" y="1584263"/>
              <a:ext cx="2096517" cy="89171"/>
            </a:xfrm>
            <a:custGeom>
              <a:avLst/>
              <a:gdLst>
                <a:gd name="connsiteX0" fmla="*/ 1645903 w 2096517"/>
                <a:gd name="connsiteY0" fmla="*/ 86092 h 89171"/>
                <a:gd name="connsiteX1" fmla="*/ 1627680 w 2096517"/>
                <a:gd name="connsiteY1" fmla="*/ 31388 h 89171"/>
                <a:gd name="connsiteX2" fmla="*/ 1626851 w 2096517"/>
                <a:gd name="connsiteY2" fmla="*/ 31388 h 89171"/>
                <a:gd name="connsiteX3" fmla="*/ 1626851 w 2096517"/>
                <a:gd name="connsiteY3" fmla="*/ 85195 h 89171"/>
                <a:gd name="connsiteX4" fmla="*/ 1609456 w 2096517"/>
                <a:gd name="connsiteY4" fmla="*/ 86092 h 89171"/>
                <a:gd name="connsiteX5" fmla="*/ 1609456 w 2096517"/>
                <a:gd name="connsiteY5" fmla="*/ 3587 h 89171"/>
                <a:gd name="connsiteX6" fmla="*/ 1635963 w 2096517"/>
                <a:gd name="connsiteY6" fmla="*/ 3587 h 89171"/>
                <a:gd name="connsiteX7" fmla="*/ 1652530 w 2096517"/>
                <a:gd name="connsiteY7" fmla="*/ 56498 h 89171"/>
                <a:gd name="connsiteX8" fmla="*/ 1669925 w 2096517"/>
                <a:gd name="connsiteY8" fmla="*/ 2690 h 89171"/>
                <a:gd name="connsiteX9" fmla="*/ 1696431 w 2096517"/>
                <a:gd name="connsiteY9" fmla="*/ 2690 h 89171"/>
                <a:gd name="connsiteX10" fmla="*/ 1696431 w 2096517"/>
                <a:gd name="connsiteY10" fmla="*/ 86092 h 89171"/>
                <a:gd name="connsiteX11" fmla="*/ 1679036 w 2096517"/>
                <a:gd name="connsiteY11" fmla="*/ 86092 h 89171"/>
                <a:gd name="connsiteX12" fmla="*/ 1679036 w 2096517"/>
                <a:gd name="connsiteY12" fmla="*/ 32284 h 89171"/>
                <a:gd name="connsiteX13" fmla="*/ 1677380 w 2096517"/>
                <a:gd name="connsiteY13" fmla="*/ 32284 h 89171"/>
                <a:gd name="connsiteX14" fmla="*/ 1659156 w 2096517"/>
                <a:gd name="connsiteY14" fmla="*/ 86092 h 89171"/>
                <a:gd name="connsiteX15" fmla="*/ 395116 w 2096517"/>
                <a:gd name="connsiteY15" fmla="*/ 3587 h 89171"/>
                <a:gd name="connsiteX16" fmla="*/ 421623 w 2096517"/>
                <a:gd name="connsiteY16" fmla="*/ 3587 h 89171"/>
                <a:gd name="connsiteX17" fmla="*/ 421623 w 2096517"/>
                <a:gd name="connsiteY17" fmla="*/ 86092 h 89171"/>
                <a:gd name="connsiteX18" fmla="*/ 403399 w 2096517"/>
                <a:gd name="connsiteY18" fmla="*/ 86092 h 89171"/>
                <a:gd name="connsiteX19" fmla="*/ 403399 w 2096517"/>
                <a:gd name="connsiteY19" fmla="*/ 32284 h 89171"/>
                <a:gd name="connsiteX20" fmla="*/ 402571 w 2096517"/>
                <a:gd name="connsiteY20" fmla="*/ 32284 h 89171"/>
                <a:gd name="connsiteX21" fmla="*/ 383519 w 2096517"/>
                <a:gd name="connsiteY21" fmla="*/ 86092 h 89171"/>
                <a:gd name="connsiteX22" fmla="*/ 370266 w 2096517"/>
                <a:gd name="connsiteY22" fmla="*/ 86092 h 89171"/>
                <a:gd name="connsiteX23" fmla="*/ 352043 w 2096517"/>
                <a:gd name="connsiteY23" fmla="*/ 31388 h 89171"/>
                <a:gd name="connsiteX24" fmla="*/ 351214 w 2096517"/>
                <a:gd name="connsiteY24" fmla="*/ 31388 h 89171"/>
                <a:gd name="connsiteX25" fmla="*/ 351214 w 2096517"/>
                <a:gd name="connsiteY25" fmla="*/ 85195 h 89171"/>
                <a:gd name="connsiteX26" fmla="*/ 334648 w 2096517"/>
                <a:gd name="connsiteY26" fmla="*/ 86092 h 89171"/>
                <a:gd name="connsiteX27" fmla="*/ 334648 w 2096517"/>
                <a:gd name="connsiteY27" fmla="*/ 3587 h 89171"/>
                <a:gd name="connsiteX28" fmla="*/ 360326 w 2096517"/>
                <a:gd name="connsiteY28" fmla="*/ 3587 h 89171"/>
                <a:gd name="connsiteX29" fmla="*/ 377721 w 2096517"/>
                <a:gd name="connsiteY29" fmla="*/ 56498 h 89171"/>
                <a:gd name="connsiteX30" fmla="*/ 394288 w 2096517"/>
                <a:gd name="connsiteY30" fmla="*/ 2690 h 89171"/>
                <a:gd name="connsiteX31" fmla="*/ 1969782 w 2096517"/>
                <a:gd name="connsiteY31" fmla="*/ 85195 h 89171"/>
                <a:gd name="connsiteX32" fmla="*/ 1939134 w 2096517"/>
                <a:gd name="connsiteY32" fmla="*/ 34975 h 89171"/>
                <a:gd name="connsiteX33" fmla="*/ 1939134 w 2096517"/>
                <a:gd name="connsiteY33" fmla="*/ 86092 h 89171"/>
                <a:gd name="connsiteX34" fmla="*/ 1920910 w 2096517"/>
                <a:gd name="connsiteY34" fmla="*/ 86092 h 89171"/>
                <a:gd name="connsiteX35" fmla="*/ 1920910 w 2096517"/>
                <a:gd name="connsiteY35" fmla="*/ 2690 h 89171"/>
                <a:gd name="connsiteX36" fmla="*/ 1940790 w 2096517"/>
                <a:gd name="connsiteY36" fmla="*/ 2690 h 89171"/>
                <a:gd name="connsiteX37" fmla="*/ 1944932 w 2096517"/>
                <a:gd name="connsiteY37" fmla="*/ 7174 h 89171"/>
                <a:gd name="connsiteX38" fmla="*/ 1969782 w 2096517"/>
                <a:gd name="connsiteY38" fmla="*/ 49323 h 89171"/>
                <a:gd name="connsiteX39" fmla="*/ 1973095 w 2096517"/>
                <a:gd name="connsiteY39" fmla="*/ 54704 h 89171"/>
                <a:gd name="connsiteX40" fmla="*/ 1973095 w 2096517"/>
                <a:gd name="connsiteY40" fmla="*/ 3587 h 89171"/>
                <a:gd name="connsiteX41" fmla="*/ 1991319 w 2096517"/>
                <a:gd name="connsiteY41" fmla="*/ 3587 h 89171"/>
                <a:gd name="connsiteX42" fmla="*/ 1991319 w 2096517"/>
                <a:gd name="connsiteY42" fmla="*/ 85195 h 89171"/>
                <a:gd name="connsiteX43" fmla="*/ 1554786 w 2096517"/>
                <a:gd name="connsiteY43" fmla="*/ 45736 h 89171"/>
                <a:gd name="connsiteX44" fmla="*/ 1541533 w 2096517"/>
                <a:gd name="connsiteY44" fmla="*/ 20626 h 89171"/>
                <a:gd name="connsiteX45" fmla="*/ 1511713 w 2096517"/>
                <a:gd name="connsiteY45" fmla="*/ 43046 h 89171"/>
                <a:gd name="connsiteX46" fmla="*/ 1532421 w 2096517"/>
                <a:gd name="connsiteY46" fmla="*/ 69950 h 89171"/>
                <a:gd name="connsiteX47" fmla="*/ 1555614 w 2096517"/>
                <a:gd name="connsiteY47" fmla="*/ 44840 h 89171"/>
                <a:gd name="connsiteX48" fmla="*/ 1534078 w 2096517"/>
                <a:gd name="connsiteY48" fmla="*/ 0 h 89171"/>
                <a:gd name="connsiteX49" fmla="*/ 1552301 w 2096517"/>
                <a:gd name="connsiteY49" fmla="*/ 4484 h 89171"/>
                <a:gd name="connsiteX50" fmla="*/ 1575494 w 2096517"/>
                <a:gd name="connsiteY50" fmla="*/ 49323 h 89171"/>
                <a:gd name="connsiteX51" fmla="*/ 1544018 w 2096517"/>
                <a:gd name="connsiteY51" fmla="*/ 87885 h 89171"/>
                <a:gd name="connsiteX52" fmla="*/ 1504258 w 2096517"/>
                <a:gd name="connsiteY52" fmla="*/ 77124 h 89171"/>
                <a:gd name="connsiteX53" fmla="*/ 1493489 w 2096517"/>
                <a:gd name="connsiteY53" fmla="*/ 28697 h 89171"/>
                <a:gd name="connsiteX54" fmla="*/ 1529108 w 2096517"/>
                <a:gd name="connsiteY54" fmla="*/ 1794 h 89171"/>
                <a:gd name="connsiteX55" fmla="*/ 1534078 w 2096517"/>
                <a:gd name="connsiteY55" fmla="*/ 1794 h 89171"/>
                <a:gd name="connsiteX56" fmla="*/ 1534078 w 2096517"/>
                <a:gd name="connsiteY56" fmla="*/ 0 h 89171"/>
                <a:gd name="connsiteX57" fmla="*/ 991518 w 2096517"/>
                <a:gd name="connsiteY57" fmla="*/ 20626 h 89171"/>
                <a:gd name="connsiteX58" fmla="*/ 991518 w 2096517"/>
                <a:gd name="connsiteY58" fmla="*/ 69053 h 89171"/>
                <a:gd name="connsiteX59" fmla="*/ 1006428 w 2096517"/>
                <a:gd name="connsiteY59" fmla="*/ 68156 h 89171"/>
                <a:gd name="connsiteX60" fmla="*/ 1025479 w 2096517"/>
                <a:gd name="connsiteY60" fmla="*/ 46633 h 89171"/>
                <a:gd name="connsiteX61" fmla="*/ 1009741 w 2096517"/>
                <a:gd name="connsiteY61" fmla="*/ 21523 h 89171"/>
                <a:gd name="connsiteX62" fmla="*/ 991518 w 2096517"/>
                <a:gd name="connsiteY62" fmla="*/ 20626 h 89171"/>
                <a:gd name="connsiteX63" fmla="*/ 973294 w 2096517"/>
                <a:gd name="connsiteY63" fmla="*/ 86092 h 89171"/>
                <a:gd name="connsiteX64" fmla="*/ 973294 w 2096517"/>
                <a:gd name="connsiteY64" fmla="*/ 3587 h 89171"/>
                <a:gd name="connsiteX65" fmla="*/ 1012226 w 2096517"/>
                <a:gd name="connsiteY65" fmla="*/ 3587 h 89171"/>
                <a:gd name="connsiteX66" fmla="*/ 1022995 w 2096517"/>
                <a:gd name="connsiteY66" fmla="*/ 7174 h 89171"/>
                <a:gd name="connsiteX67" fmla="*/ 1045359 w 2096517"/>
                <a:gd name="connsiteY67" fmla="*/ 40356 h 89171"/>
                <a:gd name="connsiteX68" fmla="*/ 1010569 w 2096517"/>
                <a:gd name="connsiteY68" fmla="*/ 85195 h 89171"/>
                <a:gd name="connsiteX69" fmla="*/ 973294 w 2096517"/>
                <a:gd name="connsiteY69" fmla="*/ 85195 h 89171"/>
                <a:gd name="connsiteX70" fmla="*/ 579835 w 2096517"/>
                <a:gd name="connsiteY70" fmla="*/ 39459 h 89171"/>
                <a:gd name="connsiteX71" fmla="*/ 595573 w 2096517"/>
                <a:gd name="connsiteY71" fmla="*/ 36768 h 89171"/>
                <a:gd name="connsiteX72" fmla="*/ 601372 w 2096517"/>
                <a:gd name="connsiteY72" fmla="*/ 27800 h 89171"/>
                <a:gd name="connsiteX73" fmla="*/ 594745 w 2096517"/>
                <a:gd name="connsiteY73" fmla="*/ 20626 h 89171"/>
                <a:gd name="connsiteX74" fmla="*/ 579835 w 2096517"/>
                <a:gd name="connsiteY74" fmla="*/ 18833 h 89171"/>
                <a:gd name="connsiteX75" fmla="*/ 579835 w 2096517"/>
                <a:gd name="connsiteY75" fmla="*/ 86092 h 89171"/>
                <a:gd name="connsiteX76" fmla="*/ 561611 w 2096517"/>
                <a:gd name="connsiteY76" fmla="*/ 86092 h 89171"/>
                <a:gd name="connsiteX77" fmla="*/ 561611 w 2096517"/>
                <a:gd name="connsiteY77" fmla="*/ 2690 h 89171"/>
                <a:gd name="connsiteX78" fmla="*/ 590603 w 2096517"/>
                <a:gd name="connsiteY78" fmla="*/ 2690 h 89171"/>
                <a:gd name="connsiteX79" fmla="*/ 607170 w 2096517"/>
                <a:gd name="connsiteY79" fmla="*/ 6278 h 89171"/>
                <a:gd name="connsiteX80" fmla="*/ 619595 w 2096517"/>
                <a:gd name="connsiteY80" fmla="*/ 26007 h 89171"/>
                <a:gd name="connsiteX81" fmla="*/ 608827 w 2096517"/>
                <a:gd name="connsiteY81" fmla="*/ 48427 h 89171"/>
                <a:gd name="connsiteX82" fmla="*/ 604685 w 2096517"/>
                <a:gd name="connsiteY82" fmla="*/ 51117 h 89171"/>
                <a:gd name="connsiteX83" fmla="*/ 623737 w 2096517"/>
                <a:gd name="connsiteY83" fmla="*/ 86092 h 89171"/>
                <a:gd name="connsiteX84" fmla="*/ 602200 w 2096517"/>
                <a:gd name="connsiteY84" fmla="*/ 86092 h 89171"/>
                <a:gd name="connsiteX85" fmla="*/ 587290 w 2096517"/>
                <a:gd name="connsiteY85" fmla="*/ 57395 h 89171"/>
                <a:gd name="connsiteX86" fmla="*/ 579007 w 2096517"/>
                <a:gd name="connsiteY86" fmla="*/ 54704 h 89171"/>
                <a:gd name="connsiteX87" fmla="*/ 674265 w 2096517"/>
                <a:gd name="connsiteY87" fmla="*/ 34975 h 89171"/>
                <a:gd name="connsiteX88" fmla="*/ 693317 w 2096517"/>
                <a:gd name="connsiteY88" fmla="*/ 12555 h 89171"/>
                <a:gd name="connsiteX89" fmla="*/ 712369 w 2096517"/>
                <a:gd name="connsiteY89" fmla="*/ 3587 h 89171"/>
                <a:gd name="connsiteX90" fmla="*/ 723137 w 2096517"/>
                <a:gd name="connsiteY90" fmla="*/ 3587 h 89171"/>
                <a:gd name="connsiteX91" fmla="*/ 713197 w 2096517"/>
                <a:gd name="connsiteY91" fmla="*/ 16142 h 89171"/>
                <a:gd name="connsiteX92" fmla="*/ 702429 w 2096517"/>
                <a:gd name="connsiteY92" fmla="*/ 28697 h 89171"/>
                <a:gd name="connsiteX93" fmla="*/ 691660 w 2096517"/>
                <a:gd name="connsiteY93" fmla="*/ 41252 h 89171"/>
                <a:gd name="connsiteX94" fmla="*/ 726450 w 2096517"/>
                <a:gd name="connsiteY94" fmla="*/ 86092 h 89171"/>
                <a:gd name="connsiteX95" fmla="*/ 702429 w 2096517"/>
                <a:gd name="connsiteY95" fmla="*/ 86092 h 89171"/>
                <a:gd name="connsiteX96" fmla="*/ 699115 w 2096517"/>
                <a:gd name="connsiteY96" fmla="*/ 82505 h 89171"/>
                <a:gd name="connsiteX97" fmla="*/ 678407 w 2096517"/>
                <a:gd name="connsiteY97" fmla="*/ 55601 h 89171"/>
                <a:gd name="connsiteX98" fmla="*/ 673437 w 2096517"/>
                <a:gd name="connsiteY98" fmla="*/ 48427 h 89171"/>
                <a:gd name="connsiteX99" fmla="*/ 673437 w 2096517"/>
                <a:gd name="connsiteY99" fmla="*/ 86092 h 89171"/>
                <a:gd name="connsiteX100" fmla="*/ 655213 w 2096517"/>
                <a:gd name="connsiteY100" fmla="*/ 86092 h 89171"/>
                <a:gd name="connsiteX101" fmla="*/ 655213 w 2096517"/>
                <a:gd name="connsiteY101" fmla="*/ 3587 h 89171"/>
                <a:gd name="connsiteX102" fmla="*/ 673437 w 2096517"/>
                <a:gd name="connsiteY102" fmla="*/ 3587 h 89171"/>
                <a:gd name="connsiteX103" fmla="*/ 673437 w 2096517"/>
                <a:gd name="connsiteY103" fmla="*/ 34975 h 89171"/>
                <a:gd name="connsiteX104" fmla="*/ 674265 w 2096517"/>
                <a:gd name="connsiteY104" fmla="*/ 34975 h 89171"/>
                <a:gd name="connsiteX105" fmla="*/ 91945 w 2096517"/>
                <a:gd name="connsiteY105" fmla="*/ 3587 h 89171"/>
                <a:gd name="connsiteX106" fmla="*/ 110169 w 2096517"/>
                <a:gd name="connsiteY106" fmla="*/ 3587 h 89171"/>
                <a:gd name="connsiteX107" fmla="*/ 110169 w 2096517"/>
                <a:gd name="connsiteY107" fmla="*/ 34078 h 89171"/>
                <a:gd name="connsiteX108" fmla="*/ 140817 w 2096517"/>
                <a:gd name="connsiteY108" fmla="*/ 34078 h 89171"/>
                <a:gd name="connsiteX109" fmla="*/ 140817 w 2096517"/>
                <a:gd name="connsiteY109" fmla="*/ 3587 h 89171"/>
                <a:gd name="connsiteX110" fmla="*/ 159040 w 2096517"/>
                <a:gd name="connsiteY110" fmla="*/ 3587 h 89171"/>
                <a:gd name="connsiteX111" fmla="*/ 159040 w 2096517"/>
                <a:gd name="connsiteY111" fmla="*/ 86092 h 89171"/>
                <a:gd name="connsiteX112" fmla="*/ 140817 w 2096517"/>
                <a:gd name="connsiteY112" fmla="*/ 86092 h 89171"/>
                <a:gd name="connsiteX113" fmla="*/ 140817 w 2096517"/>
                <a:gd name="connsiteY113" fmla="*/ 52014 h 89171"/>
                <a:gd name="connsiteX114" fmla="*/ 110997 w 2096517"/>
                <a:gd name="connsiteY114" fmla="*/ 52014 h 89171"/>
                <a:gd name="connsiteX115" fmla="*/ 110997 w 2096517"/>
                <a:gd name="connsiteY115" fmla="*/ 86092 h 89171"/>
                <a:gd name="connsiteX116" fmla="*/ 91945 w 2096517"/>
                <a:gd name="connsiteY116" fmla="*/ 86092 h 89171"/>
                <a:gd name="connsiteX117" fmla="*/ 1109141 w 2096517"/>
                <a:gd name="connsiteY117" fmla="*/ 27800 h 89171"/>
                <a:gd name="connsiteX118" fmla="*/ 1099201 w 2096517"/>
                <a:gd name="connsiteY118" fmla="*/ 53807 h 89171"/>
                <a:gd name="connsiteX119" fmla="*/ 1117425 w 2096517"/>
                <a:gd name="connsiteY119" fmla="*/ 53807 h 89171"/>
                <a:gd name="connsiteX120" fmla="*/ 1109141 w 2096517"/>
                <a:gd name="connsiteY120" fmla="*/ 27800 h 89171"/>
                <a:gd name="connsiteX121" fmla="*/ 1129021 w 2096517"/>
                <a:gd name="connsiteY121" fmla="*/ 86092 h 89171"/>
                <a:gd name="connsiteX122" fmla="*/ 1124051 w 2096517"/>
                <a:gd name="connsiteY122" fmla="*/ 72640 h 89171"/>
                <a:gd name="connsiteX123" fmla="*/ 1119910 w 2096517"/>
                <a:gd name="connsiteY123" fmla="*/ 69950 h 89171"/>
                <a:gd name="connsiteX124" fmla="*/ 1093403 w 2096517"/>
                <a:gd name="connsiteY124" fmla="*/ 69950 h 89171"/>
                <a:gd name="connsiteX125" fmla="*/ 1087605 w 2096517"/>
                <a:gd name="connsiteY125" fmla="*/ 86092 h 89171"/>
                <a:gd name="connsiteX126" fmla="*/ 1067725 w 2096517"/>
                <a:gd name="connsiteY126" fmla="*/ 86092 h 89171"/>
                <a:gd name="connsiteX127" fmla="*/ 1100030 w 2096517"/>
                <a:gd name="connsiteY127" fmla="*/ 2690 h 89171"/>
                <a:gd name="connsiteX128" fmla="*/ 1114940 w 2096517"/>
                <a:gd name="connsiteY128" fmla="*/ 2690 h 89171"/>
                <a:gd name="connsiteX129" fmla="*/ 1119910 w 2096517"/>
                <a:gd name="connsiteY129" fmla="*/ 8071 h 89171"/>
                <a:gd name="connsiteX130" fmla="*/ 1140618 w 2096517"/>
                <a:gd name="connsiteY130" fmla="*/ 61878 h 89171"/>
                <a:gd name="connsiteX131" fmla="*/ 1149730 w 2096517"/>
                <a:gd name="connsiteY131" fmla="*/ 86092 h 89171"/>
                <a:gd name="connsiteX132" fmla="*/ 772009 w 2096517"/>
                <a:gd name="connsiteY132" fmla="*/ 52014 h 89171"/>
                <a:gd name="connsiteX133" fmla="*/ 772009 w 2096517"/>
                <a:gd name="connsiteY133" fmla="*/ 69053 h 89171"/>
                <a:gd name="connsiteX134" fmla="*/ 807627 w 2096517"/>
                <a:gd name="connsiteY134" fmla="*/ 69053 h 89171"/>
                <a:gd name="connsiteX135" fmla="*/ 807627 w 2096517"/>
                <a:gd name="connsiteY135" fmla="*/ 86092 h 89171"/>
                <a:gd name="connsiteX136" fmla="*/ 753785 w 2096517"/>
                <a:gd name="connsiteY136" fmla="*/ 86092 h 89171"/>
                <a:gd name="connsiteX137" fmla="*/ 753785 w 2096517"/>
                <a:gd name="connsiteY137" fmla="*/ 3587 h 89171"/>
                <a:gd name="connsiteX138" fmla="*/ 805971 w 2096517"/>
                <a:gd name="connsiteY138" fmla="*/ 3587 h 89171"/>
                <a:gd name="connsiteX139" fmla="*/ 805971 w 2096517"/>
                <a:gd name="connsiteY139" fmla="*/ 19729 h 89171"/>
                <a:gd name="connsiteX140" fmla="*/ 772837 w 2096517"/>
                <a:gd name="connsiteY140" fmla="*/ 19729 h 89171"/>
                <a:gd name="connsiteX141" fmla="*/ 772837 w 2096517"/>
                <a:gd name="connsiteY141" fmla="*/ 34975 h 89171"/>
                <a:gd name="connsiteX142" fmla="*/ 803485 w 2096517"/>
                <a:gd name="connsiteY142" fmla="*/ 34975 h 89171"/>
                <a:gd name="connsiteX143" fmla="*/ 803485 w 2096517"/>
                <a:gd name="connsiteY143" fmla="*/ 52014 h 89171"/>
                <a:gd name="connsiteX144" fmla="*/ 248501 w 2096517"/>
                <a:gd name="connsiteY144" fmla="*/ 3587 h 89171"/>
                <a:gd name="connsiteX145" fmla="*/ 248501 w 2096517"/>
                <a:gd name="connsiteY145" fmla="*/ 19729 h 89171"/>
                <a:gd name="connsiteX146" fmla="*/ 215367 w 2096517"/>
                <a:gd name="connsiteY146" fmla="*/ 19729 h 89171"/>
                <a:gd name="connsiteX147" fmla="*/ 215367 w 2096517"/>
                <a:gd name="connsiteY147" fmla="*/ 36768 h 89171"/>
                <a:gd name="connsiteX148" fmla="*/ 246016 w 2096517"/>
                <a:gd name="connsiteY148" fmla="*/ 36768 h 89171"/>
                <a:gd name="connsiteX149" fmla="*/ 246016 w 2096517"/>
                <a:gd name="connsiteY149" fmla="*/ 52911 h 89171"/>
                <a:gd name="connsiteX150" fmla="*/ 216196 w 2096517"/>
                <a:gd name="connsiteY150" fmla="*/ 52911 h 89171"/>
                <a:gd name="connsiteX151" fmla="*/ 215367 w 2096517"/>
                <a:gd name="connsiteY151" fmla="*/ 69053 h 89171"/>
                <a:gd name="connsiteX152" fmla="*/ 250157 w 2096517"/>
                <a:gd name="connsiteY152" fmla="*/ 69053 h 89171"/>
                <a:gd name="connsiteX153" fmla="*/ 250157 w 2096517"/>
                <a:gd name="connsiteY153" fmla="*/ 86989 h 89171"/>
                <a:gd name="connsiteX154" fmla="*/ 196315 w 2096517"/>
                <a:gd name="connsiteY154" fmla="*/ 86989 h 89171"/>
                <a:gd name="connsiteX155" fmla="*/ 196315 w 2096517"/>
                <a:gd name="connsiteY155" fmla="*/ 4484 h 89171"/>
                <a:gd name="connsiteX156" fmla="*/ 482091 w 2096517"/>
                <a:gd name="connsiteY156" fmla="*/ 53807 h 89171"/>
                <a:gd name="connsiteX157" fmla="*/ 500315 w 2096517"/>
                <a:gd name="connsiteY157" fmla="*/ 53807 h 89171"/>
                <a:gd name="connsiteX158" fmla="*/ 492031 w 2096517"/>
                <a:gd name="connsiteY158" fmla="*/ 26007 h 89171"/>
                <a:gd name="connsiteX159" fmla="*/ 482091 w 2096517"/>
                <a:gd name="connsiteY159" fmla="*/ 52911 h 89171"/>
                <a:gd name="connsiteX160" fmla="*/ 482920 w 2096517"/>
                <a:gd name="connsiteY160" fmla="*/ 3587 h 89171"/>
                <a:gd name="connsiteX161" fmla="*/ 501143 w 2096517"/>
                <a:gd name="connsiteY161" fmla="*/ 3587 h 89171"/>
                <a:gd name="connsiteX162" fmla="*/ 532620 w 2096517"/>
                <a:gd name="connsiteY162" fmla="*/ 86092 h 89171"/>
                <a:gd name="connsiteX163" fmla="*/ 511911 w 2096517"/>
                <a:gd name="connsiteY163" fmla="*/ 86092 h 89171"/>
                <a:gd name="connsiteX164" fmla="*/ 506113 w 2096517"/>
                <a:gd name="connsiteY164" fmla="*/ 69950 h 89171"/>
                <a:gd name="connsiteX165" fmla="*/ 476293 w 2096517"/>
                <a:gd name="connsiteY165" fmla="*/ 69950 h 89171"/>
                <a:gd name="connsiteX166" fmla="*/ 470495 w 2096517"/>
                <a:gd name="connsiteY166" fmla="*/ 86092 h 89171"/>
                <a:gd name="connsiteX167" fmla="*/ 451443 w 2096517"/>
                <a:gd name="connsiteY167" fmla="*/ 86092 h 89171"/>
                <a:gd name="connsiteX168" fmla="*/ 482920 w 2096517"/>
                <a:gd name="connsiteY168" fmla="*/ 3587 h 89171"/>
                <a:gd name="connsiteX169" fmla="*/ 1272324 w 2096517"/>
                <a:gd name="connsiteY169" fmla="*/ 53807 h 89171"/>
                <a:gd name="connsiteX170" fmla="*/ 1290547 w 2096517"/>
                <a:gd name="connsiteY170" fmla="*/ 53807 h 89171"/>
                <a:gd name="connsiteX171" fmla="*/ 1282264 w 2096517"/>
                <a:gd name="connsiteY171" fmla="*/ 26007 h 89171"/>
                <a:gd name="connsiteX172" fmla="*/ 1272324 w 2096517"/>
                <a:gd name="connsiteY172" fmla="*/ 52911 h 89171"/>
                <a:gd name="connsiteX173" fmla="*/ 1322852 w 2096517"/>
                <a:gd name="connsiteY173" fmla="*/ 86092 h 89171"/>
                <a:gd name="connsiteX174" fmla="*/ 1302144 w 2096517"/>
                <a:gd name="connsiteY174" fmla="*/ 86092 h 89171"/>
                <a:gd name="connsiteX175" fmla="*/ 1296345 w 2096517"/>
                <a:gd name="connsiteY175" fmla="*/ 69950 h 89171"/>
                <a:gd name="connsiteX176" fmla="*/ 1266525 w 2096517"/>
                <a:gd name="connsiteY176" fmla="*/ 69950 h 89171"/>
                <a:gd name="connsiteX177" fmla="*/ 1260727 w 2096517"/>
                <a:gd name="connsiteY177" fmla="*/ 86092 h 89171"/>
                <a:gd name="connsiteX178" fmla="*/ 1240847 w 2096517"/>
                <a:gd name="connsiteY178" fmla="*/ 86092 h 89171"/>
                <a:gd name="connsiteX179" fmla="*/ 1272324 w 2096517"/>
                <a:gd name="connsiteY179" fmla="*/ 3587 h 89171"/>
                <a:gd name="connsiteX180" fmla="*/ 1291375 w 2096517"/>
                <a:gd name="connsiteY180" fmla="*/ 3587 h 89171"/>
                <a:gd name="connsiteX181" fmla="*/ 1322852 w 2096517"/>
                <a:gd name="connsiteY181" fmla="*/ 86092 h 89171"/>
                <a:gd name="connsiteX182" fmla="*/ 1861270 w 2096517"/>
                <a:gd name="connsiteY182" fmla="*/ 53807 h 89171"/>
                <a:gd name="connsiteX183" fmla="*/ 1851330 w 2096517"/>
                <a:gd name="connsiteY183" fmla="*/ 26007 h 89171"/>
                <a:gd name="connsiteX184" fmla="*/ 1843047 w 2096517"/>
                <a:gd name="connsiteY184" fmla="*/ 52911 h 89171"/>
                <a:gd name="connsiteX185" fmla="*/ 1893575 w 2096517"/>
                <a:gd name="connsiteY185" fmla="*/ 86092 h 89171"/>
                <a:gd name="connsiteX186" fmla="*/ 1872038 w 2096517"/>
                <a:gd name="connsiteY186" fmla="*/ 86092 h 89171"/>
                <a:gd name="connsiteX187" fmla="*/ 1866240 w 2096517"/>
                <a:gd name="connsiteY187" fmla="*/ 69950 h 89171"/>
                <a:gd name="connsiteX188" fmla="*/ 1837248 w 2096517"/>
                <a:gd name="connsiteY188" fmla="*/ 69950 h 89171"/>
                <a:gd name="connsiteX189" fmla="*/ 1831450 w 2096517"/>
                <a:gd name="connsiteY189" fmla="*/ 86092 h 89171"/>
                <a:gd name="connsiteX190" fmla="*/ 1811570 w 2096517"/>
                <a:gd name="connsiteY190" fmla="*/ 86092 h 89171"/>
                <a:gd name="connsiteX191" fmla="*/ 1843047 w 2096517"/>
                <a:gd name="connsiteY191" fmla="*/ 3587 h 89171"/>
                <a:gd name="connsiteX192" fmla="*/ 1861270 w 2096517"/>
                <a:gd name="connsiteY192" fmla="*/ 3587 h 89171"/>
                <a:gd name="connsiteX193" fmla="*/ 1893575 w 2096517"/>
                <a:gd name="connsiteY193" fmla="*/ 86092 h 89171"/>
                <a:gd name="connsiteX194" fmla="*/ 1465326 w 2096517"/>
                <a:gd name="connsiteY194" fmla="*/ 13452 h 89171"/>
                <a:gd name="connsiteX195" fmla="*/ 1452901 w 2096517"/>
                <a:gd name="connsiteY195" fmla="*/ 26007 h 89171"/>
                <a:gd name="connsiteX196" fmla="*/ 1422443 w 2096517"/>
                <a:gd name="connsiteY196" fmla="*/ 25581 h 89171"/>
                <a:gd name="connsiteX197" fmla="*/ 1420596 w 2096517"/>
                <a:gd name="connsiteY197" fmla="*/ 27800 h 89171"/>
                <a:gd name="connsiteX198" fmla="*/ 1422252 w 2096517"/>
                <a:gd name="connsiteY198" fmla="*/ 63672 h 89171"/>
                <a:gd name="connsiteX199" fmla="*/ 1454558 w 2096517"/>
                <a:gd name="connsiteY199" fmla="*/ 61878 h 89171"/>
                <a:gd name="connsiteX200" fmla="*/ 1466154 w 2096517"/>
                <a:gd name="connsiteY200" fmla="*/ 74434 h 89171"/>
                <a:gd name="connsiteX201" fmla="*/ 1426394 w 2096517"/>
                <a:gd name="connsiteY201" fmla="*/ 87885 h 89171"/>
                <a:gd name="connsiteX202" fmla="*/ 1395745 w 2096517"/>
                <a:gd name="connsiteY202" fmla="*/ 52014 h 89171"/>
                <a:gd name="connsiteX203" fmla="*/ 1416454 w 2096517"/>
                <a:gd name="connsiteY203" fmla="*/ 5381 h 89171"/>
                <a:gd name="connsiteX204" fmla="*/ 1466154 w 2096517"/>
                <a:gd name="connsiteY204" fmla="*/ 13452 h 89171"/>
                <a:gd name="connsiteX205" fmla="*/ 1753586 w 2096517"/>
                <a:gd name="connsiteY205" fmla="*/ 39459 h 89171"/>
                <a:gd name="connsiteX206" fmla="*/ 1770153 w 2096517"/>
                <a:gd name="connsiteY206" fmla="*/ 36768 h 89171"/>
                <a:gd name="connsiteX207" fmla="*/ 1775123 w 2096517"/>
                <a:gd name="connsiteY207" fmla="*/ 27800 h 89171"/>
                <a:gd name="connsiteX208" fmla="*/ 1769325 w 2096517"/>
                <a:gd name="connsiteY208" fmla="*/ 20626 h 89171"/>
                <a:gd name="connsiteX209" fmla="*/ 1754415 w 2096517"/>
                <a:gd name="connsiteY209" fmla="*/ 18833 h 89171"/>
                <a:gd name="connsiteX210" fmla="*/ 1735363 w 2096517"/>
                <a:gd name="connsiteY210" fmla="*/ 85195 h 89171"/>
                <a:gd name="connsiteX211" fmla="*/ 1735363 w 2096517"/>
                <a:gd name="connsiteY211" fmla="*/ 2690 h 89171"/>
                <a:gd name="connsiteX212" fmla="*/ 1775123 w 2096517"/>
                <a:gd name="connsiteY212" fmla="*/ 4484 h 89171"/>
                <a:gd name="connsiteX213" fmla="*/ 1793347 w 2096517"/>
                <a:gd name="connsiteY213" fmla="*/ 26007 h 89171"/>
                <a:gd name="connsiteX214" fmla="*/ 1776780 w 2096517"/>
                <a:gd name="connsiteY214" fmla="*/ 52911 h 89171"/>
                <a:gd name="connsiteX215" fmla="*/ 1763527 w 2096517"/>
                <a:gd name="connsiteY215" fmla="*/ 54704 h 89171"/>
                <a:gd name="connsiteX216" fmla="*/ 1754415 w 2096517"/>
                <a:gd name="connsiteY216" fmla="*/ 54704 h 89171"/>
                <a:gd name="connsiteX217" fmla="*/ 1754415 w 2096517"/>
                <a:gd name="connsiteY217" fmla="*/ 85195 h 89171"/>
                <a:gd name="connsiteX218" fmla="*/ 2019482 w 2096517"/>
                <a:gd name="connsiteY218" fmla="*/ 2690 h 89171"/>
                <a:gd name="connsiteX219" fmla="*/ 2037706 w 2096517"/>
                <a:gd name="connsiteY219" fmla="*/ 2690 h 89171"/>
                <a:gd name="connsiteX220" fmla="*/ 2044332 w 2096517"/>
                <a:gd name="connsiteY220" fmla="*/ 7174 h 89171"/>
                <a:gd name="connsiteX221" fmla="*/ 2057586 w 2096517"/>
                <a:gd name="connsiteY221" fmla="*/ 33181 h 89171"/>
                <a:gd name="connsiteX222" fmla="*/ 2060899 w 2096517"/>
                <a:gd name="connsiteY222" fmla="*/ 27800 h 89171"/>
                <a:gd name="connsiteX223" fmla="*/ 2072496 w 2096517"/>
                <a:gd name="connsiteY223" fmla="*/ 6278 h 89171"/>
                <a:gd name="connsiteX224" fmla="*/ 2076637 w 2096517"/>
                <a:gd name="connsiteY224" fmla="*/ 3587 h 89171"/>
                <a:gd name="connsiteX225" fmla="*/ 2096518 w 2096517"/>
                <a:gd name="connsiteY225" fmla="*/ 3587 h 89171"/>
                <a:gd name="connsiteX226" fmla="*/ 2092376 w 2096517"/>
                <a:gd name="connsiteY226" fmla="*/ 9865 h 89171"/>
                <a:gd name="connsiteX227" fmla="*/ 2070011 w 2096517"/>
                <a:gd name="connsiteY227" fmla="*/ 46633 h 89171"/>
                <a:gd name="connsiteX228" fmla="*/ 2066697 w 2096517"/>
                <a:gd name="connsiteY228" fmla="*/ 55601 h 89171"/>
                <a:gd name="connsiteX229" fmla="*/ 2066697 w 2096517"/>
                <a:gd name="connsiteY229" fmla="*/ 86092 h 89171"/>
                <a:gd name="connsiteX230" fmla="*/ 2047646 w 2096517"/>
                <a:gd name="connsiteY230" fmla="*/ 86092 h 89171"/>
                <a:gd name="connsiteX231" fmla="*/ 2047646 w 2096517"/>
                <a:gd name="connsiteY231" fmla="*/ 69053 h 89171"/>
                <a:gd name="connsiteX232" fmla="*/ 2039362 w 2096517"/>
                <a:gd name="connsiteY232" fmla="*/ 35872 h 89171"/>
                <a:gd name="connsiteX233" fmla="*/ 2022795 w 2096517"/>
                <a:gd name="connsiteY233" fmla="*/ 8968 h 89171"/>
                <a:gd name="connsiteX234" fmla="*/ 2019482 w 2096517"/>
                <a:gd name="connsiteY234" fmla="*/ 2690 h 89171"/>
                <a:gd name="connsiteX235" fmla="*/ 856499 w 2096517"/>
                <a:gd name="connsiteY235" fmla="*/ 20626 h 89171"/>
                <a:gd name="connsiteX236" fmla="*/ 834962 w 2096517"/>
                <a:gd name="connsiteY236" fmla="*/ 20626 h 89171"/>
                <a:gd name="connsiteX237" fmla="*/ 834962 w 2096517"/>
                <a:gd name="connsiteY237" fmla="*/ 4484 h 89171"/>
                <a:gd name="connsiteX238" fmla="*/ 897087 w 2096517"/>
                <a:gd name="connsiteY238" fmla="*/ 4484 h 89171"/>
                <a:gd name="connsiteX239" fmla="*/ 897087 w 2096517"/>
                <a:gd name="connsiteY239" fmla="*/ 20626 h 89171"/>
                <a:gd name="connsiteX240" fmla="*/ 875551 w 2096517"/>
                <a:gd name="connsiteY240" fmla="*/ 20626 h 89171"/>
                <a:gd name="connsiteX241" fmla="*/ 875551 w 2096517"/>
                <a:gd name="connsiteY241" fmla="*/ 86092 h 89171"/>
                <a:gd name="connsiteX242" fmla="*/ 856499 w 2096517"/>
                <a:gd name="connsiteY242" fmla="*/ 86092 h 89171"/>
                <a:gd name="connsiteX243" fmla="*/ 1164640 w 2096517"/>
                <a:gd name="connsiteY243" fmla="*/ 20626 h 89171"/>
                <a:gd name="connsiteX244" fmla="*/ 1164640 w 2096517"/>
                <a:gd name="connsiteY244" fmla="*/ 2690 h 89171"/>
                <a:gd name="connsiteX245" fmla="*/ 1225937 w 2096517"/>
                <a:gd name="connsiteY245" fmla="*/ 2690 h 89171"/>
                <a:gd name="connsiteX246" fmla="*/ 1225937 w 2096517"/>
                <a:gd name="connsiteY246" fmla="*/ 20626 h 89171"/>
                <a:gd name="connsiteX247" fmla="*/ 1205228 w 2096517"/>
                <a:gd name="connsiteY247" fmla="*/ 20626 h 89171"/>
                <a:gd name="connsiteX248" fmla="*/ 1205228 w 2096517"/>
                <a:gd name="connsiteY248" fmla="*/ 85195 h 89171"/>
                <a:gd name="connsiteX249" fmla="*/ 1186177 w 2096517"/>
                <a:gd name="connsiteY249" fmla="*/ 86092 h 89171"/>
                <a:gd name="connsiteX250" fmla="*/ 1186177 w 2096517"/>
                <a:gd name="connsiteY250" fmla="*/ 20626 h 89171"/>
                <a:gd name="connsiteX251" fmla="*/ 62125 w 2096517"/>
                <a:gd name="connsiteY251" fmla="*/ 3587 h 89171"/>
                <a:gd name="connsiteX252" fmla="*/ 62125 w 2096517"/>
                <a:gd name="connsiteY252" fmla="*/ 20626 h 89171"/>
                <a:gd name="connsiteX253" fmla="*/ 40588 w 2096517"/>
                <a:gd name="connsiteY253" fmla="*/ 20626 h 89171"/>
                <a:gd name="connsiteX254" fmla="*/ 40588 w 2096517"/>
                <a:gd name="connsiteY254" fmla="*/ 86092 h 89171"/>
                <a:gd name="connsiteX255" fmla="*/ 21537 w 2096517"/>
                <a:gd name="connsiteY255" fmla="*/ 86092 h 89171"/>
                <a:gd name="connsiteX256" fmla="*/ 21537 w 2096517"/>
                <a:gd name="connsiteY256" fmla="*/ 20626 h 89171"/>
                <a:gd name="connsiteX257" fmla="*/ 0 w 2096517"/>
                <a:gd name="connsiteY257" fmla="*/ 20626 h 89171"/>
                <a:gd name="connsiteX258" fmla="*/ 0 w 2096517"/>
                <a:gd name="connsiteY258" fmla="*/ 2690 h 89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2096517" h="89171">
                  <a:moveTo>
                    <a:pt x="1645903" y="86092"/>
                  </a:moveTo>
                  <a:lnTo>
                    <a:pt x="1627680" y="31388"/>
                  </a:lnTo>
                  <a:lnTo>
                    <a:pt x="1626851" y="31388"/>
                  </a:lnTo>
                  <a:lnTo>
                    <a:pt x="1626851" y="85195"/>
                  </a:lnTo>
                  <a:cubicBezTo>
                    <a:pt x="1621053" y="86989"/>
                    <a:pt x="1615255" y="85195"/>
                    <a:pt x="1609456" y="86092"/>
                  </a:cubicBezTo>
                  <a:lnTo>
                    <a:pt x="1609456" y="3587"/>
                  </a:lnTo>
                  <a:lnTo>
                    <a:pt x="1635963" y="3587"/>
                  </a:lnTo>
                  <a:lnTo>
                    <a:pt x="1652530" y="56498"/>
                  </a:lnTo>
                  <a:lnTo>
                    <a:pt x="1669925" y="2690"/>
                  </a:lnTo>
                  <a:lnTo>
                    <a:pt x="1696431" y="2690"/>
                  </a:lnTo>
                  <a:cubicBezTo>
                    <a:pt x="1697260" y="8071"/>
                    <a:pt x="1698088" y="77124"/>
                    <a:pt x="1696431" y="86092"/>
                  </a:cubicBezTo>
                  <a:lnTo>
                    <a:pt x="1679036" y="86092"/>
                  </a:lnTo>
                  <a:lnTo>
                    <a:pt x="1679036" y="32284"/>
                  </a:lnTo>
                  <a:lnTo>
                    <a:pt x="1677380" y="32284"/>
                  </a:lnTo>
                  <a:lnTo>
                    <a:pt x="1659156" y="86092"/>
                  </a:lnTo>
                  <a:close/>
                  <a:moveTo>
                    <a:pt x="395116" y="3587"/>
                  </a:moveTo>
                  <a:lnTo>
                    <a:pt x="421623" y="3587"/>
                  </a:lnTo>
                  <a:lnTo>
                    <a:pt x="421623" y="86092"/>
                  </a:lnTo>
                  <a:lnTo>
                    <a:pt x="403399" y="86092"/>
                  </a:lnTo>
                  <a:lnTo>
                    <a:pt x="403399" y="32284"/>
                  </a:lnTo>
                  <a:lnTo>
                    <a:pt x="402571" y="32284"/>
                  </a:lnTo>
                  <a:lnTo>
                    <a:pt x="383519" y="86092"/>
                  </a:lnTo>
                  <a:lnTo>
                    <a:pt x="370266" y="86092"/>
                  </a:lnTo>
                  <a:lnTo>
                    <a:pt x="352043" y="31388"/>
                  </a:lnTo>
                  <a:lnTo>
                    <a:pt x="351214" y="31388"/>
                  </a:lnTo>
                  <a:lnTo>
                    <a:pt x="351214" y="85195"/>
                  </a:lnTo>
                  <a:cubicBezTo>
                    <a:pt x="345416" y="86989"/>
                    <a:pt x="340446" y="85195"/>
                    <a:pt x="334648" y="86092"/>
                  </a:cubicBezTo>
                  <a:lnTo>
                    <a:pt x="334648" y="3587"/>
                  </a:lnTo>
                  <a:lnTo>
                    <a:pt x="360326" y="3587"/>
                  </a:lnTo>
                  <a:lnTo>
                    <a:pt x="377721" y="56498"/>
                  </a:lnTo>
                  <a:lnTo>
                    <a:pt x="394288" y="2690"/>
                  </a:lnTo>
                  <a:moveTo>
                    <a:pt x="1969782" y="85195"/>
                  </a:moveTo>
                  <a:cubicBezTo>
                    <a:pt x="1959552" y="68467"/>
                    <a:pt x="1949331" y="51727"/>
                    <a:pt x="1939134" y="34975"/>
                  </a:cubicBezTo>
                  <a:lnTo>
                    <a:pt x="1939134" y="86092"/>
                  </a:lnTo>
                  <a:lnTo>
                    <a:pt x="1920910" y="86092"/>
                  </a:lnTo>
                  <a:lnTo>
                    <a:pt x="1920910" y="2690"/>
                  </a:lnTo>
                  <a:lnTo>
                    <a:pt x="1940790" y="2690"/>
                  </a:lnTo>
                  <a:cubicBezTo>
                    <a:pt x="1942447" y="2690"/>
                    <a:pt x="1944104" y="5381"/>
                    <a:pt x="1944932" y="7174"/>
                  </a:cubicBezTo>
                  <a:lnTo>
                    <a:pt x="1969782" y="49323"/>
                  </a:lnTo>
                  <a:cubicBezTo>
                    <a:pt x="1969782" y="51117"/>
                    <a:pt x="1971439" y="52911"/>
                    <a:pt x="1973095" y="54704"/>
                  </a:cubicBezTo>
                  <a:lnTo>
                    <a:pt x="1973095" y="3587"/>
                  </a:lnTo>
                  <a:lnTo>
                    <a:pt x="1991319" y="3587"/>
                  </a:lnTo>
                  <a:lnTo>
                    <a:pt x="1991319" y="85195"/>
                  </a:lnTo>
                  <a:close/>
                  <a:moveTo>
                    <a:pt x="1554786" y="45736"/>
                  </a:moveTo>
                  <a:cubicBezTo>
                    <a:pt x="1554786" y="33181"/>
                    <a:pt x="1550644" y="24213"/>
                    <a:pt x="1541533" y="20626"/>
                  </a:cubicBezTo>
                  <a:cubicBezTo>
                    <a:pt x="1526623" y="14349"/>
                    <a:pt x="1512541" y="26007"/>
                    <a:pt x="1511713" y="43046"/>
                  </a:cubicBezTo>
                  <a:cubicBezTo>
                    <a:pt x="1511713" y="58291"/>
                    <a:pt x="1519996" y="69950"/>
                    <a:pt x="1532421" y="69950"/>
                  </a:cubicBezTo>
                  <a:cubicBezTo>
                    <a:pt x="1545674" y="69950"/>
                    <a:pt x="1554786" y="60982"/>
                    <a:pt x="1555614" y="44840"/>
                  </a:cubicBezTo>
                  <a:moveTo>
                    <a:pt x="1534078" y="0"/>
                  </a:moveTo>
                  <a:lnTo>
                    <a:pt x="1552301" y="4484"/>
                  </a:lnTo>
                  <a:cubicBezTo>
                    <a:pt x="1568868" y="11658"/>
                    <a:pt x="1577151" y="29594"/>
                    <a:pt x="1575494" y="49323"/>
                  </a:cubicBezTo>
                  <a:cubicBezTo>
                    <a:pt x="1574310" y="68425"/>
                    <a:pt x="1561379" y="84262"/>
                    <a:pt x="1544018" y="87885"/>
                  </a:cubicBezTo>
                  <a:cubicBezTo>
                    <a:pt x="1529936" y="91470"/>
                    <a:pt x="1515125" y="87460"/>
                    <a:pt x="1504258" y="77124"/>
                  </a:cubicBezTo>
                  <a:cubicBezTo>
                    <a:pt x="1491004" y="64569"/>
                    <a:pt x="1489347" y="44840"/>
                    <a:pt x="1493489" y="28697"/>
                  </a:cubicBezTo>
                  <a:cubicBezTo>
                    <a:pt x="1498459" y="12555"/>
                    <a:pt x="1512541" y="1794"/>
                    <a:pt x="1529108" y="1794"/>
                  </a:cubicBezTo>
                  <a:lnTo>
                    <a:pt x="1534078" y="1794"/>
                  </a:lnTo>
                  <a:lnTo>
                    <a:pt x="1534078" y="0"/>
                  </a:lnTo>
                  <a:moveTo>
                    <a:pt x="991518" y="20626"/>
                  </a:moveTo>
                  <a:lnTo>
                    <a:pt x="991518" y="69053"/>
                  </a:lnTo>
                  <a:lnTo>
                    <a:pt x="1006428" y="68156"/>
                  </a:lnTo>
                  <a:cubicBezTo>
                    <a:pt x="1018024" y="66362"/>
                    <a:pt x="1024651" y="59188"/>
                    <a:pt x="1025479" y="46633"/>
                  </a:cubicBezTo>
                  <a:cubicBezTo>
                    <a:pt x="1026308" y="34078"/>
                    <a:pt x="1021338" y="24213"/>
                    <a:pt x="1009741" y="21523"/>
                  </a:cubicBezTo>
                  <a:lnTo>
                    <a:pt x="991518" y="20626"/>
                  </a:lnTo>
                  <a:moveTo>
                    <a:pt x="973294" y="86092"/>
                  </a:moveTo>
                  <a:lnTo>
                    <a:pt x="973294" y="3587"/>
                  </a:lnTo>
                  <a:lnTo>
                    <a:pt x="1012226" y="3587"/>
                  </a:lnTo>
                  <a:cubicBezTo>
                    <a:pt x="1015540" y="3587"/>
                    <a:pt x="1019681" y="5381"/>
                    <a:pt x="1022995" y="7174"/>
                  </a:cubicBezTo>
                  <a:cubicBezTo>
                    <a:pt x="1036140" y="12062"/>
                    <a:pt x="1045070" y="25311"/>
                    <a:pt x="1045359" y="40356"/>
                  </a:cubicBezTo>
                  <a:cubicBezTo>
                    <a:pt x="1047016" y="64569"/>
                    <a:pt x="1034591" y="82505"/>
                    <a:pt x="1010569" y="85195"/>
                  </a:cubicBezTo>
                  <a:cubicBezTo>
                    <a:pt x="998973" y="86989"/>
                    <a:pt x="985719" y="85195"/>
                    <a:pt x="973294" y="85195"/>
                  </a:cubicBezTo>
                  <a:moveTo>
                    <a:pt x="579835" y="39459"/>
                  </a:moveTo>
                  <a:cubicBezTo>
                    <a:pt x="585633" y="38562"/>
                    <a:pt x="590603" y="38562"/>
                    <a:pt x="595573" y="36768"/>
                  </a:cubicBezTo>
                  <a:cubicBezTo>
                    <a:pt x="599715" y="36768"/>
                    <a:pt x="601372" y="32284"/>
                    <a:pt x="601372" y="27800"/>
                  </a:cubicBezTo>
                  <a:cubicBezTo>
                    <a:pt x="601372" y="24213"/>
                    <a:pt x="599715" y="21523"/>
                    <a:pt x="594745" y="20626"/>
                  </a:cubicBezTo>
                  <a:lnTo>
                    <a:pt x="579835" y="18833"/>
                  </a:lnTo>
                  <a:close/>
                  <a:moveTo>
                    <a:pt x="579835" y="86092"/>
                  </a:moveTo>
                  <a:lnTo>
                    <a:pt x="561611" y="86092"/>
                  </a:lnTo>
                  <a:lnTo>
                    <a:pt x="561611" y="2690"/>
                  </a:lnTo>
                  <a:lnTo>
                    <a:pt x="590603" y="2690"/>
                  </a:lnTo>
                  <a:lnTo>
                    <a:pt x="607170" y="6278"/>
                  </a:lnTo>
                  <a:cubicBezTo>
                    <a:pt x="615453" y="9865"/>
                    <a:pt x="619595" y="16142"/>
                    <a:pt x="619595" y="26007"/>
                  </a:cubicBezTo>
                  <a:cubicBezTo>
                    <a:pt x="620423" y="34975"/>
                    <a:pt x="617110" y="43943"/>
                    <a:pt x="608827" y="48427"/>
                  </a:cubicBezTo>
                  <a:lnTo>
                    <a:pt x="604685" y="51117"/>
                  </a:lnTo>
                  <a:lnTo>
                    <a:pt x="623737" y="86092"/>
                  </a:lnTo>
                  <a:lnTo>
                    <a:pt x="602200" y="86092"/>
                  </a:lnTo>
                  <a:lnTo>
                    <a:pt x="587290" y="57395"/>
                  </a:lnTo>
                  <a:cubicBezTo>
                    <a:pt x="585633" y="53807"/>
                    <a:pt x="583977" y="52911"/>
                    <a:pt x="579007" y="54704"/>
                  </a:cubicBezTo>
                  <a:close/>
                  <a:moveTo>
                    <a:pt x="674265" y="34975"/>
                  </a:moveTo>
                  <a:lnTo>
                    <a:pt x="693317" y="12555"/>
                  </a:lnTo>
                  <a:cubicBezTo>
                    <a:pt x="698287" y="5381"/>
                    <a:pt x="704085" y="1794"/>
                    <a:pt x="712369" y="3587"/>
                  </a:cubicBezTo>
                  <a:lnTo>
                    <a:pt x="723137" y="3587"/>
                  </a:lnTo>
                  <a:cubicBezTo>
                    <a:pt x="720652" y="8968"/>
                    <a:pt x="716510" y="12555"/>
                    <a:pt x="713197" y="16142"/>
                  </a:cubicBezTo>
                  <a:lnTo>
                    <a:pt x="702429" y="28697"/>
                  </a:lnTo>
                  <a:lnTo>
                    <a:pt x="691660" y="41252"/>
                  </a:lnTo>
                  <a:lnTo>
                    <a:pt x="726450" y="86092"/>
                  </a:lnTo>
                  <a:cubicBezTo>
                    <a:pt x="718457" y="86721"/>
                    <a:pt x="710422" y="86721"/>
                    <a:pt x="702429" y="86092"/>
                  </a:cubicBezTo>
                  <a:lnTo>
                    <a:pt x="699115" y="82505"/>
                  </a:lnTo>
                  <a:lnTo>
                    <a:pt x="678407" y="55601"/>
                  </a:lnTo>
                  <a:lnTo>
                    <a:pt x="673437" y="48427"/>
                  </a:lnTo>
                  <a:lnTo>
                    <a:pt x="673437" y="86092"/>
                  </a:lnTo>
                  <a:lnTo>
                    <a:pt x="655213" y="86092"/>
                  </a:lnTo>
                  <a:lnTo>
                    <a:pt x="655213" y="3587"/>
                  </a:lnTo>
                  <a:lnTo>
                    <a:pt x="673437" y="3587"/>
                  </a:lnTo>
                  <a:lnTo>
                    <a:pt x="673437" y="34975"/>
                  </a:lnTo>
                  <a:lnTo>
                    <a:pt x="674265" y="34975"/>
                  </a:lnTo>
                  <a:moveTo>
                    <a:pt x="91945" y="3587"/>
                  </a:moveTo>
                  <a:lnTo>
                    <a:pt x="110169" y="3587"/>
                  </a:lnTo>
                  <a:lnTo>
                    <a:pt x="110169" y="34078"/>
                  </a:lnTo>
                  <a:lnTo>
                    <a:pt x="140817" y="34078"/>
                  </a:lnTo>
                  <a:lnTo>
                    <a:pt x="140817" y="3587"/>
                  </a:lnTo>
                  <a:lnTo>
                    <a:pt x="159040" y="3587"/>
                  </a:lnTo>
                  <a:lnTo>
                    <a:pt x="159040" y="86092"/>
                  </a:lnTo>
                  <a:lnTo>
                    <a:pt x="140817" y="86092"/>
                  </a:lnTo>
                  <a:lnTo>
                    <a:pt x="140817" y="52014"/>
                  </a:lnTo>
                  <a:lnTo>
                    <a:pt x="110997" y="52014"/>
                  </a:lnTo>
                  <a:lnTo>
                    <a:pt x="110997" y="86092"/>
                  </a:lnTo>
                  <a:lnTo>
                    <a:pt x="91945" y="86092"/>
                  </a:lnTo>
                  <a:close/>
                  <a:moveTo>
                    <a:pt x="1109141" y="27800"/>
                  </a:moveTo>
                  <a:cubicBezTo>
                    <a:pt x="1105000" y="36768"/>
                    <a:pt x="1100858" y="44840"/>
                    <a:pt x="1099201" y="53807"/>
                  </a:cubicBezTo>
                  <a:lnTo>
                    <a:pt x="1117425" y="53807"/>
                  </a:lnTo>
                  <a:lnTo>
                    <a:pt x="1109141" y="27800"/>
                  </a:lnTo>
                  <a:moveTo>
                    <a:pt x="1129021" y="86092"/>
                  </a:moveTo>
                  <a:lnTo>
                    <a:pt x="1124051" y="72640"/>
                  </a:lnTo>
                  <a:cubicBezTo>
                    <a:pt x="1124051" y="70846"/>
                    <a:pt x="1122395" y="69950"/>
                    <a:pt x="1119910" y="69950"/>
                  </a:cubicBezTo>
                  <a:lnTo>
                    <a:pt x="1093403" y="69950"/>
                  </a:lnTo>
                  <a:lnTo>
                    <a:pt x="1087605" y="86092"/>
                  </a:lnTo>
                  <a:lnTo>
                    <a:pt x="1067725" y="86092"/>
                  </a:lnTo>
                  <a:lnTo>
                    <a:pt x="1100030" y="2690"/>
                  </a:lnTo>
                  <a:lnTo>
                    <a:pt x="1114940" y="2690"/>
                  </a:lnTo>
                  <a:cubicBezTo>
                    <a:pt x="1119081" y="2690"/>
                    <a:pt x="1119081" y="5381"/>
                    <a:pt x="1119910" y="8071"/>
                  </a:cubicBezTo>
                  <a:lnTo>
                    <a:pt x="1140618" y="61878"/>
                  </a:lnTo>
                  <a:lnTo>
                    <a:pt x="1149730" y="86092"/>
                  </a:lnTo>
                  <a:close/>
                  <a:moveTo>
                    <a:pt x="772009" y="52014"/>
                  </a:moveTo>
                  <a:lnTo>
                    <a:pt x="772009" y="69053"/>
                  </a:lnTo>
                  <a:lnTo>
                    <a:pt x="807627" y="69053"/>
                  </a:lnTo>
                  <a:lnTo>
                    <a:pt x="807627" y="86092"/>
                  </a:lnTo>
                  <a:lnTo>
                    <a:pt x="753785" y="86092"/>
                  </a:lnTo>
                  <a:lnTo>
                    <a:pt x="753785" y="3587"/>
                  </a:lnTo>
                  <a:lnTo>
                    <a:pt x="805971" y="3587"/>
                  </a:lnTo>
                  <a:lnTo>
                    <a:pt x="805971" y="19729"/>
                  </a:lnTo>
                  <a:lnTo>
                    <a:pt x="772837" y="19729"/>
                  </a:lnTo>
                  <a:lnTo>
                    <a:pt x="772837" y="34975"/>
                  </a:lnTo>
                  <a:lnTo>
                    <a:pt x="803485" y="34975"/>
                  </a:lnTo>
                  <a:lnTo>
                    <a:pt x="803485" y="52014"/>
                  </a:lnTo>
                  <a:close/>
                  <a:moveTo>
                    <a:pt x="248501" y="3587"/>
                  </a:moveTo>
                  <a:lnTo>
                    <a:pt x="248501" y="19729"/>
                  </a:lnTo>
                  <a:lnTo>
                    <a:pt x="215367" y="19729"/>
                  </a:lnTo>
                  <a:lnTo>
                    <a:pt x="215367" y="36768"/>
                  </a:lnTo>
                  <a:lnTo>
                    <a:pt x="246016" y="36768"/>
                  </a:lnTo>
                  <a:lnTo>
                    <a:pt x="246016" y="52911"/>
                  </a:lnTo>
                  <a:lnTo>
                    <a:pt x="216196" y="52911"/>
                  </a:lnTo>
                  <a:cubicBezTo>
                    <a:pt x="214539" y="57395"/>
                    <a:pt x="214539" y="60982"/>
                    <a:pt x="215367" y="69053"/>
                  </a:cubicBezTo>
                  <a:lnTo>
                    <a:pt x="250157" y="69053"/>
                  </a:lnTo>
                  <a:lnTo>
                    <a:pt x="250157" y="86989"/>
                  </a:lnTo>
                  <a:lnTo>
                    <a:pt x="196315" y="86989"/>
                  </a:lnTo>
                  <a:lnTo>
                    <a:pt x="196315" y="4484"/>
                  </a:lnTo>
                  <a:close/>
                  <a:moveTo>
                    <a:pt x="482091" y="53807"/>
                  </a:moveTo>
                  <a:lnTo>
                    <a:pt x="500315" y="53807"/>
                  </a:lnTo>
                  <a:lnTo>
                    <a:pt x="492031" y="26007"/>
                  </a:lnTo>
                  <a:lnTo>
                    <a:pt x="482091" y="52911"/>
                  </a:lnTo>
                  <a:moveTo>
                    <a:pt x="482920" y="3587"/>
                  </a:moveTo>
                  <a:lnTo>
                    <a:pt x="501143" y="3587"/>
                  </a:lnTo>
                  <a:lnTo>
                    <a:pt x="532620" y="86092"/>
                  </a:lnTo>
                  <a:lnTo>
                    <a:pt x="511911" y="86092"/>
                  </a:lnTo>
                  <a:lnTo>
                    <a:pt x="506113" y="69950"/>
                  </a:lnTo>
                  <a:lnTo>
                    <a:pt x="476293" y="69950"/>
                  </a:lnTo>
                  <a:lnTo>
                    <a:pt x="470495" y="86092"/>
                  </a:lnTo>
                  <a:lnTo>
                    <a:pt x="451443" y="86092"/>
                  </a:lnTo>
                  <a:cubicBezTo>
                    <a:pt x="451443" y="81608"/>
                    <a:pt x="477950" y="14349"/>
                    <a:pt x="482920" y="3587"/>
                  </a:cubicBezTo>
                  <a:moveTo>
                    <a:pt x="1272324" y="53807"/>
                  </a:moveTo>
                  <a:lnTo>
                    <a:pt x="1290547" y="53807"/>
                  </a:lnTo>
                  <a:lnTo>
                    <a:pt x="1282264" y="26007"/>
                  </a:lnTo>
                  <a:lnTo>
                    <a:pt x="1272324" y="52911"/>
                  </a:lnTo>
                  <a:moveTo>
                    <a:pt x="1322852" y="86092"/>
                  </a:moveTo>
                  <a:lnTo>
                    <a:pt x="1302144" y="86092"/>
                  </a:lnTo>
                  <a:lnTo>
                    <a:pt x="1296345" y="69950"/>
                  </a:lnTo>
                  <a:lnTo>
                    <a:pt x="1266525" y="69950"/>
                  </a:lnTo>
                  <a:lnTo>
                    <a:pt x="1260727" y="86092"/>
                  </a:lnTo>
                  <a:lnTo>
                    <a:pt x="1240847" y="86092"/>
                  </a:lnTo>
                  <a:lnTo>
                    <a:pt x="1272324" y="3587"/>
                  </a:lnTo>
                  <a:lnTo>
                    <a:pt x="1291375" y="3587"/>
                  </a:lnTo>
                  <a:lnTo>
                    <a:pt x="1322852" y="86092"/>
                  </a:lnTo>
                  <a:moveTo>
                    <a:pt x="1861270" y="53807"/>
                  </a:moveTo>
                  <a:lnTo>
                    <a:pt x="1851330" y="26007"/>
                  </a:lnTo>
                  <a:lnTo>
                    <a:pt x="1843047" y="52911"/>
                  </a:lnTo>
                  <a:close/>
                  <a:moveTo>
                    <a:pt x="1893575" y="86092"/>
                  </a:moveTo>
                  <a:lnTo>
                    <a:pt x="1872038" y="86092"/>
                  </a:lnTo>
                  <a:lnTo>
                    <a:pt x="1866240" y="69950"/>
                  </a:lnTo>
                  <a:lnTo>
                    <a:pt x="1837248" y="69950"/>
                  </a:lnTo>
                  <a:lnTo>
                    <a:pt x="1831450" y="86092"/>
                  </a:lnTo>
                  <a:lnTo>
                    <a:pt x="1811570" y="86092"/>
                  </a:lnTo>
                  <a:cubicBezTo>
                    <a:pt x="1811570" y="81608"/>
                    <a:pt x="1838077" y="12555"/>
                    <a:pt x="1843047" y="3587"/>
                  </a:cubicBezTo>
                  <a:lnTo>
                    <a:pt x="1861270" y="3587"/>
                  </a:lnTo>
                  <a:lnTo>
                    <a:pt x="1893575" y="86092"/>
                  </a:lnTo>
                  <a:moveTo>
                    <a:pt x="1465326" y="13452"/>
                  </a:moveTo>
                  <a:lnTo>
                    <a:pt x="1452901" y="26007"/>
                  </a:lnTo>
                  <a:cubicBezTo>
                    <a:pt x="1444601" y="16784"/>
                    <a:pt x="1430966" y="16593"/>
                    <a:pt x="1422443" y="25581"/>
                  </a:cubicBezTo>
                  <a:cubicBezTo>
                    <a:pt x="1421788" y="26277"/>
                    <a:pt x="1421167" y="27018"/>
                    <a:pt x="1420596" y="27800"/>
                  </a:cubicBezTo>
                  <a:cubicBezTo>
                    <a:pt x="1413141" y="37665"/>
                    <a:pt x="1413969" y="54704"/>
                    <a:pt x="1422252" y="63672"/>
                  </a:cubicBezTo>
                  <a:cubicBezTo>
                    <a:pt x="1430536" y="72640"/>
                    <a:pt x="1442132" y="72640"/>
                    <a:pt x="1454558" y="61878"/>
                  </a:cubicBezTo>
                  <a:lnTo>
                    <a:pt x="1466154" y="74434"/>
                  </a:lnTo>
                  <a:cubicBezTo>
                    <a:pt x="1462013" y="84298"/>
                    <a:pt x="1442961" y="91473"/>
                    <a:pt x="1426394" y="87885"/>
                  </a:cubicBezTo>
                  <a:cubicBezTo>
                    <a:pt x="1410167" y="84213"/>
                    <a:pt x="1397866" y="69817"/>
                    <a:pt x="1395745" y="52014"/>
                  </a:cubicBezTo>
                  <a:cubicBezTo>
                    <a:pt x="1393261" y="31388"/>
                    <a:pt x="1400716" y="13452"/>
                    <a:pt x="1416454" y="5381"/>
                  </a:cubicBezTo>
                  <a:cubicBezTo>
                    <a:pt x="1433021" y="-3587"/>
                    <a:pt x="1456214" y="897"/>
                    <a:pt x="1466154" y="13452"/>
                  </a:cubicBezTo>
                  <a:moveTo>
                    <a:pt x="1753586" y="39459"/>
                  </a:moveTo>
                  <a:cubicBezTo>
                    <a:pt x="1759385" y="39459"/>
                    <a:pt x="1765183" y="38562"/>
                    <a:pt x="1770153" y="36768"/>
                  </a:cubicBezTo>
                  <a:cubicBezTo>
                    <a:pt x="1773467" y="36768"/>
                    <a:pt x="1775123" y="32284"/>
                    <a:pt x="1775123" y="27800"/>
                  </a:cubicBezTo>
                  <a:cubicBezTo>
                    <a:pt x="1775123" y="24213"/>
                    <a:pt x="1772638" y="21523"/>
                    <a:pt x="1769325" y="20626"/>
                  </a:cubicBezTo>
                  <a:lnTo>
                    <a:pt x="1754415" y="18833"/>
                  </a:lnTo>
                  <a:close/>
                  <a:moveTo>
                    <a:pt x="1735363" y="85195"/>
                  </a:moveTo>
                  <a:lnTo>
                    <a:pt x="1735363" y="2690"/>
                  </a:lnTo>
                  <a:cubicBezTo>
                    <a:pt x="1748617" y="2690"/>
                    <a:pt x="1761870" y="1794"/>
                    <a:pt x="1775123" y="4484"/>
                  </a:cubicBezTo>
                  <a:cubicBezTo>
                    <a:pt x="1786720" y="6278"/>
                    <a:pt x="1793347" y="14349"/>
                    <a:pt x="1793347" y="26007"/>
                  </a:cubicBezTo>
                  <a:cubicBezTo>
                    <a:pt x="1794175" y="40356"/>
                    <a:pt x="1789205" y="49323"/>
                    <a:pt x="1776780" y="52911"/>
                  </a:cubicBezTo>
                  <a:lnTo>
                    <a:pt x="1763527" y="54704"/>
                  </a:lnTo>
                  <a:lnTo>
                    <a:pt x="1754415" y="54704"/>
                  </a:lnTo>
                  <a:lnTo>
                    <a:pt x="1754415" y="85195"/>
                  </a:lnTo>
                  <a:close/>
                  <a:moveTo>
                    <a:pt x="2019482" y="2690"/>
                  </a:moveTo>
                  <a:lnTo>
                    <a:pt x="2037706" y="2690"/>
                  </a:lnTo>
                  <a:cubicBezTo>
                    <a:pt x="2041019" y="2690"/>
                    <a:pt x="2042676" y="4484"/>
                    <a:pt x="2044332" y="7174"/>
                  </a:cubicBezTo>
                  <a:lnTo>
                    <a:pt x="2057586" y="33181"/>
                  </a:lnTo>
                  <a:lnTo>
                    <a:pt x="2060899" y="27800"/>
                  </a:lnTo>
                  <a:lnTo>
                    <a:pt x="2072496" y="6278"/>
                  </a:lnTo>
                  <a:cubicBezTo>
                    <a:pt x="2073324" y="5381"/>
                    <a:pt x="2074981" y="3587"/>
                    <a:pt x="2076637" y="3587"/>
                  </a:cubicBezTo>
                  <a:lnTo>
                    <a:pt x="2096518" y="3587"/>
                  </a:lnTo>
                  <a:lnTo>
                    <a:pt x="2092376" y="9865"/>
                  </a:lnTo>
                  <a:lnTo>
                    <a:pt x="2070011" y="46633"/>
                  </a:lnTo>
                  <a:cubicBezTo>
                    <a:pt x="2068089" y="49186"/>
                    <a:pt x="2066929" y="52315"/>
                    <a:pt x="2066697" y="55601"/>
                  </a:cubicBezTo>
                  <a:lnTo>
                    <a:pt x="2066697" y="86092"/>
                  </a:lnTo>
                  <a:lnTo>
                    <a:pt x="2047646" y="86092"/>
                  </a:lnTo>
                  <a:lnTo>
                    <a:pt x="2047646" y="69053"/>
                  </a:lnTo>
                  <a:cubicBezTo>
                    <a:pt x="2049162" y="57233"/>
                    <a:pt x="2046171" y="45256"/>
                    <a:pt x="2039362" y="35872"/>
                  </a:cubicBezTo>
                  <a:cubicBezTo>
                    <a:pt x="2032736" y="26904"/>
                    <a:pt x="2027766" y="17936"/>
                    <a:pt x="2022795" y="8968"/>
                  </a:cubicBezTo>
                  <a:lnTo>
                    <a:pt x="2019482" y="2690"/>
                  </a:lnTo>
                  <a:moveTo>
                    <a:pt x="856499" y="20626"/>
                  </a:moveTo>
                  <a:lnTo>
                    <a:pt x="834962" y="20626"/>
                  </a:lnTo>
                  <a:lnTo>
                    <a:pt x="834962" y="4484"/>
                  </a:lnTo>
                  <a:cubicBezTo>
                    <a:pt x="839104" y="2690"/>
                    <a:pt x="889632" y="2690"/>
                    <a:pt x="897087" y="4484"/>
                  </a:cubicBezTo>
                  <a:lnTo>
                    <a:pt x="897087" y="20626"/>
                  </a:lnTo>
                  <a:lnTo>
                    <a:pt x="875551" y="20626"/>
                  </a:lnTo>
                  <a:lnTo>
                    <a:pt x="875551" y="86092"/>
                  </a:lnTo>
                  <a:lnTo>
                    <a:pt x="856499" y="86092"/>
                  </a:lnTo>
                  <a:close/>
                  <a:moveTo>
                    <a:pt x="1164640" y="20626"/>
                  </a:moveTo>
                  <a:lnTo>
                    <a:pt x="1164640" y="2690"/>
                  </a:lnTo>
                  <a:lnTo>
                    <a:pt x="1225937" y="2690"/>
                  </a:lnTo>
                  <a:lnTo>
                    <a:pt x="1225937" y="20626"/>
                  </a:lnTo>
                  <a:lnTo>
                    <a:pt x="1205228" y="20626"/>
                  </a:lnTo>
                  <a:lnTo>
                    <a:pt x="1205228" y="85195"/>
                  </a:lnTo>
                  <a:cubicBezTo>
                    <a:pt x="1198602" y="86989"/>
                    <a:pt x="1192803" y="85195"/>
                    <a:pt x="1186177" y="86092"/>
                  </a:cubicBezTo>
                  <a:lnTo>
                    <a:pt x="1186177" y="20626"/>
                  </a:lnTo>
                  <a:close/>
                  <a:moveTo>
                    <a:pt x="62125" y="3587"/>
                  </a:moveTo>
                  <a:lnTo>
                    <a:pt x="62125" y="20626"/>
                  </a:lnTo>
                  <a:lnTo>
                    <a:pt x="40588" y="20626"/>
                  </a:lnTo>
                  <a:lnTo>
                    <a:pt x="40588" y="86092"/>
                  </a:lnTo>
                  <a:lnTo>
                    <a:pt x="21537" y="86092"/>
                  </a:lnTo>
                  <a:lnTo>
                    <a:pt x="21537" y="20626"/>
                  </a:lnTo>
                  <a:lnTo>
                    <a:pt x="0" y="20626"/>
                  </a:lnTo>
                  <a:lnTo>
                    <a:pt x="0" y="2690"/>
                  </a:lnTo>
                  <a:close/>
                </a:path>
              </a:pathLst>
            </a:custGeom>
            <a:solidFill>
              <a:srgbClr val="59A745"/>
            </a:solidFill>
            <a:ln w="82705" cap="flat">
              <a:no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E3CCA870-FABF-46D0-B142-6AEB477FEE9D}"/>
              </a:ext>
            </a:extLst>
          </p:cNvPr>
          <p:cNvSpPr/>
          <p:nvPr/>
        </p:nvSpPr>
        <p:spPr>
          <a:xfrm>
            <a:off x="4823928" y="919201"/>
            <a:ext cx="3522305" cy="861459"/>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68607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4701</TotalTime>
  <Words>3080</Words>
  <Application>Microsoft Office PowerPoint</Application>
  <PresentationFormat>Widescreen</PresentationFormat>
  <Paragraphs>269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The Evaluation, Comparison, Selection, and Implementation of Derivative Pricing Methods into a Trading Algorithm</vt:lpstr>
      <vt:lpstr>Option Contracts</vt:lpstr>
      <vt:lpstr>Pricing Methods</vt:lpstr>
      <vt:lpstr>Pricing Methods</vt:lpstr>
      <vt:lpstr>Pricing Methods</vt:lpstr>
      <vt:lpstr>Pricing Methods</vt:lpstr>
      <vt:lpstr>Pricing Methods</vt:lpstr>
      <vt:lpstr>Our Experiment </vt:lpstr>
      <vt:lpstr>Software Infrastructure</vt:lpstr>
      <vt:lpstr>Universe</vt:lpstr>
      <vt:lpstr>Pricing Methods</vt:lpstr>
      <vt:lpstr>Real Data Evaluation </vt:lpstr>
      <vt:lpstr>In Sample Results</vt:lpstr>
      <vt:lpstr>In Sample Results</vt:lpstr>
      <vt:lpstr>Out of Sample Results</vt:lpstr>
      <vt:lpstr>Conclusion</vt:lpstr>
      <vt:lpstr>Final Note</vt:lpstr>
      <vt:lpstr>References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Bohne</dc:creator>
  <cp:lastModifiedBy>Jason Bohne</cp:lastModifiedBy>
  <cp:revision>91</cp:revision>
  <dcterms:created xsi:type="dcterms:W3CDTF">2021-03-22T19:41:07Z</dcterms:created>
  <dcterms:modified xsi:type="dcterms:W3CDTF">2021-04-01T17:05:50Z</dcterms:modified>
</cp:coreProperties>
</file>