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59" r:id="rId3"/>
    <p:sldId id="260" r:id="rId4"/>
    <p:sldId id="258" r:id="rId5"/>
    <p:sldId id="263" r:id="rId6"/>
    <p:sldId id="264" r:id="rId7"/>
    <p:sldId id="261" r:id="rId8"/>
    <p:sldId id="262" r:id="rId9"/>
    <p:sldId id="267" r:id="rId10"/>
    <p:sldId id="268" r:id="rId11"/>
  </p:sldIdLst>
  <p:sldSz cx="12192000" cy="6858000"/>
  <p:notesSz cx="6858000" cy="12192000"/>
  <p:embeddedFontLs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500"/>
    <a:srgbClr val="8C1D40"/>
    <a:srgbClr val="FFC627"/>
    <a:srgbClr val="5C6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81"/>
    <p:restoredTop sz="83469"/>
  </p:normalViewPr>
  <p:slideViewPr>
    <p:cSldViewPr snapToGrid="0" snapToObjects="1">
      <p:cViewPr varScale="1">
        <p:scale>
          <a:sx n="94" d="100"/>
          <a:sy n="94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37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Explain the division of the semester in thirds and when each of the mandatory modules/activity should happen</a:t>
            </a:r>
          </a:p>
          <a:p>
            <a:r>
              <a:rPr lang="en-US" dirty="0"/>
              <a:t>Explain that now the Fulton Difference content is spread in four different points during the semester, from Homework 0 activities, two modules in the semester, and the one-on-one interview with the SL.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division of the semester in thirds and when each of the mandatory modules/activity should happen</a:t>
            </a:r>
          </a:p>
          <a:p>
            <a:r>
              <a:rPr lang="en-US" dirty="0"/>
              <a:t>Explain that now the Fulton Difference content is spread in four different points during the semester, from Homework 0 activities, two modules in the semester, and the one-on-one interview with the SL.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Explain new distribution of content and changes in the FD module</a:t>
            </a:r>
          </a:p>
        </p:txBody>
      </p:sp>
    </p:spTree>
    <p:extLst>
      <p:ext uri="{BB962C8B-B14F-4D97-AF65-F5344CB8AC3E}">
        <p14:creationId xmlns:p14="http://schemas.microsoft.com/office/powerpoint/2010/main" val="1560800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changes in the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78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Emphasize in the new modules (those in black)</a:t>
            </a:r>
          </a:p>
        </p:txBody>
      </p:sp>
    </p:spTree>
    <p:extLst>
      <p:ext uri="{BB962C8B-B14F-4D97-AF65-F5344CB8AC3E}">
        <p14:creationId xmlns:p14="http://schemas.microsoft.com/office/powerpoint/2010/main" val="1589623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Explain the addition of the ice breakers / </a:t>
            </a:r>
            <a:r>
              <a:rPr lang="en-US"/>
              <a:t>informative capsules</a:t>
            </a:r>
          </a:p>
        </p:txBody>
      </p:sp>
    </p:spTree>
    <p:extLst>
      <p:ext uri="{BB962C8B-B14F-4D97-AF65-F5344CB8AC3E}">
        <p14:creationId xmlns:p14="http://schemas.microsoft.com/office/powerpoint/2010/main" val="392487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7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E004-11BC-D99C-0541-F05ABCAE9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8BB7A-5DB2-0091-34D6-41DD4CAF5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20C9E7-1FCB-C770-BA4C-F195F925D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0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FFEBC-9062-ED34-7C5B-483647168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83389-ECF3-1BF6-5E07-D08EC260C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1FB1F-4982-B77A-8C66-855BF402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6850-574F-322A-5E85-29419B21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50EEF-4FB1-0F73-9C75-A4224E93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61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76F31-A397-7328-6E12-78A2CDFC5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37757-3443-106C-4AFD-6572F7534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08BC-72A2-DA55-9B58-60F43FAA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5FCBC-AE1A-F0C2-1FD0-35D1BDDF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945D-516F-05F8-A912-67DC6F72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36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A0839-8BA1-C7DA-85FB-53348297A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F9111-E623-5374-82C4-7BD295551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1BA4-F8EF-5F22-7A78-5101564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85150-E954-67D5-9EE2-4322D427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B442E-CE12-5831-7D1E-294B84B1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4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B71D-3E6A-92B3-4C51-2D10C487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7F7B-BB73-511F-E8B6-BD062D762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B2EFC-9D44-3C07-AD09-B7C33882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3CA5-89BA-72A3-1ACF-C644BB54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B1FD-953B-BB75-2034-E15B9AA1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0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FBB6-C9E4-CE75-5F2B-80CF3F71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63BE3-2242-03AB-F84E-375CAFC8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BDC98-D122-D9AE-DA20-96119F73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9B45-0854-4DCE-8001-80AAF2A6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6FA7A-ADD0-68C0-8837-5364ECD8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845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966B-4F24-7124-519A-D2673024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A160C-FAB2-57D6-1FBB-55907EA4B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B48C-3EB8-1C61-E45F-04BCC8454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52FF9-F7A2-A8CF-F70E-24FF5B8A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39D3-DDB4-2847-62A2-F86860C1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04E9-D44E-FB51-222E-4DE512B1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752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A82-D228-12F5-EA3D-B26467EE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3125-E7CB-E4B4-05D9-1CEDDDFD3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D697-D99C-56CE-037C-76613F3B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71E15-D47C-2286-DA5F-2B89657BE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E667C-3064-C2CD-E32E-E690B20EB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4B442-C177-3AF8-1EDA-D8E88C18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45B0E-9B54-99F8-5918-D91531F7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24B70-9990-86FB-988F-75448B35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803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71E-3EFE-A6A6-3690-A4C79829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1EE90-EC83-4C28-E11D-D478DE15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A2261-CD7C-205C-BC56-411D57E6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32BDB-46F7-5E8A-94FD-C8F2D25F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554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7670E-0677-4480-F01A-B397627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05B4B-D5A7-C77F-E3F4-33420325B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9567-0133-2EC1-EFAD-1387E4CA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116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2181-3F2D-7BBE-689B-47250541C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A1F8-B860-11EB-C5D0-6331180C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90B84-F5FF-51DB-66A9-AFF6AED4D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23304-29CE-C5A8-809F-728FB3EE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D35B6-56BC-64A1-C9AC-EF3CFA9B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DF5DE-4175-1C20-FA52-4C1D6C1FF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9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68F5-45F2-0912-24EB-EB7DB39D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EFF7A-CD5B-9BE5-D792-2DB085377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16C3B-F46E-DB36-26CD-A54A0B3E8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4165-EB81-31DD-5B99-F10B7706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8E713-7965-9076-0DFD-332F74E6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93EDB-D304-DF74-BA8F-D0942A1A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2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A7E2E-DAAC-48D4-C8D2-CC073590F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DA0D4-3427-6587-3E85-2850D482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8394-9FA2-5658-560E-64A66A03D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C5EE4-639B-EF46-B769-D8A66510AD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266E6-0140-044E-3E11-E2C928BF5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90AE1-8B82-6764-08D1-A9900DE0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E43F6-9AD5-6A43-B512-B59FB4089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6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su.instructure.com/enroll/7EEKP4" TargetMode="External"/><Relationship Id="rId2" Type="http://schemas.openxmlformats.org/officeDocument/2006/relationships/hyperlink" Target="http://links.asu.edu/asu101-pre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gineering.asu.edu/asu10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756798"/>
            <a:ext cx="12198475" cy="135221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0" y="2959451"/>
            <a:ext cx="12191999" cy="90464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7128"/>
              </a:lnSpc>
              <a:buNone/>
            </a:pPr>
            <a:r>
              <a:rPr lang="en-US" sz="6750" b="1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ASU101@TPS Fall 2025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/>
          <a:srcRect l="-60" t="-60" r="-60" b="-60"/>
          <a:stretch/>
        </p:blipFill>
        <p:spPr>
          <a:xfrm>
            <a:off x="4414659" y="5468779"/>
            <a:ext cx="3809047" cy="12558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3CD39-709F-1199-5A89-0E8638C3D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337D-8E98-677C-C68C-257A7E6F7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Interview with Section Leader Assignment</a:t>
            </a:r>
            <a:endParaRPr lang="en-US" sz="44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38ACFB-6FBB-B396-A731-9FC6C9C40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1:1 meetings Section Leaders will be holding with students is now in a central place in Microsoft Bookings. This will allow us to ensure that all meetings are being held and if a meeting is not held, why that might be. It will also allow the Section Leader to document any potential concerns that may arise in the 1:1 meeting. The booking link is embedded in the 'Interview with your Section Leader' module in the Canvas shell, so please do not edit this assignment. </a:t>
            </a:r>
          </a:p>
        </p:txBody>
      </p:sp>
    </p:spTree>
    <p:extLst>
      <p:ext uri="{BB962C8B-B14F-4D97-AF65-F5344CB8AC3E}">
        <p14:creationId xmlns:p14="http://schemas.microsoft.com/office/powerpoint/2010/main" val="262993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3EEB-E373-EE32-F693-E7DA5C2A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887" y="3930554"/>
            <a:ext cx="6699829" cy="230610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u="none" strike="noStrike" dirty="0">
                <a:effectLst/>
              </a:rPr>
              <a:t>14 content modules</a:t>
            </a:r>
          </a:p>
          <a:p>
            <a:pPr lvl="1"/>
            <a:r>
              <a:rPr lang="en-US" sz="2800" dirty="0"/>
              <a:t>8 required FSE modules</a:t>
            </a:r>
          </a:p>
          <a:p>
            <a:pPr lvl="1"/>
            <a:r>
              <a:rPr lang="en-US" sz="2800" dirty="0"/>
              <a:t>Common TPS modules</a:t>
            </a:r>
          </a:p>
          <a:p>
            <a:pPr lvl="1"/>
            <a:r>
              <a:rPr lang="en-US" sz="2800" dirty="0"/>
              <a:t>Instructor-created modules</a:t>
            </a:r>
          </a:p>
          <a:p>
            <a:pPr lvl="1"/>
            <a:r>
              <a:rPr lang="en-US" sz="2800" b="0" i="0" u="none" strike="noStrike" dirty="0">
                <a:effectLst/>
              </a:rPr>
              <a:t>7 optional FSE modules</a:t>
            </a:r>
          </a:p>
          <a:p>
            <a:pPr lvl="1"/>
            <a:r>
              <a:rPr lang="en-US" sz="2800" dirty="0"/>
              <a:t>Campus Tour – Visit Innovation Hub, Print Lab, Sangram </a:t>
            </a:r>
            <a:r>
              <a:rPr lang="en-US" sz="2800" dirty="0" err="1"/>
              <a:t>Redkar’s</a:t>
            </a:r>
            <a:r>
              <a:rPr lang="en-US" sz="2800" dirty="0"/>
              <a:t> Drone Lab</a:t>
            </a:r>
            <a:endParaRPr lang="en-US" sz="2800" b="0" i="0" u="none" strike="noStrike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3E3FF-9792-6DFA-053E-83F8DD9E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84" y="0"/>
            <a:ext cx="5305927" cy="648833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800" b="1" dirty="0"/>
              <a:t>ASU101 </a:t>
            </a:r>
            <a:br>
              <a:rPr lang="en-US" sz="4800" b="1" dirty="0"/>
            </a:br>
            <a:r>
              <a:rPr lang="en-US" sz="4800" b="1" dirty="0"/>
              <a:t>Canvas Shell</a:t>
            </a:r>
            <a:br>
              <a:rPr lang="en-US" sz="4800" dirty="0"/>
            </a:br>
            <a:br>
              <a:rPr lang="en-US" sz="4800" dirty="0"/>
            </a:br>
            <a:r>
              <a:rPr lang="en-US" sz="2800" dirty="0"/>
              <a:t>Jason will make your course copy by </a:t>
            </a:r>
            <a:r>
              <a:rPr lang="en-US" sz="2800" b="1" dirty="0"/>
              <a:t>August 12 </a:t>
            </a:r>
            <a:r>
              <a:rPr lang="en-US" sz="2800" dirty="0"/>
              <a:t>and provide a </a:t>
            </a:r>
            <a:r>
              <a:rPr lang="en-US" sz="2800" b="1" dirty="0"/>
              <a:t>draft syllabus </a:t>
            </a:r>
            <a:r>
              <a:rPr lang="en-US" sz="2800" dirty="0"/>
              <a:t>with dates filled in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Preview 2025 Canvas shell:</a:t>
            </a:r>
            <a:br>
              <a:rPr lang="en-US" sz="2800" dirty="0"/>
            </a:br>
            <a:r>
              <a:rPr lang="en-US" sz="2800" dirty="0">
                <a:hlinkClick r:id="rId2"/>
              </a:rPr>
              <a:t>links.asu.edu/asu101-preview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Access Jason’s </a:t>
            </a:r>
            <a:r>
              <a:rPr lang="en-US" sz="2800" b="1" dirty="0"/>
              <a:t>2024 </a:t>
            </a:r>
            <a:r>
              <a:rPr lang="en-US" sz="2800" dirty="0"/>
              <a:t>shell, customized for </a:t>
            </a:r>
            <a:r>
              <a:rPr lang="en-US" sz="2800" i="1" dirty="0"/>
              <a:t>Design the University of 2040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200" dirty="0">
                <a:hlinkClick r:id="rId3"/>
              </a:rPr>
              <a:t>https://asu.instructure.com/enroll/7EEKP4</a:t>
            </a:r>
            <a:r>
              <a:rPr lang="en-US" sz="2200" dirty="0"/>
              <a:t> 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344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E3FF-9792-6DFA-053E-83F8DD9E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Mandatory FSE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0243-A0C6-AF30-C0FD-02B63B07B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22463"/>
            <a:ext cx="2995612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Third</a:t>
            </a:r>
          </a:p>
          <a:p>
            <a:r>
              <a:rPr lang="en-US" dirty="0"/>
              <a:t>W1 – W5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3EEB-E373-EE32-F693-E7DA5C2A2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152775"/>
            <a:ext cx="3108960" cy="3684588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Welcome, Introduction and Syllabus* (Week 1)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i="0" u="none" strike="noStrike" dirty="0">
                <a:solidFill>
                  <a:srgbClr val="FF9500"/>
                </a:solidFill>
                <a:effectLst/>
              </a:rPr>
              <a:t>Fulton Difference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Academic and Professional Integrity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In Summer: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500"/>
                </a:solidFill>
              </a:rPr>
              <a:t>Homework 0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5991-8209-B397-14DF-9CAF9321B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13700" y="1922463"/>
            <a:ext cx="3108960" cy="823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Third</a:t>
            </a:r>
          </a:p>
          <a:p>
            <a:r>
              <a:rPr lang="en-US" dirty="0"/>
              <a:t>W11 – W13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22A09-A530-F492-006B-157189ED4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13700" y="3152775"/>
            <a:ext cx="3108960" cy="368458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400" dirty="0">
                <a:solidFill>
                  <a:srgbClr val="000000"/>
                </a:solidFill>
              </a:rPr>
              <a:t>Finances in College*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Outside of Class: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9500"/>
                </a:solidFill>
              </a:rPr>
              <a:t>2-year Career Plan One-On-One Meeting with Section Leader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DECD07-8788-D733-2203-0B5A28056C69}"/>
              </a:ext>
            </a:extLst>
          </p:cNvPr>
          <p:cNvSpPr txBox="1">
            <a:spLocks/>
          </p:cNvSpPr>
          <p:nvPr/>
        </p:nvSpPr>
        <p:spPr>
          <a:xfrm>
            <a:off x="4426745" y="3152775"/>
            <a:ext cx="310896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chemeClr val="accent5"/>
                </a:solidFill>
              </a:rPr>
              <a:t>Academic Advising Visit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Career Exploration Experience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FF9500"/>
                </a:solidFill>
              </a:rPr>
              <a:t>2-year Career Plan Group Discussion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rgbClr val="000000"/>
                </a:solidFill>
              </a:rPr>
              <a:t>Inclusive Excellence*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60F31-D4C4-B380-55F7-5416784274BF}"/>
              </a:ext>
            </a:extLst>
          </p:cNvPr>
          <p:cNvSpPr txBox="1"/>
          <p:nvPr/>
        </p:nvSpPr>
        <p:spPr>
          <a:xfrm>
            <a:off x="4381500" y="1922463"/>
            <a:ext cx="3086100" cy="8874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/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/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b="1"/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r>
              <a:rPr lang="en-US" dirty="0"/>
              <a:t>2nd Third</a:t>
            </a:r>
          </a:p>
          <a:p>
            <a:r>
              <a:rPr lang="en-US" dirty="0"/>
              <a:t>W6 – W10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0EF514-2ABC-FF94-4941-BC21D5A1E871}"/>
              </a:ext>
            </a:extLst>
          </p:cNvPr>
          <p:cNvCxnSpPr/>
          <p:nvPr/>
        </p:nvCxnSpPr>
        <p:spPr>
          <a:xfrm>
            <a:off x="3948749" y="1569691"/>
            <a:ext cx="0" cy="482016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F24196-657A-4E78-BE42-114C4BC71F27}"/>
              </a:ext>
            </a:extLst>
          </p:cNvPr>
          <p:cNvCxnSpPr/>
          <p:nvPr/>
        </p:nvCxnSpPr>
        <p:spPr>
          <a:xfrm>
            <a:off x="7695249" y="1569691"/>
            <a:ext cx="0" cy="482016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71E43C-A88D-8B9C-9B34-6B00415F5FEC}"/>
              </a:ext>
            </a:extLst>
          </p:cNvPr>
          <p:cNvCxnSpPr>
            <a:cxnSpLocks/>
          </p:cNvCxnSpPr>
          <p:nvPr/>
        </p:nvCxnSpPr>
        <p:spPr>
          <a:xfrm>
            <a:off x="609600" y="2908300"/>
            <a:ext cx="1051306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4F10C2-9ACE-5EDF-D045-5755DF2D8F59}"/>
              </a:ext>
            </a:extLst>
          </p:cNvPr>
          <p:cNvSpPr txBox="1"/>
          <p:nvPr/>
        </p:nvSpPr>
        <p:spPr>
          <a:xfrm>
            <a:off x="7695249" y="189847"/>
            <a:ext cx="610001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800" b="1" i="0" u="none" strike="noStrike" dirty="0">
                <a:solidFill>
                  <a:srgbClr val="FF9500"/>
                </a:solidFill>
                <a:effectLst/>
              </a:rPr>
              <a:t>Orange: </a:t>
            </a:r>
            <a:r>
              <a:rPr lang="en-US" sz="1800" i="0" u="none" strike="noStrike" dirty="0">
                <a:solidFill>
                  <a:srgbClr val="FF9500"/>
                </a:solidFill>
                <a:effectLst/>
              </a:rPr>
              <a:t>Led by Section Leader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accent5"/>
                </a:solidFill>
              </a:rPr>
              <a:t>Purple: </a:t>
            </a:r>
            <a:r>
              <a:rPr lang="en-US" sz="1800" dirty="0">
                <a:solidFill>
                  <a:schemeClr val="accent5"/>
                </a:solidFill>
              </a:rPr>
              <a:t>Advising Team will visit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dirty="0"/>
              <a:t>* = lots of opportunity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7961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737390" y="2279753"/>
            <a:ext cx="12926339" cy="38687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Object 7"/>
          <p:cNvSpPr/>
          <p:nvPr/>
        </p:nvSpPr>
        <p:spPr>
          <a:xfrm>
            <a:off x="2395430" y="5152399"/>
            <a:ext cx="1675981" cy="1999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Introduction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385849" y="5408832"/>
            <a:ext cx="1854605" cy="2993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Competencies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2385849" y="5629796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268"/>
              </a:lnSpc>
              <a:spcBef>
                <a:spcPts val="1004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Strategies &amp; 2-year Plan</a:t>
            </a:r>
            <a:endParaRPr lang="en-US" dirty="0"/>
          </a:p>
        </p:txBody>
      </p:sp>
      <p:pic>
        <p:nvPicPr>
          <p:cNvPr id="11" name="Object 10" descr="preencoded.png"/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43426" y="4862619"/>
            <a:ext cx="274320" cy="41148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1339425" y="2861641"/>
            <a:ext cx="1167861" cy="244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Fulton Difference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1339425" y="3295907"/>
            <a:ext cx="1167861" cy="75548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How Fulton Schools of Engineering Can Support Me?</a:t>
            </a:r>
            <a:endParaRPr lang="en-US" dirty="0"/>
          </a:p>
        </p:txBody>
      </p:sp>
      <p:pic>
        <p:nvPicPr>
          <p:cNvPr id="14" name="Object 13" descr="preencoded.png"/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36769" y="3605707"/>
            <a:ext cx="274320" cy="411480"/>
          </a:xfrm>
          <a:prstGeom prst="rect">
            <a:avLst/>
          </a:prstGeom>
        </p:spPr>
      </p:pic>
      <p:sp>
        <p:nvSpPr>
          <p:cNvPr id="15" name="Object 14"/>
          <p:cNvSpPr/>
          <p:nvPr/>
        </p:nvSpPr>
        <p:spPr>
          <a:xfrm>
            <a:off x="6040245" y="3538009"/>
            <a:ext cx="1675981" cy="599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2-year Career Plan Group Discussion with Section Leader</a:t>
            </a:r>
            <a:endParaRPr lang="en-US" dirty="0"/>
          </a:p>
        </p:txBody>
      </p:sp>
      <p:sp>
        <p:nvSpPr>
          <p:cNvPr id="16" name="Object 15"/>
          <p:cNvSpPr/>
          <p:nvPr/>
        </p:nvSpPr>
        <p:spPr>
          <a:xfrm>
            <a:off x="6040245" y="4260835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Competencies</a:t>
            </a:r>
          </a:p>
          <a:p>
            <a:pPr algn="l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Strategies for Success</a:t>
            </a:r>
            <a:endParaRPr lang="en-US" dirty="0"/>
          </a:p>
        </p:txBody>
      </p:sp>
      <p:pic>
        <p:nvPicPr>
          <p:cNvPr id="17" name="Object 16" descr="preencoded.png"/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87207" y="2509417"/>
            <a:ext cx="274320" cy="41148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2953872" y="1682685"/>
            <a:ext cx="1675981" cy="599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Academic &amp; Professional Integrity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953758" y="2389444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Competencies</a:t>
            </a:r>
            <a:endParaRPr lang="en-US" dirty="0"/>
          </a:p>
        </p:txBody>
      </p:sp>
      <p:pic>
        <p:nvPicPr>
          <p:cNvPr id="20" name="Object 19" descr="preencoded.png"/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97486" y="3621546"/>
            <a:ext cx="274320" cy="411480"/>
          </a:xfrm>
          <a:prstGeom prst="rect">
            <a:avLst/>
          </a:prstGeom>
        </p:spPr>
      </p:pic>
      <p:sp>
        <p:nvSpPr>
          <p:cNvPr id="21" name="Object 20"/>
          <p:cNvSpPr/>
          <p:nvPr/>
        </p:nvSpPr>
        <p:spPr>
          <a:xfrm>
            <a:off x="4937888" y="2331681"/>
            <a:ext cx="1392074" cy="4114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Career Exploration</a:t>
            </a:r>
            <a:endParaRPr lang="en-US" dirty="0"/>
          </a:p>
        </p:txBody>
      </p:sp>
      <p:sp>
        <p:nvSpPr>
          <p:cNvPr id="22" name="Object 21"/>
          <p:cNvSpPr/>
          <p:nvPr/>
        </p:nvSpPr>
        <p:spPr>
          <a:xfrm>
            <a:off x="4937888" y="2777262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Competencies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4941343" y="3070324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lnSpc>
                <a:spcPts val="1268"/>
              </a:lnSpc>
              <a:spcBef>
                <a:spcPts val="1004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Strategies &amp; 2-year plan</a:t>
            </a:r>
            <a:endParaRPr lang="en-US" dirty="0"/>
          </a:p>
        </p:txBody>
      </p:sp>
      <p:pic>
        <p:nvPicPr>
          <p:cNvPr id="24" name="Object 23" descr="preencoded.png"/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05744" y="3585269"/>
            <a:ext cx="274320" cy="41148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8932086" y="3973521"/>
            <a:ext cx="1675981" cy="6599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One-on-one Interview with your Section Leader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8932086" y="4697400"/>
            <a:ext cx="1675981" cy="3770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 Strategies</a:t>
            </a:r>
          </a:p>
          <a:p>
            <a:pPr algn="l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</a:rPr>
              <a:t>2-year plan</a:t>
            </a:r>
            <a:endParaRPr lang="en-US" dirty="0"/>
          </a:p>
        </p:txBody>
      </p:sp>
      <p:pic>
        <p:nvPicPr>
          <p:cNvPr id="27" name="Object 26" descr="preencoded.png"/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42949" y="2555621"/>
            <a:ext cx="274320" cy="41148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9731107" y="1379948"/>
            <a:ext cx="1675981" cy="399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End of the Semester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9667526" y="1896914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268"/>
              </a:lnSpc>
              <a:spcBef>
                <a:spcPts val="949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2-year plan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9667526" y="2179319"/>
            <a:ext cx="1675981" cy="15236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268"/>
              </a:lnSpc>
              <a:spcBef>
                <a:spcPts val="1004"/>
              </a:spcBef>
              <a:buNone/>
            </a:pPr>
            <a:r>
              <a:rPr lang="en-US" sz="1200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Assess Competencies</a:t>
            </a:r>
            <a:endParaRPr lang="en-US" dirty="0"/>
          </a:p>
        </p:txBody>
      </p:sp>
      <p:pic>
        <p:nvPicPr>
          <p:cNvPr id="31" name="Object 30" descr="preencoded.png"/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187" y="2379578"/>
            <a:ext cx="274320" cy="41148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224946" y="6349891"/>
            <a:ext cx="3027241" cy="2094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663"/>
              </a:lnSpc>
              <a:buNone/>
            </a:pPr>
            <a:r>
              <a:rPr lang="en-US" sz="1575" dirty="0">
                <a:solidFill>
                  <a:srgbClr val="8C1D4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College and Major Related Topics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9CF3F7-FC38-3994-9467-4EA82B41FB8D}"/>
              </a:ext>
            </a:extLst>
          </p:cNvPr>
          <p:cNvCxnSpPr>
            <a:cxnSpLocks/>
          </p:cNvCxnSpPr>
          <p:nvPr/>
        </p:nvCxnSpPr>
        <p:spPr>
          <a:xfrm>
            <a:off x="2280586" y="5057121"/>
            <a:ext cx="0" cy="1423694"/>
          </a:xfrm>
          <a:prstGeom prst="line">
            <a:avLst/>
          </a:prstGeom>
          <a:ln>
            <a:solidFill>
              <a:srgbClr val="5C66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0646D55-7FBE-FE03-1FD6-FF53D9E58D61}"/>
              </a:ext>
            </a:extLst>
          </p:cNvPr>
          <p:cNvCxnSpPr>
            <a:cxnSpLocks/>
          </p:cNvCxnSpPr>
          <p:nvPr/>
        </p:nvCxnSpPr>
        <p:spPr>
          <a:xfrm>
            <a:off x="11196547" y="2826757"/>
            <a:ext cx="0" cy="3612710"/>
          </a:xfrm>
          <a:prstGeom prst="line">
            <a:avLst/>
          </a:prstGeom>
          <a:ln>
            <a:solidFill>
              <a:srgbClr val="5C667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10C7681-6D6E-F2E0-26D6-5345F0B02AA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280586" y="6454640"/>
            <a:ext cx="2944360" cy="0"/>
          </a:xfrm>
          <a:prstGeom prst="line">
            <a:avLst/>
          </a:prstGeom>
          <a:ln w="19050">
            <a:solidFill>
              <a:srgbClr val="8C1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965AE7-DFD3-2E34-9886-843C19EE7580}"/>
              </a:ext>
            </a:extLst>
          </p:cNvPr>
          <p:cNvCxnSpPr>
            <a:cxnSpLocks/>
          </p:cNvCxnSpPr>
          <p:nvPr/>
        </p:nvCxnSpPr>
        <p:spPr>
          <a:xfrm>
            <a:off x="8252187" y="6439467"/>
            <a:ext cx="2944360" cy="0"/>
          </a:xfrm>
          <a:prstGeom prst="line">
            <a:avLst/>
          </a:prstGeom>
          <a:ln w="19050">
            <a:solidFill>
              <a:srgbClr val="8C1D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bject 24">
            <a:extLst>
              <a:ext uri="{FF2B5EF4-FFF2-40B4-BE49-F238E27FC236}">
                <a16:creationId xmlns:a16="http://schemas.microsoft.com/office/drawing/2014/main" id="{06EDDB9C-55A6-AD11-5B1E-72F68D1AFF40}"/>
              </a:ext>
            </a:extLst>
          </p:cNvPr>
          <p:cNvSpPr/>
          <p:nvPr/>
        </p:nvSpPr>
        <p:spPr>
          <a:xfrm>
            <a:off x="5402978" y="5325798"/>
            <a:ext cx="1247494" cy="5080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Inclusive Excellence</a:t>
            </a:r>
            <a:endParaRPr lang="en-US" dirty="0"/>
          </a:p>
        </p:txBody>
      </p:sp>
      <p:pic>
        <p:nvPicPr>
          <p:cNvPr id="7" name="Object 16" descr="preencoded.png">
            <a:extLst>
              <a:ext uri="{FF2B5EF4-FFF2-40B4-BE49-F238E27FC236}">
                <a16:creationId xmlns:a16="http://schemas.microsoft.com/office/drawing/2014/main" id="{CC7CD9D6-19A3-DCBD-0F48-CC61F421D549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6750" y="2493047"/>
            <a:ext cx="274320" cy="41148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8F64C412-4081-004B-05D6-BEA62E6C9DED}"/>
              </a:ext>
            </a:extLst>
          </p:cNvPr>
          <p:cNvSpPr/>
          <p:nvPr/>
        </p:nvSpPr>
        <p:spPr>
          <a:xfrm>
            <a:off x="8320887" y="2279753"/>
            <a:ext cx="1247494" cy="4732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Finances in College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F7B0AD-D527-E08D-3DA6-23DBE17DC0D8}"/>
              </a:ext>
            </a:extLst>
          </p:cNvPr>
          <p:cNvCxnSpPr/>
          <p:nvPr/>
        </p:nvCxnSpPr>
        <p:spPr>
          <a:xfrm>
            <a:off x="4240454" y="1328391"/>
            <a:ext cx="0" cy="482016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5D903C-70FE-5F93-8AAD-30476A20149B}"/>
              </a:ext>
            </a:extLst>
          </p:cNvPr>
          <p:cNvCxnSpPr/>
          <p:nvPr/>
        </p:nvCxnSpPr>
        <p:spPr>
          <a:xfrm>
            <a:off x="8320887" y="1401367"/>
            <a:ext cx="0" cy="482016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7" name="Object 16" descr="preencoded.png">
            <a:extLst>
              <a:ext uri="{FF2B5EF4-FFF2-40B4-BE49-F238E27FC236}">
                <a16:creationId xmlns:a16="http://schemas.microsoft.com/office/drawing/2014/main" id="{381727FC-687A-97E8-4597-AB43CA8BC7F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9298" y="4975552"/>
            <a:ext cx="274320" cy="411480"/>
          </a:xfrm>
          <a:prstGeom prst="rect">
            <a:avLst/>
          </a:prstGeom>
        </p:spPr>
      </p:pic>
      <p:sp>
        <p:nvSpPr>
          <p:cNvPr id="40" name="Object 24">
            <a:extLst>
              <a:ext uri="{FF2B5EF4-FFF2-40B4-BE49-F238E27FC236}">
                <a16:creationId xmlns:a16="http://schemas.microsoft.com/office/drawing/2014/main" id="{21E9BA8C-2551-81C3-2F41-C2B6E42D45ED}"/>
              </a:ext>
            </a:extLst>
          </p:cNvPr>
          <p:cNvSpPr/>
          <p:nvPr/>
        </p:nvSpPr>
        <p:spPr>
          <a:xfrm>
            <a:off x="7328768" y="5793536"/>
            <a:ext cx="1247494" cy="50805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Academic Advising</a:t>
            </a:r>
            <a:endParaRPr lang="en-US" dirty="0"/>
          </a:p>
        </p:txBody>
      </p:sp>
      <p:pic>
        <p:nvPicPr>
          <p:cNvPr id="41" name="Object 16" descr="preencoded.png">
            <a:extLst>
              <a:ext uri="{FF2B5EF4-FFF2-40B4-BE49-F238E27FC236}">
                <a16:creationId xmlns:a16="http://schemas.microsoft.com/office/drawing/2014/main" id="{FB97CD78-4F0A-F10C-51C2-75A7CC795BC8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1946" y="5255532"/>
            <a:ext cx="274320" cy="411480"/>
          </a:xfrm>
          <a:prstGeom prst="rect">
            <a:avLst/>
          </a:prstGeom>
        </p:spPr>
      </p:pic>
      <p:pic>
        <p:nvPicPr>
          <p:cNvPr id="43" name="Object 23" descr="preencoded.png">
            <a:extLst>
              <a:ext uri="{FF2B5EF4-FFF2-40B4-BE49-F238E27FC236}">
                <a16:creationId xmlns:a16="http://schemas.microsoft.com/office/drawing/2014/main" id="{E7B8DF65-E9A8-00A8-C868-E00C613E3A9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011" y="5255532"/>
            <a:ext cx="274320" cy="411480"/>
          </a:xfrm>
          <a:prstGeom prst="rect">
            <a:avLst/>
          </a:prstGeom>
        </p:spPr>
      </p:pic>
      <p:sp>
        <p:nvSpPr>
          <p:cNvPr id="44" name="Object 11">
            <a:extLst>
              <a:ext uri="{FF2B5EF4-FFF2-40B4-BE49-F238E27FC236}">
                <a16:creationId xmlns:a16="http://schemas.microsoft.com/office/drawing/2014/main" id="{93B723A2-DF22-9B81-91EC-30E333C7DC7B}"/>
              </a:ext>
            </a:extLst>
          </p:cNvPr>
          <p:cNvSpPr/>
          <p:nvPr/>
        </p:nvSpPr>
        <p:spPr>
          <a:xfrm>
            <a:off x="53209" y="4958796"/>
            <a:ext cx="1116474" cy="24651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r">
              <a:lnSpc>
                <a:spcPts val="1584"/>
              </a:lnSpc>
              <a:buNone/>
            </a:pPr>
            <a:r>
              <a:rPr lang="en-US" sz="1500" b="1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Homework 0</a:t>
            </a:r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65300D-C0EA-25F5-E4EE-90EA11202CAD}"/>
              </a:ext>
            </a:extLst>
          </p:cNvPr>
          <p:cNvCxnSpPr/>
          <p:nvPr/>
        </p:nvCxnSpPr>
        <p:spPr>
          <a:xfrm>
            <a:off x="1339425" y="1401367"/>
            <a:ext cx="0" cy="482016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itle 1">
            <a:extLst>
              <a:ext uri="{FF2B5EF4-FFF2-40B4-BE49-F238E27FC236}">
                <a16:creationId xmlns:a16="http://schemas.microsoft.com/office/drawing/2014/main" id="{914DF8E3-C8C9-40E7-58D6-CE18FD8C47EB}"/>
              </a:ext>
            </a:extLst>
          </p:cNvPr>
          <p:cNvSpPr txBox="1">
            <a:spLocks/>
          </p:cNvSpPr>
          <p:nvPr/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ASU101 Semester Plan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DDE7C-A948-2872-4BDD-1F55D935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Fulton Difference – 2-year Career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EC00-E2C3-95AC-64F3-B65A31C626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0</a:t>
            </a:r>
          </a:p>
          <a:p>
            <a:pPr lvl="1"/>
            <a:r>
              <a:rPr lang="en-US" dirty="0"/>
              <a:t>Scavenger Hunt</a:t>
            </a:r>
          </a:p>
          <a:p>
            <a:pPr lvl="1"/>
            <a:r>
              <a:rPr lang="en-US" dirty="0"/>
              <a:t>Transition to College</a:t>
            </a:r>
          </a:p>
          <a:p>
            <a:pPr lvl="1"/>
            <a:r>
              <a:rPr lang="en-US" dirty="0" err="1"/>
              <a:t>MyASU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Fulton Difference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Team Game</a:t>
            </a:r>
          </a:p>
          <a:p>
            <a:pPr lvl="1"/>
            <a:r>
              <a:rPr lang="en-US" dirty="0"/>
              <a:t>Preview Jeopardy activity: </a:t>
            </a:r>
            <a:r>
              <a:rPr lang="en-US" dirty="0">
                <a:hlinkClick r:id="rId3"/>
              </a:rPr>
              <a:t>engineering.asu.edu/asu101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DE66C-F44E-A5CA-B757-D7AABBB329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2-year Career Plan</a:t>
            </a:r>
          </a:p>
          <a:p>
            <a:pPr lvl="1"/>
            <a:r>
              <a:rPr lang="en-US" dirty="0"/>
              <a:t>Session</a:t>
            </a:r>
          </a:p>
          <a:p>
            <a:pPr lvl="1"/>
            <a:r>
              <a:rPr lang="en-US" dirty="0"/>
              <a:t>Group Discussion</a:t>
            </a:r>
          </a:p>
          <a:p>
            <a:endParaRPr lang="en-US" dirty="0"/>
          </a:p>
          <a:p>
            <a:r>
              <a:rPr lang="en-US" dirty="0"/>
              <a:t>One-on-one interview with the Section Leader</a:t>
            </a:r>
          </a:p>
          <a:p>
            <a:pPr lvl="1"/>
            <a:r>
              <a:rPr lang="en-US" dirty="0"/>
              <a:t>Activity outside of class time</a:t>
            </a:r>
          </a:p>
          <a:p>
            <a:pPr lvl="1"/>
            <a:r>
              <a:rPr lang="en-US" dirty="0"/>
              <a:t>Individual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5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C36E-4155-EAB1-52CB-012507A4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</a:rPr>
              <a:t>Career Exploration Experience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FE2D-0BAC-3A74-E785-C7E75268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Interactive session with videos from previous panels</a:t>
            </a:r>
          </a:p>
          <a:p>
            <a:pPr lvl="1"/>
            <a:r>
              <a:rPr lang="en-US" sz="2200" dirty="0"/>
              <a:t>Updated Workbooks 2025</a:t>
            </a:r>
          </a:p>
          <a:p>
            <a:pPr lvl="1"/>
            <a:r>
              <a:rPr lang="en-US" sz="2200" dirty="0"/>
              <a:t>Updated Videos for some majors</a:t>
            </a:r>
          </a:p>
          <a:p>
            <a:endParaRPr lang="en-US" sz="2600" dirty="0"/>
          </a:p>
          <a:p>
            <a:r>
              <a:rPr lang="en-US" sz="2600" dirty="0"/>
              <a:t>Opportunity for faculty mentorship related to careers</a:t>
            </a:r>
          </a:p>
          <a:p>
            <a:endParaRPr lang="en-US" sz="2600" dirty="0"/>
          </a:p>
          <a:p>
            <a:r>
              <a:rPr lang="en-US" sz="2600" dirty="0"/>
              <a:t>No Career Exploration Night Event</a:t>
            </a:r>
          </a:p>
        </p:txBody>
      </p:sp>
    </p:spTree>
    <p:extLst>
      <p:ext uri="{BB962C8B-B14F-4D97-AF65-F5344CB8AC3E}">
        <p14:creationId xmlns:p14="http://schemas.microsoft.com/office/powerpoint/2010/main" val="223261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E3FF-9792-6DFA-053E-83F8DD9E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Optional </a:t>
            </a:r>
            <a:r>
              <a:rPr lang="en-US" b="1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3EEB-E373-EE32-F693-E7DA5C2A2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Conflict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Make it Happen with an Entrepreneurial Mindset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Seeds of Sustainability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Key to Problem Solving (proposed by Don Holcomb – SCAI)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Be Connected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Hayden Library Tour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Wellness</a:t>
            </a:r>
          </a:p>
        </p:txBody>
      </p:sp>
    </p:spTree>
    <p:extLst>
      <p:ext uri="{BB962C8B-B14F-4D97-AF65-F5344CB8AC3E}">
        <p14:creationId xmlns:p14="http://schemas.microsoft.com/office/powerpoint/2010/main" val="18236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143C-9305-22FB-EDB5-93B638F5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Ice Breakers / Informative Capsules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9A04-E242-8967-C765-F82884CDF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2-5 min activities/announcements</a:t>
            </a:r>
          </a:p>
          <a:p>
            <a:r>
              <a:rPr lang="en-US" dirty="0"/>
              <a:t>Delivered/led by Section Leaders at the beginning of the session</a:t>
            </a:r>
          </a:p>
          <a:p>
            <a:r>
              <a:rPr lang="en-US" dirty="0"/>
              <a:t>Pool of options will be provided</a:t>
            </a:r>
          </a:p>
          <a:p>
            <a:pPr lvl="1"/>
            <a:r>
              <a:rPr lang="en-US" dirty="0"/>
              <a:t>Transition to College</a:t>
            </a:r>
          </a:p>
          <a:p>
            <a:pPr lvl="1"/>
            <a:r>
              <a:rPr lang="en-US" dirty="0"/>
              <a:t>Stress and Time Management</a:t>
            </a:r>
          </a:p>
          <a:p>
            <a:pPr lvl="1"/>
            <a:r>
              <a:rPr lang="en-US" dirty="0"/>
              <a:t>Study Skills</a:t>
            </a:r>
          </a:p>
          <a:p>
            <a:pPr lvl="1"/>
            <a:r>
              <a:rPr lang="en-US" dirty="0"/>
              <a:t>Professional Networking</a:t>
            </a:r>
          </a:p>
          <a:p>
            <a:pPr lvl="1"/>
            <a:r>
              <a:rPr lang="en-US" dirty="0"/>
              <a:t>Fun Facts</a:t>
            </a:r>
          </a:p>
          <a:p>
            <a:pPr lvl="1"/>
            <a:r>
              <a:rPr lang="en-US" dirty="0"/>
              <a:t>ASU Events</a:t>
            </a:r>
          </a:p>
          <a:p>
            <a:pPr lvl="1"/>
            <a:r>
              <a:rPr lang="en-US" dirty="0"/>
              <a:t>ASU / School important dates</a:t>
            </a:r>
          </a:p>
        </p:txBody>
      </p:sp>
    </p:spTree>
    <p:extLst>
      <p:ext uri="{BB962C8B-B14F-4D97-AF65-F5344CB8AC3E}">
        <p14:creationId xmlns:p14="http://schemas.microsoft.com/office/powerpoint/2010/main" val="288571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143C-9305-22FB-EDB5-93B638F5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Leader Job Duties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31A8B-1A50-DE96-FB2E-55083230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0"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</a:rPr>
              <a:t>Lead the Fulton Difference lecture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Lead the 2-year plan working session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Attend class weekly</a:t>
            </a:r>
          </a:p>
          <a:p>
            <a:pPr marL="914400" lvl="2">
              <a:lnSpc>
                <a:spcPct val="11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take attendance: enter absences and manage per instructions</a:t>
            </a:r>
          </a:p>
          <a:p>
            <a:pPr marL="914400" lvl="2">
              <a:lnSpc>
                <a:spcPct val="110000"/>
              </a:lnSpc>
              <a:spcBef>
                <a:spcPts val="0"/>
              </a:spcBef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share announcements in class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Post discussion prompts/ideas on Canvas weekly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Meet with every student for 15 minutes finishing by Nov 21st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Grade the 2-year plan</a:t>
            </a:r>
          </a:p>
          <a:p>
            <a:pPr marL="457200" lvl="1">
              <a:lnSpc>
                <a:spcPct val="110000"/>
              </a:lnSpc>
              <a:spcBef>
                <a:spcPts val="0"/>
              </a:spcBef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Grade transfer of homework zero</a:t>
            </a:r>
          </a:p>
        </p:txBody>
      </p:sp>
    </p:spTree>
    <p:extLst>
      <p:ext uri="{BB962C8B-B14F-4D97-AF65-F5344CB8AC3E}">
        <p14:creationId xmlns:p14="http://schemas.microsoft.com/office/powerpoint/2010/main" val="147857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25602</TotalTime>
  <Words>729</Words>
  <Application>Microsoft Macintosh PowerPoint</Application>
  <PresentationFormat>Widescreen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Source Sans Pro</vt:lpstr>
      <vt:lpstr>Aptos Display</vt:lpstr>
      <vt:lpstr>Office Theme</vt:lpstr>
      <vt:lpstr>PowerPoint Presentation</vt:lpstr>
      <vt:lpstr>ASU101  Canvas Shell  Jason will make your course copy by August 12 and provide a draft syllabus with dates filled in  Preview 2025 Canvas shell: links.asu.edu/asu101-preview  Access Jason’s 2024 shell, customized for Design the University of 2040: https://asu.instructure.com/enroll/7EEKP4  </vt:lpstr>
      <vt:lpstr>Mandatory FSE Modules</vt:lpstr>
      <vt:lpstr>PowerPoint Presentation</vt:lpstr>
      <vt:lpstr>Fulton Difference – 2-year Career Plan</vt:lpstr>
      <vt:lpstr>Career Exploration Experience</vt:lpstr>
      <vt:lpstr>Optional Modules</vt:lpstr>
      <vt:lpstr>Ice Breakers / Informative Capsules</vt:lpstr>
      <vt:lpstr>Section Leader Job Duties</vt:lpstr>
      <vt:lpstr>Interview with Section Leader Assignment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Syllabus</dc:title>
  <dc:subject>Introduction and Syllabus</dc:subject>
  <dc:creator>helenchavez@asu.edu</dc:creator>
  <cp:lastModifiedBy>Jason Bronowitz</cp:lastModifiedBy>
  <cp:revision>23</cp:revision>
  <dcterms:created xsi:type="dcterms:W3CDTF">2023-06-21T20:47:54Z</dcterms:created>
  <dcterms:modified xsi:type="dcterms:W3CDTF">2025-07-24T20:52:37Z</dcterms:modified>
</cp:coreProperties>
</file>