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7772400" cy="10058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411" autoAdjust="0"/>
  </p:normalViewPr>
  <p:slideViewPr>
    <p:cSldViewPr>
      <p:cViewPr varScale="1">
        <p:scale>
          <a:sx n="78" d="100"/>
          <a:sy n="78" d="100"/>
        </p:scale>
        <p:origin x="-26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086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8D1C8-1B0F-476F-8B51-B3DB7405C802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72DD6-5908-4F15-8FF6-578710792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455669"/>
            <a:ext cx="210820" cy="459105"/>
          </a:xfrm>
          <a:custGeom>
            <a:avLst/>
            <a:gdLst/>
            <a:ahLst/>
            <a:cxnLst/>
            <a:rect l="l" t="t" r="r" b="b"/>
            <a:pathLst>
              <a:path w="210819" h="459105">
                <a:moveTo>
                  <a:pt x="210775" y="0"/>
                </a:moveTo>
                <a:lnTo>
                  <a:pt x="0" y="0"/>
                </a:lnTo>
                <a:lnTo>
                  <a:pt x="909" y="459104"/>
                </a:lnTo>
                <a:lnTo>
                  <a:pt x="210775" y="0"/>
                </a:lnTo>
                <a:close/>
              </a:path>
            </a:pathLst>
          </a:custGeom>
          <a:solidFill>
            <a:srgbClr val="E4E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90987" y="788669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0" y="0"/>
                </a:moveTo>
                <a:lnTo>
                  <a:pt x="133244" y="0"/>
                </a:lnTo>
              </a:path>
            </a:pathLst>
          </a:custGeom>
          <a:ln w="228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90987" y="699769"/>
            <a:ext cx="25400" cy="77470"/>
          </a:xfrm>
          <a:custGeom>
            <a:avLst/>
            <a:gdLst/>
            <a:ahLst/>
            <a:cxnLst/>
            <a:rect l="l" t="t" r="r" b="b"/>
            <a:pathLst>
              <a:path w="25400" h="77470">
                <a:moveTo>
                  <a:pt x="0" y="77470"/>
                </a:moveTo>
                <a:lnTo>
                  <a:pt x="25044" y="77470"/>
                </a:lnTo>
                <a:lnTo>
                  <a:pt x="25044" y="0"/>
                </a:lnTo>
                <a:lnTo>
                  <a:pt x="0" y="0"/>
                </a:lnTo>
                <a:lnTo>
                  <a:pt x="0" y="7747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90987" y="687705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447" y="0"/>
                </a:lnTo>
              </a:path>
            </a:pathLst>
          </a:custGeom>
          <a:ln w="241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90987" y="599440"/>
            <a:ext cx="25400" cy="76200"/>
          </a:xfrm>
          <a:custGeom>
            <a:avLst/>
            <a:gdLst/>
            <a:ahLst/>
            <a:cxnLst/>
            <a:rect l="l" t="t" r="r" b="b"/>
            <a:pathLst>
              <a:path w="25400" h="76200">
                <a:moveTo>
                  <a:pt x="0" y="76200"/>
                </a:moveTo>
                <a:lnTo>
                  <a:pt x="25044" y="76200"/>
                </a:lnTo>
                <a:lnTo>
                  <a:pt x="2504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90987" y="58800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655" y="0"/>
                </a:lnTo>
              </a:path>
            </a:pathLst>
          </a:custGeom>
          <a:ln w="228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47772" y="600712"/>
            <a:ext cx="0" cy="199390"/>
          </a:xfrm>
          <a:custGeom>
            <a:avLst/>
            <a:gdLst/>
            <a:ahLst/>
            <a:cxnLst/>
            <a:rect l="l" t="t" r="r" b="b"/>
            <a:pathLst>
              <a:path h="199390">
                <a:moveTo>
                  <a:pt x="0" y="0"/>
                </a:moveTo>
                <a:lnTo>
                  <a:pt x="0" y="198889"/>
                </a:lnTo>
              </a:path>
            </a:pathLst>
          </a:custGeom>
          <a:ln w="2532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360737" y="589130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103" y="0"/>
                </a:lnTo>
              </a:path>
            </a:pathLst>
          </a:custGeom>
          <a:ln w="2316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69624" y="699769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330"/>
                </a:lnTo>
              </a:path>
            </a:pathLst>
          </a:custGeom>
          <a:ln w="250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557102" y="68770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602" y="0"/>
                </a:lnTo>
              </a:path>
            </a:pathLst>
          </a:custGeom>
          <a:ln w="2412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569624" y="577850"/>
            <a:ext cx="0" cy="97790"/>
          </a:xfrm>
          <a:custGeom>
            <a:avLst/>
            <a:gdLst/>
            <a:ahLst/>
            <a:cxnLst/>
            <a:rect l="l" t="t" r="r" b="b"/>
            <a:pathLst>
              <a:path h="97790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250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84403" y="576633"/>
            <a:ext cx="254635" cy="223520"/>
          </a:xfrm>
          <a:custGeom>
            <a:avLst/>
            <a:gdLst/>
            <a:ahLst/>
            <a:cxnLst/>
            <a:rect l="l" t="t" r="r" b="b"/>
            <a:pathLst>
              <a:path w="254634" h="223520">
                <a:moveTo>
                  <a:pt x="140638" y="27374"/>
                </a:moveTo>
                <a:lnTo>
                  <a:pt x="112914" y="27374"/>
                </a:lnTo>
                <a:lnTo>
                  <a:pt x="232428" y="223215"/>
                </a:lnTo>
                <a:lnTo>
                  <a:pt x="254016" y="223215"/>
                </a:lnTo>
                <a:lnTo>
                  <a:pt x="254016" y="171881"/>
                </a:lnTo>
                <a:lnTo>
                  <a:pt x="229617" y="171881"/>
                </a:lnTo>
                <a:lnTo>
                  <a:pt x="140638" y="27374"/>
                </a:lnTo>
                <a:close/>
              </a:path>
              <a:path w="254634" h="223520">
                <a:moveTo>
                  <a:pt x="123782" y="0"/>
                </a:moveTo>
                <a:lnTo>
                  <a:pt x="100673" y="0"/>
                </a:lnTo>
                <a:lnTo>
                  <a:pt x="0" y="223065"/>
                </a:lnTo>
                <a:lnTo>
                  <a:pt x="25424" y="223065"/>
                </a:lnTo>
                <a:lnTo>
                  <a:pt x="58475" y="149180"/>
                </a:lnTo>
                <a:lnTo>
                  <a:pt x="142607" y="149180"/>
                </a:lnTo>
                <a:lnTo>
                  <a:pt x="128844" y="126596"/>
                </a:lnTo>
                <a:lnTo>
                  <a:pt x="68565" y="126596"/>
                </a:lnTo>
                <a:lnTo>
                  <a:pt x="112914" y="27374"/>
                </a:lnTo>
                <a:lnTo>
                  <a:pt x="140638" y="27374"/>
                </a:lnTo>
                <a:lnTo>
                  <a:pt x="123782" y="0"/>
                </a:lnTo>
                <a:close/>
              </a:path>
              <a:path w="254634" h="223520">
                <a:moveTo>
                  <a:pt x="254016" y="911"/>
                </a:moveTo>
                <a:lnTo>
                  <a:pt x="229617" y="911"/>
                </a:lnTo>
                <a:lnTo>
                  <a:pt x="229617" y="171881"/>
                </a:lnTo>
                <a:lnTo>
                  <a:pt x="254016" y="171881"/>
                </a:lnTo>
                <a:lnTo>
                  <a:pt x="254016" y="91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844988" y="576882"/>
            <a:ext cx="212280" cy="2227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1854200"/>
            <a:ext cx="3800475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2594863"/>
            <a:ext cx="4211955" cy="577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89270" y="9585466"/>
            <a:ext cx="4768215" cy="151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2525" y="5435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40"/>
              </a:lnSpc>
              <a:spcBef>
                <a:spcPts val="95"/>
              </a:spcBef>
            </a:pPr>
            <a:r>
              <a:rPr spc="-5" dirty="0"/>
              <a:t>KETEL ONE</a:t>
            </a:r>
            <a:r>
              <a:rPr spc="-45" dirty="0"/>
              <a:t> </a:t>
            </a:r>
            <a:r>
              <a:rPr spc="-5" dirty="0"/>
              <a:t>BOTANICAL</a:t>
            </a:r>
          </a:p>
          <a:p>
            <a:pPr marL="12700">
              <a:lnSpc>
                <a:spcPts val="2940"/>
              </a:lnSpc>
            </a:pPr>
            <a:r>
              <a:rPr b="0" spc="-5" dirty="0">
                <a:latin typeface="Arial"/>
                <a:cs typeface="Arial"/>
              </a:rPr>
              <a:t>MICROSITE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01700" y="2594863"/>
            <a:ext cx="4660900" cy="62427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2864485">
              <a:lnSpc>
                <a:spcPct val="101000"/>
              </a:lnSpc>
              <a:spcBef>
                <a:spcPts val="114"/>
              </a:spcBef>
            </a:pPr>
            <a:r>
              <a:rPr spc="15" dirty="0"/>
              <a:t>CLIENT: </a:t>
            </a:r>
            <a:r>
              <a:rPr spc="10" dirty="0"/>
              <a:t>Diageo  </a:t>
            </a:r>
            <a:r>
              <a:rPr spc="15" dirty="0"/>
              <a:t>CONTENT: </a:t>
            </a:r>
            <a:r>
              <a:rPr spc="5" dirty="0"/>
              <a:t>Site </a:t>
            </a:r>
            <a:r>
              <a:rPr spc="10" dirty="0"/>
              <a:t>copy  </a:t>
            </a:r>
            <a:r>
              <a:rPr spc="15" dirty="0"/>
              <a:t>DATE:</a:t>
            </a:r>
            <a:r>
              <a:rPr spc="5" dirty="0"/>
              <a:t> </a:t>
            </a:r>
            <a:r>
              <a:rPr spc="10" dirty="0"/>
              <a:t>2.15.18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15" dirty="0"/>
              <a:t>VERSION:</a:t>
            </a:r>
            <a:r>
              <a:rPr spc="5" dirty="0"/>
              <a:t> </a:t>
            </a:r>
            <a:r>
              <a:rPr spc="10" dirty="0"/>
              <a:t>1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solidFill>
                  <a:srgbClr val="FF6600"/>
                </a:solidFill>
                <a:latin typeface="Arial"/>
                <a:cs typeface="Arial"/>
              </a:rPr>
              <a:t>NAV</a:t>
            </a:r>
            <a:endParaRPr sz="12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HOME </a:t>
            </a:r>
            <a:r>
              <a:rPr sz="950" b="1" spc="15" dirty="0">
                <a:latin typeface="Arial"/>
                <a:cs typeface="Arial"/>
              </a:rPr>
              <a:t>[Ketel One </a:t>
            </a:r>
            <a:r>
              <a:rPr sz="950" b="1" spc="10" dirty="0">
                <a:latin typeface="Arial"/>
                <a:cs typeface="Arial"/>
              </a:rPr>
              <a:t>Botanical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ART]</a:t>
            </a:r>
            <a:endParaRPr sz="95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MAIN HOMEPAGE HEADLINE: </a:t>
            </a:r>
            <a:r>
              <a:rPr sz="950" b="1" spc="15" dirty="0">
                <a:latin typeface="Arial"/>
                <a:cs typeface="Arial"/>
              </a:rPr>
              <a:t>Real </a:t>
            </a:r>
            <a:r>
              <a:rPr sz="950" b="1" spc="10" dirty="0">
                <a:latin typeface="Arial"/>
                <a:cs typeface="Arial"/>
              </a:rPr>
              <a:t>botanicals. </a:t>
            </a:r>
            <a:r>
              <a:rPr sz="950" b="1" spc="15" dirty="0">
                <a:latin typeface="Arial"/>
                <a:cs typeface="Arial"/>
              </a:rPr>
              <a:t>Fresh</a:t>
            </a:r>
            <a:r>
              <a:rPr sz="950" b="1" spc="150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taste.</a:t>
            </a:r>
            <a:endParaRPr sz="950" dirty="0">
              <a:latin typeface="Arial"/>
              <a:cs typeface="Arial"/>
            </a:endParaRPr>
          </a:p>
          <a:p>
            <a:pPr marL="698500" marR="923925">
              <a:lnSpc>
                <a:spcPct val="100000"/>
              </a:lnSpc>
            </a:pPr>
            <a:r>
              <a:rPr sz="1200" spc="-5" dirty="0"/>
              <a:t>NEW! Introducing Ketel One Botanical  Discover </a:t>
            </a:r>
            <a:r>
              <a:rPr sz="1200" dirty="0"/>
              <a:t>a </a:t>
            </a:r>
            <a:r>
              <a:rPr sz="1200" spc="-5" dirty="0"/>
              <a:t>New </a:t>
            </a:r>
            <a:r>
              <a:rPr sz="1200" spc="-5" dirty="0" smtClean="0"/>
              <a:t>Alternative</a:t>
            </a:r>
            <a:endParaRPr lang="en-US" sz="1200" spc="-5" dirty="0" smtClean="0"/>
          </a:p>
          <a:p>
            <a:pPr marL="698500" marR="923925">
              <a:lnSpc>
                <a:spcPct val="100000"/>
              </a:lnSpc>
            </a:pPr>
            <a:r>
              <a:rPr lang="en-US" sz="1200" spc="-5" dirty="0" smtClean="0"/>
              <a:t>A Groundbreaking </a:t>
            </a:r>
            <a:r>
              <a:rPr lang="en-US" sz="1200" spc="-5" dirty="0"/>
              <a:t>P</a:t>
            </a:r>
            <a:r>
              <a:rPr lang="en-US" sz="1200" spc="-5" dirty="0" smtClean="0"/>
              <a:t>roduct Launch</a:t>
            </a:r>
          </a:p>
          <a:p>
            <a:pPr marL="698500" marR="923925">
              <a:lnSpc>
                <a:spcPct val="100000"/>
              </a:lnSpc>
            </a:pPr>
            <a:r>
              <a:rPr lang="en-US" sz="1200" spc="-5" dirty="0" smtClean="0"/>
              <a:t>Botanical Trends</a:t>
            </a:r>
            <a:endParaRPr sz="1200" dirty="0"/>
          </a:p>
          <a:p>
            <a:pPr>
              <a:lnSpc>
                <a:spcPct val="100000"/>
              </a:lnSpc>
            </a:pPr>
            <a:endParaRPr sz="1250" dirty="0" smtClean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US" sz="1200" b="1" spc="-5" dirty="0" smtClean="0">
                <a:latin typeface="Arial"/>
                <a:cs typeface="Arial"/>
              </a:rPr>
              <a:t>PRODUCT DETAILS</a:t>
            </a:r>
            <a:endParaRPr sz="1200" dirty="0" smtClean="0">
              <a:latin typeface="Arial"/>
              <a:cs typeface="Arial"/>
            </a:endParaRPr>
          </a:p>
          <a:p>
            <a:pPr marL="698500" marR="1500505">
              <a:lnSpc>
                <a:spcPct val="100000"/>
              </a:lnSpc>
            </a:pPr>
            <a:r>
              <a:rPr lang="en-US" sz="1200" spc="-5" dirty="0" smtClean="0"/>
              <a:t>Pack Design</a:t>
            </a:r>
          </a:p>
          <a:p>
            <a:pPr marL="698500" marR="1500505">
              <a:lnSpc>
                <a:spcPct val="100000"/>
              </a:lnSpc>
            </a:pPr>
            <a:r>
              <a:rPr lang="en-US" sz="1200" spc="-5" dirty="0" smtClean="0"/>
              <a:t>Flavors</a:t>
            </a:r>
          </a:p>
          <a:p>
            <a:pPr marL="698500" marR="1500505">
              <a:lnSpc>
                <a:spcPct val="100000"/>
              </a:lnSpc>
            </a:pPr>
            <a:r>
              <a:rPr lang="en-US" sz="1200" spc="-5" dirty="0" smtClean="0"/>
              <a:t>Claims</a:t>
            </a:r>
            <a:endParaRPr sz="12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 smtClean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lang="en-US" sz="1200" b="1" spc="-5" dirty="0" smtClean="0"/>
              <a:t>SUPPORT &amp; ACTIVATION</a:t>
            </a:r>
            <a:endParaRPr sz="1200" dirty="0" smtClean="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lang="en-US" sz="1200" spc="-5" dirty="0" smtClean="0"/>
              <a:t>Commercial Support</a:t>
            </a:r>
          </a:p>
          <a:p>
            <a:pPr marL="698500">
              <a:lnSpc>
                <a:spcPct val="100000"/>
              </a:lnSpc>
            </a:pPr>
            <a:r>
              <a:rPr lang="en-US" sz="1200" spc="-5" dirty="0" smtClean="0"/>
              <a:t>Off Premise</a:t>
            </a:r>
          </a:p>
          <a:p>
            <a:pPr marL="698500">
              <a:lnSpc>
                <a:spcPct val="100000"/>
              </a:lnSpc>
            </a:pPr>
            <a:r>
              <a:rPr lang="en-US" sz="1200" spc="-5" dirty="0" smtClean="0"/>
              <a:t>On Premise</a:t>
            </a:r>
          </a:p>
          <a:p>
            <a:pPr marL="698500">
              <a:lnSpc>
                <a:spcPct val="100000"/>
              </a:lnSpc>
            </a:pPr>
            <a:r>
              <a:rPr lang="en-US" sz="1200" spc="-5" dirty="0" smtClean="0"/>
              <a:t>Recipes</a:t>
            </a:r>
            <a:endParaRPr sz="1200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lang="en-US" sz="1200" b="1" dirty="0" smtClean="0">
                <a:latin typeface="Arial"/>
                <a:cs typeface="Arial"/>
              </a:rPr>
              <a:t>BENEFITS OF PROPOSITION</a:t>
            </a:r>
            <a:endParaRPr sz="1200" dirty="0">
              <a:latin typeface="Arial"/>
              <a:cs typeface="Arial"/>
            </a:endParaRPr>
          </a:p>
          <a:p>
            <a:pPr marL="698500" marR="1467485">
              <a:lnSpc>
                <a:spcPct val="100000"/>
              </a:lnSpc>
            </a:pPr>
            <a:r>
              <a:rPr sz="1200" dirty="0"/>
              <a:t>A </a:t>
            </a:r>
            <a:r>
              <a:rPr sz="1200" spc="-5" dirty="0"/>
              <a:t>Better Shopping Experience  Upsell </a:t>
            </a:r>
            <a:r>
              <a:rPr sz="1200" spc="-5" dirty="0" smtClean="0"/>
              <a:t>Opportunities</a:t>
            </a:r>
            <a:endParaRPr lang="en-US" sz="1200" spc="-5" dirty="0" smtClean="0"/>
          </a:p>
          <a:p>
            <a:pPr marL="698500" marR="1467485">
              <a:lnSpc>
                <a:spcPct val="100000"/>
              </a:lnSpc>
            </a:pPr>
            <a:r>
              <a:rPr lang="en-US" sz="1200" spc="-5" dirty="0" smtClean="0"/>
              <a:t>Perfect for the Mindful Consumer</a:t>
            </a:r>
          </a:p>
          <a:p>
            <a:pPr marL="698500" marR="1467485">
              <a:lnSpc>
                <a:spcPct val="100000"/>
              </a:lnSpc>
            </a:pPr>
            <a:endParaRPr lang="en-US" sz="1200" spc="-5" dirty="0" smtClean="0"/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LOGISTICS</a:t>
            </a:r>
            <a:endParaRPr sz="1200" dirty="0">
              <a:latin typeface="Arial"/>
              <a:cs typeface="Arial"/>
            </a:endParaRPr>
          </a:p>
          <a:p>
            <a:pPr marL="698500" marR="2752090">
              <a:lnSpc>
                <a:spcPct val="100000"/>
              </a:lnSpc>
            </a:pPr>
            <a:r>
              <a:rPr sz="1200" spc="-5" dirty="0"/>
              <a:t>Specs  Bottle</a:t>
            </a:r>
            <a:r>
              <a:rPr sz="1200" spc="-80" dirty="0"/>
              <a:t> </a:t>
            </a:r>
            <a:r>
              <a:rPr sz="1200" spc="-5" dirty="0"/>
              <a:t>UPC</a:t>
            </a:r>
            <a:endParaRPr sz="1200" dirty="0"/>
          </a:p>
          <a:p>
            <a:pPr marL="698500">
              <a:lnSpc>
                <a:spcPct val="100000"/>
              </a:lnSpc>
            </a:pPr>
            <a:r>
              <a:rPr sz="1200" spc="-5" dirty="0"/>
              <a:t>Shopper</a:t>
            </a:r>
            <a:r>
              <a:rPr sz="1200" spc="-10" dirty="0"/>
              <a:t> SCC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2525" y="5435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1524000"/>
            <a:ext cx="5645150" cy="7063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6600"/>
                </a:solidFill>
                <a:latin typeface="Arial"/>
                <a:cs typeface="Arial"/>
              </a:rPr>
              <a:t>HOME PAGE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550" b="1" spc="25" dirty="0">
                <a:latin typeface="Arial"/>
                <a:cs typeface="Arial"/>
              </a:rPr>
              <a:t>Real </a:t>
            </a:r>
            <a:r>
              <a:rPr sz="1550" b="1" spc="10" dirty="0">
                <a:latin typeface="Arial"/>
                <a:cs typeface="Arial"/>
              </a:rPr>
              <a:t>botanicals. </a:t>
            </a:r>
            <a:r>
              <a:rPr sz="1550" b="1" spc="25" dirty="0">
                <a:latin typeface="Arial"/>
                <a:cs typeface="Arial"/>
              </a:rPr>
              <a:t>Fresh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taste.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400" b="1" spc="-10" dirty="0">
                <a:latin typeface="Arial"/>
                <a:cs typeface="Arial"/>
              </a:rPr>
              <a:t>NEW! </a:t>
            </a:r>
            <a:r>
              <a:rPr sz="1550" b="1" spc="10" dirty="0">
                <a:latin typeface="Arial"/>
                <a:cs typeface="Arial"/>
              </a:rPr>
              <a:t>Introducing </a:t>
            </a:r>
            <a:r>
              <a:rPr sz="1550" b="1" spc="25" dirty="0">
                <a:latin typeface="Arial"/>
                <a:cs typeface="Arial"/>
              </a:rPr>
              <a:t>Ketel </a:t>
            </a:r>
            <a:r>
              <a:rPr sz="1550" b="1" spc="15" dirty="0">
                <a:latin typeface="Arial"/>
                <a:cs typeface="Arial"/>
              </a:rPr>
              <a:t>One</a:t>
            </a:r>
            <a:r>
              <a:rPr sz="1550" b="1" spc="25" dirty="0">
                <a:latin typeface="Arial"/>
                <a:cs typeface="Arial"/>
              </a:rPr>
              <a:t> </a:t>
            </a:r>
            <a:r>
              <a:rPr sz="1550" b="1" spc="10" dirty="0">
                <a:latin typeface="Arial"/>
                <a:cs typeface="Arial"/>
              </a:rPr>
              <a:t>Botanical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solidFill>
                  <a:srgbClr val="FF6600"/>
                </a:solidFill>
                <a:latin typeface="Arial"/>
                <a:cs typeface="Arial"/>
              </a:rPr>
              <a:t>FIRST</a:t>
            </a:r>
            <a:r>
              <a:rPr sz="1200" b="1" spc="-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6600"/>
                </a:solidFill>
                <a:latin typeface="Arial"/>
                <a:cs typeface="Arial"/>
              </a:rPr>
              <a:t>SECTION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Discover a </a:t>
            </a:r>
            <a:r>
              <a:rPr sz="1200" i="1" spc="-5" dirty="0">
                <a:latin typeface="Arial"/>
                <a:cs typeface="Arial"/>
              </a:rPr>
              <a:t>New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Alternative</a:t>
            </a:r>
            <a:endParaRPr sz="1200" dirty="0">
              <a:latin typeface="Arial"/>
              <a:cs typeface="Arial"/>
            </a:endParaRPr>
          </a:p>
          <a:p>
            <a:pPr marL="12700" marR="149225" algn="just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Arial"/>
                <a:cs typeface="Arial"/>
              </a:rPr>
              <a:t>Made with Ketel One Vodka, distilled with real botanicals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infused with natural  flavors, the new Ketel One Botanical </a:t>
            </a:r>
            <a:r>
              <a:rPr sz="1200" dirty="0">
                <a:latin typeface="Arial"/>
                <a:cs typeface="Arial"/>
              </a:rPr>
              <a:t>is a </a:t>
            </a:r>
            <a:r>
              <a:rPr sz="1200" spc="-5" dirty="0">
                <a:latin typeface="Arial"/>
                <a:cs typeface="Arial"/>
              </a:rPr>
              <a:t>unique and artfully-infused alternative to  wine.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A </a:t>
            </a:r>
            <a:r>
              <a:rPr sz="1200" b="1" spc="-5" dirty="0">
                <a:latin typeface="Arial"/>
                <a:cs typeface="Arial"/>
              </a:rPr>
              <a:t>Groundbreaking Product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Launch</a:t>
            </a:r>
            <a:endParaRPr sz="12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First </a:t>
            </a:r>
            <a:r>
              <a:rPr sz="1200" spc="-5" dirty="0">
                <a:latin typeface="Arial"/>
                <a:cs typeface="Arial"/>
              </a:rPr>
              <a:t>vodka to enter the emerging botanical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dirty="0" smtClean="0">
                <a:latin typeface="Arial"/>
                <a:cs typeface="Arial"/>
              </a:rPr>
              <a:t>space</a:t>
            </a:r>
            <a:r>
              <a:rPr lang="en-US" sz="1200" dirty="0" smtClean="0">
                <a:latin typeface="Arial"/>
                <a:cs typeface="Arial"/>
              </a:rPr>
              <a:t>, supported with $20 Million investment</a:t>
            </a:r>
            <a:endParaRPr sz="12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High purchase intent – 95% of consumers said they would buy!</a:t>
            </a:r>
          </a:p>
          <a:p>
            <a:pPr marL="469900" indent="-228600">
              <a:buFontTx/>
              <a:buChar char="-"/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Arial"/>
                <a:cs typeface="Arial"/>
              </a:rPr>
              <a:t>Launch date </a:t>
            </a:r>
            <a:r>
              <a:rPr lang="en-US" sz="120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May</a:t>
            </a:r>
            <a:r>
              <a:rPr lang="en-US" sz="1200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,</a:t>
            </a:r>
            <a:r>
              <a:rPr lang="en-US" sz="120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lang="en-US" sz="1200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2018</a:t>
            </a:r>
          </a:p>
          <a:p>
            <a:pPr marL="469900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endParaRPr lang="en-US" sz="1200" u="dbl" spc="-5" dirty="0" smtClean="0">
              <a:uFill>
                <a:solidFill>
                  <a:srgbClr val="FF0000"/>
                </a:solidFill>
              </a:uFill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endParaRPr lang="en-US" sz="1200" u="dbl" spc="-5" dirty="0" smtClean="0">
              <a:uFill>
                <a:solidFill>
                  <a:srgbClr val="FF0000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550" b="1" spc="10" dirty="0" smtClean="0">
                <a:latin typeface="Arial"/>
                <a:cs typeface="Arial"/>
              </a:rPr>
              <a:t>Botanical Flavor</a:t>
            </a:r>
            <a:r>
              <a:rPr lang="en-US" sz="1550" b="1" spc="30" dirty="0" smtClean="0">
                <a:latin typeface="Arial"/>
                <a:cs typeface="Arial"/>
              </a:rPr>
              <a:t> </a:t>
            </a:r>
            <a:r>
              <a:rPr lang="en-US" sz="1550" b="1" spc="25" dirty="0" smtClean="0">
                <a:latin typeface="Arial"/>
                <a:cs typeface="Arial"/>
              </a:rPr>
              <a:t>Trends</a:t>
            </a:r>
            <a:endParaRPr lang="en-US" sz="15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200" i="1" spc="-5" dirty="0" smtClean="0">
                <a:latin typeface="Arial"/>
                <a:cs typeface="Arial"/>
              </a:rPr>
              <a:t>Top </a:t>
            </a:r>
            <a:r>
              <a:rPr lang="en-US" sz="1200" i="1" dirty="0" smtClean="0">
                <a:latin typeface="Arial"/>
                <a:cs typeface="Arial"/>
              </a:rPr>
              <a:t>Purchase </a:t>
            </a:r>
            <a:r>
              <a:rPr lang="en-US" sz="1200" i="1" spc="-5" dirty="0" smtClean="0">
                <a:latin typeface="Arial"/>
                <a:cs typeface="Arial"/>
              </a:rPr>
              <a:t>Considerations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dirty="0" err="1" smtClean="0">
                <a:latin typeface="Arial"/>
                <a:cs typeface="Arial"/>
              </a:rPr>
              <a:t>Ketel</a:t>
            </a:r>
            <a:r>
              <a:rPr lang="en-US" sz="1200" spc="-5" dirty="0" smtClean="0">
                <a:latin typeface="Arial"/>
                <a:cs typeface="Arial"/>
              </a:rPr>
              <a:t> One Botanical addresses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5" dirty="0" smtClean="0">
                <a:latin typeface="Arial"/>
                <a:cs typeface="Arial"/>
              </a:rPr>
              <a:t>consumer need </a:t>
            </a:r>
            <a:r>
              <a:rPr lang="en-US" sz="1200" dirty="0" smtClean="0">
                <a:latin typeface="Arial"/>
                <a:cs typeface="Arial"/>
              </a:rPr>
              <a:t>and </a:t>
            </a:r>
            <a:r>
              <a:rPr lang="en-US" sz="1200" spc="-5" dirty="0" smtClean="0">
                <a:latin typeface="Arial"/>
                <a:cs typeface="Arial"/>
              </a:rPr>
              <a:t>booming industry</a:t>
            </a:r>
            <a:r>
              <a:rPr lang="en-US" sz="1200" spc="8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trend.</a:t>
            </a:r>
          </a:p>
          <a:p>
            <a:pPr marL="12700">
              <a:lnSpc>
                <a:spcPct val="100000"/>
              </a:lnSpc>
            </a:pPr>
            <a:endParaRPr lang="en-US" sz="1200" spc="-5" dirty="0">
              <a:latin typeface="Arial"/>
              <a:cs typeface="Arial"/>
            </a:endParaRPr>
          </a:p>
          <a:p>
            <a:pPr marL="12700"/>
            <a:r>
              <a:rPr lang="en-US" sz="1200" spc="-5" dirty="0">
                <a:latin typeface="Arial"/>
                <a:cs typeface="Arial"/>
              </a:rPr>
              <a:t>Natural ingredients </a:t>
            </a:r>
            <a:r>
              <a:rPr lang="en-US" sz="1200" dirty="0">
                <a:latin typeface="Arial"/>
                <a:cs typeface="Arial"/>
              </a:rPr>
              <a:t>and no </a:t>
            </a:r>
            <a:r>
              <a:rPr lang="en-US" sz="1200" spc="-5" dirty="0">
                <a:latin typeface="Arial"/>
                <a:cs typeface="Arial"/>
              </a:rPr>
              <a:t>added sugar </a:t>
            </a:r>
            <a:r>
              <a:rPr lang="en-US" sz="1200" dirty="0">
                <a:latin typeface="Arial"/>
                <a:cs typeface="Arial"/>
              </a:rPr>
              <a:t>are </a:t>
            </a:r>
            <a:r>
              <a:rPr lang="en-US" sz="1200" spc="-5" dirty="0">
                <a:latin typeface="Arial"/>
                <a:cs typeface="Arial"/>
              </a:rPr>
              <a:t>both top-5 purchase considerations  when choosing </a:t>
            </a:r>
            <a:r>
              <a:rPr lang="en-US" sz="1200" dirty="0">
                <a:latin typeface="Arial"/>
                <a:cs typeface="Arial"/>
              </a:rPr>
              <a:t>an </a:t>
            </a:r>
            <a:r>
              <a:rPr lang="en-US" sz="1200" spc="-5" dirty="0">
                <a:latin typeface="Arial"/>
                <a:cs typeface="Arial"/>
              </a:rPr>
              <a:t>alcoholic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beverage.*</a:t>
            </a:r>
            <a:endParaRPr lang="en-US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250" dirty="0" smtClean="0">
              <a:latin typeface="Times New Roman"/>
              <a:cs typeface="Times New Roman"/>
            </a:endParaRPr>
          </a:p>
          <a:p>
            <a:pPr marL="469900" marR="31115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latin typeface="Arial"/>
                <a:cs typeface="Arial"/>
              </a:rPr>
              <a:t>According to Whole Foods, florals </a:t>
            </a:r>
            <a:r>
              <a:rPr lang="en-US" sz="1200" dirty="0" smtClean="0">
                <a:latin typeface="Arial"/>
                <a:cs typeface="Arial"/>
              </a:rPr>
              <a:t>are </a:t>
            </a:r>
            <a:r>
              <a:rPr lang="en-US" sz="1200" spc="-5" dirty="0" smtClean="0">
                <a:latin typeface="Arial"/>
                <a:cs typeface="Arial"/>
              </a:rPr>
              <a:t>the </a:t>
            </a:r>
            <a:r>
              <a:rPr lang="en-US" sz="1200" dirty="0" smtClean="0">
                <a:latin typeface="Arial"/>
                <a:cs typeface="Arial"/>
              </a:rPr>
              <a:t>#1 </a:t>
            </a:r>
            <a:r>
              <a:rPr lang="en-US" sz="1200" spc="-5" dirty="0" smtClean="0">
                <a:latin typeface="Arial"/>
                <a:cs typeface="Arial"/>
              </a:rPr>
              <a:t>food </a:t>
            </a:r>
            <a:r>
              <a:rPr lang="en-US" sz="1200" dirty="0" smtClean="0">
                <a:latin typeface="Arial"/>
                <a:cs typeface="Arial"/>
              </a:rPr>
              <a:t>and </a:t>
            </a:r>
            <a:r>
              <a:rPr lang="en-US" sz="1200" spc="-5" dirty="0" smtClean="0">
                <a:latin typeface="Arial"/>
                <a:cs typeface="Arial"/>
              </a:rPr>
              <a:t>beverage trend of  2018*</a:t>
            </a:r>
            <a:endParaRPr lang="en-US" sz="1200" dirty="0" smtClean="0">
              <a:latin typeface="Arial"/>
              <a:cs typeface="Arial"/>
            </a:endParaRPr>
          </a:p>
          <a:p>
            <a:pPr marL="469900" marR="306705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latin typeface="Arial"/>
                <a:cs typeface="Arial"/>
              </a:rPr>
              <a:t>Botanical beverages </a:t>
            </a:r>
            <a:r>
              <a:rPr lang="en-US" sz="1200" dirty="0" smtClean="0">
                <a:latin typeface="Arial"/>
                <a:cs typeface="Arial"/>
              </a:rPr>
              <a:t>are </a:t>
            </a:r>
            <a:r>
              <a:rPr lang="en-US" sz="1200" spc="-5" dirty="0" smtClean="0">
                <a:latin typeface="Arial"/>
                <a:cs typeface="Arial"/>
              </a:rPr>
              <a:t>the latest </a:t>
            </a:r>
            <a:r>
              <a:rPr lang="en-US" sz="1200" dirty="0" smtClean="0">
                <a:latin typeface="Arial"/>
                <a:cs typeface="Arial"/>
              </a:rPr>
              <a:t>“back </a:t>
            </a:r>
            <a:r>
              <a:rPr lang="en-US" sz="1200" spc="-5" dirty="0" smtClean="0">
                <a:latin typeface="Arial"/>
                <a:cs typeface="Arial"/>
              </a:rPr>
              <a:t>to nature” cocktails that </a:t>
            </a:r>
            <a:r>
              <a:rPr lang="en-US" sz="1200" dirty="0" smtClean="0">
                <a:latin typeface="Arial"/>
                <a:cs typeface="Arial"/>
              </a:rPr>
              <a:t>are  </a:t>
            </a:r>
            <a:r>
              <a:rPr lang="en-US" sz="1200" spc="-5" dirty="0" smtClean="0">
                <a:latin typeface="Arial"/>
                <a:cs typeface="Arial"/>
              </a:rPr>
              <a:t>changing consumer perceptions about mixed</a:t>
            </a:r>
            <a:r>
              <a:rPr lang="en-US" sz="1200" spc="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drinks*</a:t>
            </a:r>
            <a:endParaRPr lang="en-US"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25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850" i="1" spc="10" dirty="0" smtClean="0">
                <a:latin typeface="Arial"/>
                <a:cs typeface="Arial"/>
              </a:rPr>
              <a:t>Sources: 1. Forbes </a:t>
            </a:r>
            <a:r>
              <a:rPr lang="en-US" sz="850" i="1" spc="15" dirty="0" smtClean="0">
                <a:latin typeface="Arial"/>
                <a:cs typeface="Arial"/>
              </a:rPr>
              <a:t>Food </a:t>
            </a:r>
            <a:r>
              <a:rPr lang="en-US" sz="850" i="1" spc="25" dirty="0" smtClean="0">
                <a:latin typeface="Arial"/>
                <a:cs typeface="Arial"/>
              </a:rPr>
              <a:t>&amp; </a:t>
            </a:r>
            <a:r>
              <a:rPr lang="en-US" sz="850" i="1" spc="15" dirty="0" smtClean="0">
                <a:latin typeface="Arial"/>
                <a:cs typeface="Arial"/>
              </a:rPr>
              <a:t>Beverage </a:t>
            </a:r>
            <a:r>
              <a:rPr lang="en-US" sz="850" i="1" spc="10" dirty="0" smtClean="0">
                <a:latin typeface="Arial"/>
                <a:cs typeface="Arial"/>
              </a:rPr>
              <a:t>Trends </a:t>
            </a:r>
            <a:r>
              <a:rPr lang="en-US" sz="850" i="1" spc="15" dirty="0" smtClean="0">
                <a:latin typeface="Arial"/>
                <a:cs typeface="Arial"/>
              </a:rPr>
              <a:t>March 2016 </a:t>
            </a:r>
            <a:r>
              <a:rPr lang="en-US" sz="850" i="1" spc="10" dirty="0" smtClean="0">
                <a:latin typeface="Arial"/>
                <a:cs typeface="Arial"/>
              </a:rPr>
              <a:t>2. Business Insider, </a:t>
            </a:r>
            <a:r>
              <a:rPr lang="en-US" sz="850" i="1" spc="15" dirty="0" smtClean="0">
                <a:latin typeface="Arial"/>
                <a:cs typeface="Arial"/>
              </a:rPr>
              <a:t>December</a:t>
            </a:r>
            <a:r>
              <a:rPr lang="en-US" sz="850" i="1" spc="125" dirty="0" smtClean="0">
                <a:latin typeface="Arial"/>
                <a:cs typeface="Arial"/>
              </a:rPr>
              <a:t> </a:t>
            </a:r>
            <a:r>
              <a:rPr lang="en-US" sz="850" i="1" spc="15" dirty="0" smtClean="0">
                <a:latin typeface="Arial"/>
                <a:cs typeface="Arial"/>
              </a:rPr>
              <a:t>2017</a:t>
            </a:r>
            <a:endParaRPr lang="en-US" sz="8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250" dirty="0" smtClean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US" sz="1200" u="dbl" spc="-5" dirty="0">
              <a:uFill>
                <a:solidFill>
                  <a:srgbClr val="FF0000"/>
                </a:solidFill>
              </a:uFill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US" sz="1200" u="dbl" spc="-5" dirty="0" smtClean="0">
              <a:uFill>
                <a:solidFill>
                  <a:srgbClr val="FF0000"/>
                </a:solidFill>
              </a:uFill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US" sz="1200" u="dbl" spc="-5" dirty="0" smtClean="0">
              <a:uFill>
                <a:solidFill>
                  <a:srgbClr val="FF0000"/>
                </a:solidFill>
              </a:uFill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sz="1200" u="dbl" dirty="0">
              <a:uFill>
                <a:solidFill>
                  <a:srgbClr val="FF0000"/>
                </a:solidFill>
              </a:u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-"/>
            </a:pP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2525" y="5435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5768" y="5170511"/>
            <a:ext cx="2666364" cy="1186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8285" y="2481107"/>
            <a:ext cx="1688479" cy="1323439"/>
          </a:xfrm>
          <a:prstGeom prst="leftArrowCallout">
            <a:avLst>
              <a:gd name="adj1" fmla="val 25000"/>
              <a:gd name="adj2" fmla="val 28993"/>
              <a:gd name="adj3" fmla="val 25000"/>
              <a:gd name="adj4" fmla="val 649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ADD BOTTLE IMAGES INSTEAD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145062" y="1734068"/>
            <a:ext cx="6423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Maximize consumer appeal with all 3 flavors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432443" y="2337505"/>
            <a:ext cx="2076894" cy="805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/>
          <p:cNvSpPr/>
          <p:nvPr/>
        </p:nvSpPr>
        <p:spPr>
          <a:xfrm>
            <a:off x="4293241" y="2545398"/>
            <a:ext cx="1583750" cy="728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/>
          <p:nvPr/>
        </p:nvSpPr>
        <p:spPr>
          <a:xfrm>
            <a:off x="2645882" y="2544266"/>
            <a:ext cx="1313633" cy="6750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/>
          <p:nvPr/>
        </p:nvSpPr>
        <p:spPr>
          <a:xfrm>
            <a:off x="443126" y="4573245"/>
            <a:ext cx="1727701" cy="371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/>
          <p:cNvSpPr/>
          <p:nvPr/>
        </p:nvSpPr>
        <p:spPr>
          <a:xfrm>
            <a:off x="4232606" y="4567334"/>
            <a:ext cx="2174189" cy="383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/>
          <p:cNvSpPr/>
          <p:nvPr/>
        </p:nvSpPr>
        <p:spPr>
          <a:xfrm>
            <a:off x="2301236" y="4615204"/>
            <a:ext cx="1970031" cy="335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/>
          <p:cNvSpPr/>
          <p:nvPr/>
        </p:nvSpPr>
        <p:spPr>
          <a:xfrm>
            <a:off x="838684" y="3076749"/>
            <a:ext cx="1374426" cy="1572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/>
          <p:cNvSpPr/>
          <p:nvPr/>
        </p:nvSpPr>
        <p:spPr>
          <a:xfrm>
            <a:off x="4232606" y="3069282"/>
            <a:ext cx="1705020" cy="19756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2213110" y="3158850"/>
            <a:ext cx="1815210" cy="17890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761645" y="1040762"/>
            <a:ext cx="689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200" i="1" dirty="0" smtClean="0">
                <a:latin typeface="Arial"/>
                <a:cs typeface="Arial"/>
              </a:rPr>
              <a:t>Product Details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200" b="1" spc="-5" dirty="0" smtClean="0">
                <a:latin typeface="Arial"/>
                <a:cs typeface="Arial"/>
              </a:rPr>
              <a:t>Mindfully </a:t>
            </a:r>
            <a:r>
              <a:rPr lang="en-US" sz="1200" b="1" dirty="0" smtClean="0">
                <a:latin typeface="Arial"/>
                <a:cs typeface="Arial"/>
              </a:rPr>
              <a:t>Crafted, </a:t>
            </a:r>
            <a:r>
              <a:rPr lang="en-US" sz="1200" b="1" spc="-5" dirty="0" smtClean="0">
                <a:latin typeface="Arial"/>
                <a:cs typeface="Arial"/>
              </a:rPr>
              <a:t>Inside and</a:t>
            </a:r>
            <a:r>
              <a:rPr lang="en-US" sz="1200" b="1" spc="15" dirty="0" smtClean="0">
                <a:latin typeface="Arial"/>
                <a:cs typeface="Arial"/>
              </a:rPr>
              <a:t> </a:t>
            </a:r>
            <a:r>
              <a:rPr lang="en-US" sz="1200" b="1" spc="-5" dirty="0" smtClean="0">
                <a:latin typeface="Arial"/>
                <a:cs typeface="Arial"/>
              </a:rPr>
              <a:t>Out </a:t>
            </a:r>
            <a:r>
              <a:rPr lang="en-US" sz="1200" b="1" strike="sngStrike" spc="-5" dirty="0" smtClean="0">
                <a:latin typeface="Arial"/>
                <a:cs typeface="Arial"/>
              </a:rPr>
              <a:t>with a Flavor for Everyone</a:t>
            </a:r>
            <a:endParaRPr lang="en-US" sz="1200" strike="sngStrike" dirty="0" smtClean="0">
              <a:latin typeface="Arial"/>
              <a:cs typeface="Arial"/>
            </a:endParaRPr>
          </a:p>
          <a:p>
            <a:pPr marL="12700" marR="12065">
              <a:lnSpc>
                <a:spcPct val="100000"/>
              </a:lnSpc>
            </a:pPr>
            <a:r>
              <a:rPr lang="en-US" sz="1200" spc="-5" dirty="0" smtClean="0">
                <a:latin typeface="Arial"/>
                <a:cs typeface="Arial"/>
              </a:rPr>
              <a:t>Distinct Packaging </a:t>
            </a:r>
            <a:r>
              <a:rPr lang="en-US" sz="1200" spc="-5" dirty="0" smtClean="0">
                <a:latin typeface="Arial"/>
                <a:cs typeface="Arial"/>
              </a:rPr>
              <a:t>with a </a:t>
            </a:r>
            <a:r>
              <a:rPr lang="en-US" sz="1200" spc="-5" dirty="0" smtClean="0">
                <a:latin typeface="Arial"/>
                <a:cs typeface="Arial"/>
              </a:rPr>
              <a:t>unique die-cut design </a:t>
            </a:r>
            <a:r>
              <a:rPr lang="en-US" sz="1200" strike="sngStrike" spc="-5" dirty="0" smtClean="0">
                <a:latin typeface="Arial"/>
                <a:cs typeface="Arial"/>
              </a:rPr>
              <a:t>that </a:t>
            </a:r>
            <a:r>
              <a:rPr lang="en-US" sz="1200" spc="-5" dirty="0" smtClean="0">
                <a:latin typeface="Arial"/>
                <a:cs typeface="Arial"/>
              </a:rPr>
              <a:t>brings each flavor to life.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5768" y="7273561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latin typeface="Arial"/>
                <a:cs typeface="Arial"/>
              </a:rPr>
              <a:t>Occasion</a:t>
            </a:r>
            <a:endParaRPr lang="en-US" dirty="0">
              <a:latin typeface="Arial"/>
              <a:cs typeface="Arial"/>
            </a:endParaRPr>
          </a:p>
          <a:p>
            <a:pPr marL="12700" marR="43497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lang="en-US" dirty="0">
                <a:latin typeface="Arial"/>
                <a:cs typeface="Arial"/>
              </a:rPr>
              <a:t>Any </a:t>
            </a:r>
            <a:r>
              <a:rPr lang="en-US" spc="-5" dirty="0">
                <a:latin typeface="Arial"/>
                <a:cs typeface="Arial"/>
              </a:rPr>
              <a:t>occasion </a:t>
            </a:r>
            <a:r>
              <a:rPr lang="en-US" dirty="0">
                <a:latin typeface="Arial"/>
                <a:cs typeface="Arial"/>
              </a:rPr>
              <a:t>is </a:t>
            </a:r>
            <a:r>
              <a:rPr lang="en-US" spc="-5" dirty="0">
                <a:latin typeface="Arial"/>
                <a:cs typeface="Arial"/>
              </a:rPr>
              <a:t>the right one for </a:t>
            </a:r>
            <a:r>
              <a:rPr lang="en-US" spc="-5" dirty="0" err="1">
                <a:latin typeface="Arial"/>
                <a:cs typeface="Arial"/>
              </a:rPr>
              <a:t>Ketel</a:t>
            </a:r>
            <a:r>
              <a:rPr lang="en-US" spc="-5" dirty="0">
                <a:latin typeface="Arial"/>
                <a:cs typeface="Arial"/>
              </a:rPr>
              <a:t> One Botanical. Brunch, </a:t>
            </a:r>
            <a:r>
              <a:rPr lang="en-US" dirty="0">
                <a:latin typeface="Arial"/>
                <a:cs typeface="Arial"/>
              </a:rPr>
              <a:t>happy </a:t>
            </a:r>
            <a:r>
              <a:rPr lang="en-US" spc="-5" dirty="0">
                <a:latin typeface="Arial"/>
                <a:cs typeface="Arial"/>
              </a:rPr>
              <a:t>hour,  poolside or farm-to-table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dining.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5156108"/>
            <a:ext cx="4587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 smtClean="0">
                <a:latin typeface="Arial"/>
                <a:cs typeface="Arial"/>
              </a:rPr>
              <a:t>Made with non-</a:t>
            </a:r>
            <a:r>
              <a:rPr lang="en-US" spc="-5" dirty="0" err="1" smtClean="0">
                <a:latin typeface="Arial"/>
                <a:cs typeface="Arial"/>
              </a:rPr>
              <a:t>gmo</a:t>
            </a:r>
            <a:r>
              <a:rPr lang="en-US" spc="-5" dirty="0" smtClean="0">
                <a:latin typeface="Arial"/>
                <a:cs typeface="Arial"/>
              </a:rPr>
              <a:t> grains </a:t>
            </a:r>
          </a:p>
          <a:p>
            <a:r>
              <a:rPr lang="en-US" spc="-5" dirty="0" smtClean="0">
                <a:latin typeface="Arial"/>
                <a:cs typeface="Arial"/>
              </a:rPr>
              <a:t>&amp; natural flavors</a:t>
            </a:r>
          </a:p>
          <a:p>
            <a:endParaRPr lang="en-US" spc="-5" dirty="0" smtClean="0">
              <a:latin typeface="Arial"/>
              <a:cs typeface="Arial"/>
            </a:endParaRPr>
          </a:p>
          <a:p>
            <a:r>
              <a:rPr lang="en-US" spc="-5" dirty="0" smtClean="0">
                <a:latin typeface="Arial"/>
                <a:cs typeface="Arial"/>
              </a:rPr>
              <a:t>40% fewer calories than a glass of wine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23819" y="6934200"/>
            <a:ext cx="2277712" cy="1323439"/>
          </a:xfrm>
          <a:prstGeom prst="leftArrowCallout">
            <a:avLst>
              <a:gd name="adj1" fmla="val 25000"/>
              <a:gd name="adj2" fmla="val 28993"/>
              <a:gd name="adj3" fmla="val 25000"/>
              <a:gd name="adj4" fmla="val 649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BRING TO LIFE WITH IMAGERY THAT REFLECTS THESE OCCASIONS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2525" y="5435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422" y="776002"/>
            <a:ext cx="5041900" cy="48596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-10" dirty="0">
                <a:solidFill>
                  <a:srgbClr val="FF6600"/>
                </a:solidFill>
                <a:latin typeface="Arial"/>
                <a:cs typeface="Arial"/>
              </a:rPr>
              <a:t>THIRD </a:t>
            </a:r>
            <a:r>
              <a:rPr sz="1200" b="1" spc="-5" dirty="0">
                <a:solidFill>
                  <a:srgbClr val="FF6600"/>
                </a:solidFill>
                <a:latin typeface="Arial"/>
                <a:cs typeface="Arial"/>
              </a:rPr>
              <a:t>SECTION </a:t>
            </a:r>
            <a:endParaRPr lang="en-US" sz="1200" b="1" spc="-5" dirty="0">
              <a:solidFill>
                <a:srgbClr val="FF66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200" b="1" spc="-5" dirty="0" smtClean="0">
              <a:solidFill>
                <a:srgbClr val="FF66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550" b="1" spc="15" dirty="0" smtClean="0">
                <a:latin typeface="Arial"/>
                <a:cs typeface="Arial"/>
              </a:rPr>
              <a:t>ACTIVATION &amp; SUPPORT (4 sections)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Commercial Support</a:t>
            </a:r>
          </a:p>
          <a:p>
            <a:pPr>
              <a:spcBef>
                <a:spcPts val="25"/>
              </a:spcBef>
            </a:pPr>
            <a:r>
              <a:rPr lang="en-US" sz="1400" spc="-5" dirty="0" smtClean="0">
                <a:latin typeface="Arial"/>
                <a:cs typeface="Arial"/>
              </a:rPr>
              <a:t>$20 MILLION IN SUPPORT</a:t>
            </a:r>
          </a:p>
          <a:p>
            <a:pPr marL="285750" indent="-285750">
              <a:spcBef>
                <a:spcPts val="25"/>
              </a:spcBef>
              <a:buFontTx/>
              <a:buChar char="-"/>
            </a:pPr>
            <a:r>
              <a:rPr lang="en-US" sz="1400" spc="-5" dirty="0" smtClean="0">
                <a:latin typeface="Arial"/>
                <a:cs typeface="Arial"/>
              </a:rPr>
              <a:t>$10 MILLION dedicated to heavy media support to drive awareness and education</a:t>
            </a:r>
          </a:p>
          <a:p>
            <a:pPr marL="285750" indent="-285750">
              <a:spcBef>
                <a:spcPts val="25"/>
              </a:spcBef>
              <a:buFontTx/>
              <a:buChar char="-"/>
            </a:pPr>
            <a:r>
              <a:rPr lang="en-US" sz="1400" spc="-5" dirty="0" smtClean="0">
                <a:latin typeface="Arial"/>
                <a:cs typeface="Arial"/>
              </a:rPr>
              <a:t>Launch will also be supported with sampling and tools to drive trial and conversion</a:t>
            </a:r>
            <a:endParaRPr lang="en-US" sz="1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25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endParaRPr lang="en-US" i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i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i="1" spc="-5" dirty="0" smtClean="0">
                <a:latin typeface="Arial"/>
                <a:cs typeface="Arial"/>
              </a:rPr>
              <a:t>Off-Premise</a:t>
            </a:r>
            <a:r>
              <a:rPr i="1" spc="-10" dirty="0" smtClean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Strategy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Display</a:t>
            </a:r>
            <a:endParaRPr sz="12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Attract </a:t>
            </a:r>
            <a:r>
              <a:rPr sz="1200" spc="-5" dirty="0" smtClean="0">
                <a:latin typeface="Arial"/>
                <a:cs typeface="Arial"/>
              </a:rPr>
              <a:t>consumers</a:t>
            </a:r>
            <a:r>
              <a:rPr lang="en-US" sz="1200" spc="-5" dirty="0" smtClean="0">
                <a:latin typeface="Arial"/>
                <a:cs typeface="Arial"/>
              </a:rPr>
              <a:t> with eye-catching displays</a:t>
            </a:r>
          </a:p>
          <a:p>
            <a:pPr marL="2413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    in &amp; out of section leveraging thematic shippers</a:t>
            </a:r>
            <a:endParaRPr sz="12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Cross-merchandise strategies </a:t>
            </a:r>
            <a:r>
              <a:rPr sz="1200" dirty="0" smtClean="0">
                <a:latin typeface="Arial"/>
                <a:cs typeface="Arial"/>
              </a:rPr>
              <a:t>in</a:t>
            </a:r>
            <a:endParaRPr lang="en-US" sz="1200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n-US" sz="1200" dirty="0" smtClean="0">
                <a:latin typeface="Arial"/>
                <a:cs typeface="Arial"/>
              </a:rPr>
              <a:t>     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produce section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(Grocery)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Shelf</a:t>
            </a:r>
            <a:endParaRPr sz="12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latin typeface="Arial"/>
                <a:cs typeface="Arial"/>
              </a:rPr>
              <a:t>Place 3 SKUs of </a:t>
            </a:r>
            <a:r>
              <a:rPr lang="en-US" sz="1200" spc="-5" dirty="0" err="1" smtClean="0">
                <a:latin typeface="Arial"/>
                <a:cs typeface="Arial"/>
              </a:rPr>
              <a:t>Ketel</a:t>
            </a:r>
            <a:r>
              <a:rPr lang="en-US" sz="1200" spc="-5" dirty="0" smtClean="0">
                <a:latin typeface="Arial"/>
                <a:cs typeface="Arial"/>
              </a:rPr>
              <a:t> One Botanicals to the left </a:t>
            </a:r>
          </a:p>
          <a:p>
            <a:pPr marL="241300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    of </a:t>
            </a:r>
            <a:r>
              <a:rPr lang="en-US" sz="1200" spc="-5" dirty="0" err="1" smtClean="0">
                <a:latin typeface="Arial"/>
                <a:cs typeface="Arial"/>
              </a:rPr>
              <a:t>Ketel</a:t>
            </a:r>
            <a:r>
              <a:rPr lang="en-US" sz="1200" spc="-5" dirty="0" smtClean="0">
                <a:latin typeface="Arial"/>
                <a:cs typeface="Arial"/>
              </a:rPr>
              <a:t> One base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538" y="5878757"/>
            <a:ext cx="5560695" cy="159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On-Premise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Strategy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Menus</a:t>
            </a:r>
            <a:endParaRPr sz="1200" dirty="0">
              <a:latin typeface="Arial"/>
              <a:cs typeface="Arial"/>
            </a:endParaRPr>
          </a:p>
          <a:p>
            <a:pPr marL="469900" marR="5080" indent="-228600">
              <a:lnSpc>
                <a:spcPct val="100000"/>
              </a:lnSpc>
              <a:tabLst>
                <a:tab pos="469265" algn="l"/>
              </a:tabLst>
            </a:pPr>
            <a:r>
              <a:rPr sz="1200" dirty="0">
                <a:latin typeface="Arial"/>
                <a:cs typeface="Arial"/>
              </a:rPr>
              <a:t>-	</a:t>
            </a:r>
            <a:r>
              <a:rPr sz="1200" spc="-5" dirty="0">
                <a:latin typeface="Arial"/>
                <a:cs typeface="Arial"/>
              </a:rPr>
              <a:t>Include “NEW” callouts above or below wines </a:t>
            </a:r>
            <a:r>
              <a:rPr sz="1200" dirty="0">
                <a:latin typeface="Arial"/>
                <a:cs typeface="Arial"/>
              </a:rPr>
              <a:t>by </a:t>
            </a:r>
            <a:r>
              <a:rPr sz="1200" spc="-5" dirty="0">
                <a:latin typeface="Arial"/>
                <a:cs typeface="Arial"/>
              </a:rPr>
              <a:t>the glass to highlight Ketel  One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Botanical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0" dirty="0">
                <a:latin typeface="Arial"/>
                <a:cs typeface="Arial"/>
              </a:rPr>
              <a:t>Lead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Serve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sz="1200" spc="-5" dirty="0">
                <a:latin typeface="Arial"/>
                <a:cs typeface="Arial"/>
              </a:rPr>
              <a:t>Ketel One Botanical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10" dirty="0">
                <a:latin typeface="Arial"/>
                <a:cs typeface="Arial"/>
              </a:rPr>
              <a:t>Soda </a:t>
            </a:r>
            <a:r>
              <a:rPr sz="1200" dirty="0">
                <a:latin typeface="Arial"/>
                <a:cs typeface="Arial"/>
              </a:rPr>
              <a:t>in a </a:t>
            </a:r>
            <a:r>
              <a:rPr sz="1200" spc="-5" dirty="0">
                <a:latin typeface="Arial"/>
                <a:cs typeface="Arial"/>
              </a:rPr>
              <a:t>stemmed white </a:t>
            </a:r>
            <a:r>
              <a:rPr sz="1200" dirty="0">
                <a:latin typeface="Arial"/>
                <a:cs typeface="Arial"/>
              </a:rPr>
              <a:t>wine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glass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28785" y="2825712"/>
            <a:ext cx="2057399" cy="2743200"/>
          </a:xfrm>
          <a:prstGeom prst="rect">
            <a:avLst/>
          </a:prstGeom>
          <a:blipFill>
            <a:blip r:embed="rId2" cstate="print"/>
            <a:srcRect/>
            <a:stretch>
              <a:fillRect l="-168870" r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040660" y="6806129"/>
            <a:ext cx="4064740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Arial"/>
                <a:cs typeface="Arial"/>
              </a:rPr>
              <a:t>6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Arial"/>
                <a:cs typeface="Arial"/>
              </a:rPr>
              <a:t>Back Bar</a:t>
            </a:r>
            <a:endParaRPr sz="1200" dirty="0">
              <a:latin typeface="Arial"/>
              <a:cs typeface="Arial"/>
            </a:endParaRPr>
          </a:p>
          <a:p>
            <a:pPr marL="12700" marR="11620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Feature the Ketel One Botanical series POS </a:t>
            </a:r>
            <a:r>
              <a:rPr sz="1200" dirty="0">
                <a:latin typeface="Arial"/>
                <a:cs typeface="Arial"/>
              </a:rPr>
              <a:t>(all 3 </a:t>
            </a:r>
            <a:r>
              <a:rPr sz="1200" spc="-5" dirty="0">
                <a:latin typeface="Arial"/>
                <a:cs typeface="Arial"/>
              </a:rPr>
              <a:t>variants). The product should </a:t>
            </a:r>
            <a:r>
              <a:rPr sz="1200" dirty="0">
                <a:latin typeface="Arial"/>
                <a:cs typeface="Arial"/>
              </a:rPr>
              <a:t>be  </a:t>
            </a:r>
            <a:r>
              <a:rPr sz="1200" spc="-5" dirty="0">
                <a:latin typeface="Arial"/>
                <a:cs typeface="Arial"/>
              </a:rPr>
              <a:t>front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center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the vodka section, to the left of Ketel One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base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984422" y="8385206"/>
            <a:ext cx="358076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Recipes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Ketel One Botanical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10" dirty="0">
                <a:latin typeface="Arial"/>
                <a:cs typeface="Arial"/>
              </a:rPr>
              <a:t>Soda </a:t>
            </a:r>
            <a:r>
              <a:rPr sz="1200" spc="-5" dirty="0">
                <a:latin typeface="Arial"/>
                <a:cs typeface="Arial"/>
              </a:rPr>
              <a:t>(across </a:t>
            </a:r>
            <a:r>
              <a:rPr sz="1200" dirty="0">
                <a:latin typeface="Arial"/>
                <a:cs typeface="Arial"/>
              </a:rPr>
              <a:t>all </a:t>
            </a:r>
            <a:r>
              <a:rPr sz="1200" spc="-5" dirty="0">
                <a:latin typeface="Arial"/>
                <a:cs typeface="Arial"/>
              </a:rPr>
              <a:t>three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flavors)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79166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Arial"/>
                <a:cs typeface="Arial"/>
              </a:rPr>
              <a:t>1.5 oz. Ketel</a:t>
            </a:r>
            <a:r>
              <a:rPr sz="1200" spc="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One</a:t>
            </a:r>
          </a:p>
          <a:p>
            <a:pPr marL="469900" indent="-228600">
              <a:lnSpc>
                <a:spcPct val="100000"/>
              </a:lnSpc>
              <a:buSzPct val="79166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Arial"/>
                <a:cs typeface="Arial"/>
              </a:rPr>
              <a:t>3 </a:t>
            </a:r>
            <a:r>
              <a:rPr sz="1200" spc="-5" dirty="0">
                <a:latin typeface="Arial"/>
                <a:cs typeface="Arial"/>
              </a:rPr>
              <a:t>oz. </a:t>
            </a:r>
            <a:r>
              <a:rPr sz="1200" spc="-10" dirty="0">
                <a:latin typeface="Arial"/>
                <a:cs typeface="Arial"/>
              </a:rPr>
              <a:t>Soda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26322" y="3505200"/>
            <a:ext cx="366014" cy="4878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65164" y="4149067"/>
            <a:ext cx="2722315" cy="1631216"/>
          </a:xfrm>
          <a:prstGeom prst="leftArrowCallout">
            <a:avLst>
              <a:gd name="adj1" fmla="val 25000"/>
              <a:gd name="adj2" fmla="val 28993"/>
              <a:gd name="adj3" fmla="val 25000"/>
              <a:gd name="adj4" fmla="val 649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Add Shipper Images to Off Premise Strategy Section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2320" y="6704415"/>
            <a:ext cx="2173864" cy="1323439"/>
          </a:xfrm>
          <a:prstGeom prst="leftArrowCallout">
            <a:avLst>
              <a:gd name="adj1" fmla="val 25000"/>
              <a:gd name="adj2" fmla="val 28993"/>
              <a:gd name="adj3" fmla="val 25000"/>
              <a:gd name="adj4" fmla="val 649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Add Drink Images to On </a:t>
            </a:r>
            <a:r>
              <a:rPr lang="en-US" sz="2000" dirty="0" err="1" smtClean="0"/>
              <a:t>Prem</a:t>
            </a:r>
            <a:r>
              <a:rPr lang="en-US" sz="2000" dirty="0" smtClean="0"/>
              <a:t> Strategy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2028520"/>
            <a:ext cx="3899535" cy="0"/>
          </a:xfrm>
          <a:custGeom>
            <a:avLst/>
            <a:gdLst/>
            <a:ahLst/>
            <a:cxnLst/>
            <a:rect l="l" t="t" r="r" b="b"/>
            <a:pathLst>
              <a:path w="3899535">
                <a:moveTo>
                  <a:pt x="0" y="0"/>
                </a:moveTo>
                <a:lnTo>
                  <a:pt x="3899163" y="0"/>
                </a:lnTo>
              </a:path>
            </a:pathLst>
          </a:custGeom>
          <a:ln w="7467">
            <a:solidFill>
              <a:srgbClr val="FE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5334000"/>
            <a:ext cx="3899535" cy="0"/>
          </a:xfrm>
          <a:custGeom>
            <a:avLst/>
            <a:gdLst/>
            <a:ahLst/>
            <a:cxnLst/>
            <a:rect l="l" t="t" r="r" b="b"/>
            <a:pathLst>
              <a:path w="3899535">
                <a:moveTo>
                  <a:pt x="0" y="0"/>
                </a:moveTo>
                <a:lnTo>
                  <a:pt x="3899163" y="0"/>
                </a:lnTo>
              </a:path>
            </a:pathLst>
          </a:custGeom>
          <a:ln w="7467">
            <a:solidFill>
              <a:srgbClr val="FE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1600" y="1752600"/>
            <a:ext cx="5666105" cy="548804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-10" dirty="0">
                <a:solidFill>
                  <a:srgbClr val="FF6600"/>
                </a:solidFill>
                <a:latin typeface="Arial"/>
                <a:cs typeface="Arial"/>
              </a:rPr>
              <a:t>FOURTH </a:t>
            </a:r>
            <a:r>
              <a:rPr sz="1200" b="1" spc="-5" dirty="0">
                <a:solidFill>
                  <a:srgbClr val="FF6600"/>
                </a:solidFill>
                <a:latin typeface="Arial"/>
                <a:cs typeface="Arial"/>
              </a:rPr>
              <a:t>SECTION </a:t>
            </a:r>
            <a:r>
              <a:rPr sz="1550" b="1" spc="25" dirty="0">
                <a:latin typeface="Arial"/>
                <a:cs typeface="Arial"/>
              </a:rPr>
              <a:t>Benefits </a:t>
            </a:r>
            <a:r>
              <a:rPr lang="en-US" sz="1550" b="1" spc="10" dirty="0" smtClean="0">
                <a:latin typeface="Arial"/>
                <a:cs typeface="Arial"/>
              </a:rPr>
              <a:t>of </a:t>
            </a:r>
            <a:r>
              <a:rPr lang="en-US" sz="1550" b="1" spc="10" dirty="0" err="1" smtClean="0">
                <a:latin typeface="Arial"/>
                <a:cs typeface="Arial"/>
              </a:rPr>
              <a:t>Ketel</a:t>
            </a:r>
            <a:r>
              <a:rPr lang="en-US" sz="1550" b="1" spc="10" dirty="0" smtClean="0">
                <a:latin typeface="Arial"/>
                <a:cs typeface="Arial"/>
              </a:rPr>
              <a:t> One Botanicals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A </a:t>
            </a:r>
            <a:r>
              <a:rPr sz="1200" i="1" spc="-5" dirty="0">
                <a:latin typeface="Arial"/>
                <a:cs typeface="Arial"/>
              </a:rPr>
              <a:t>Better </a:t>
            </a:r>
            <a:r>
              <a:rPr sz="1200" i="1" dirty="0">
                <a:latin typeface="Arial"/>
                <a:cs typeface="Arial"/>
              </a:rPr>
              <a:t>Shopping</a:t>
            </a:r>
            <a:r>
              <a:rPr sz="1200" i="1" spc="-5" dirty="0">
                <a:latin typeface="Arial"/>
                <a:cs typeface="Arial"/>
              </a:rPr>
              <a:t> Experience</a:t>
            </a:r>
            <a:endParaRPr sz="1200" dirty="0">
              <a:latin typeface="Arial"/>
              <a:cs typeface="Arial"/>
            </a:endParaRPr>
          </a:p>
          <a:p>
            <a:pPr marL="469900" marR="358775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lang="en-US" sz="1200" dirty="0" smtClean="0">
                <a:latin typeface="Arial"/>
                <a:cs typeface="Arial"/>
              </a:rPr>
              <a:t>52% of consumers said having </a:t>
            </a:r>
            <a:r>
              <a:rPr lang="en-US" sz="1200" dirty="0" err="1" smtClean="0">
                <a:latin typeface="Arial"/>
                <a:cs typeface="Arial"/>
              </a:rPr>
              <a:t>Ketel</a:t>
            </a:r>
            <a:r>
              <a:rPr lang="en-US" sz="1200" dirty="0" smtClean="0">
                <a:latin typeface="Arial"/>
                <a:cs typeface="Arial"/>
              </a:rPr>
              <a:t> One </a:t>
            </a:r>
            <a:r>
              <a:rPr lang="en-US" sz="1200" dirty="0" err="1" smtClean="0">
                <a:latin typeface="Arial"/>
                <a:cs typeface="Arial"/>
              </a:rPr>
              <a:t>Botanicas</a:t>
            </a:r>
            <a:r>
              <a:rPr lang="en-US" sz="1200" dirty="0" smtClean="0">
                <a:latin typeface="Arial"/>
                <a:cs typeface="Arial"/>
              </a:rPr>
              <a:t> in the Wine section enhanced their shopping experience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Upsell</a:t>
            </a:r>
            <a:r>
              <a:rPr sz="1200" i="1" spc="-5" dirty="0">
                <a:latin typeface="Arial"/>
                <a:cs typeface="Arial"/>
              </a:rPr>
              <a:t> Opportunities</a:t>
            </a:r>
            <a:endParaRPr sz="1200" dirty="0">
              <a:latin typeface="Arial"/>
              <a:cs typeface="Arial"/>
            </a:endParaRPr>
          </a:p>
          <a:p>
            <a:pPr marL="469900" marR="287655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latin typeface="Arial"/>
                <a:cs typeface="Arial"/>
              </a:rPr>
              <a:t>57% of </a:t>
            </a:r>
            <a:r>
              <a:rPr lang="en-US" sz="1200" spc="-5" dirty="0" err="1" smtClean="0">
                <a:latin typeface="Arial"/>
                <a:cs typeface="Arial"/>
              </a:rPr>
              <a:t>Ketel</a:t>
            </a:r>
            <a:r>
              <a:rPr lang="en-US" sz="1200" spc="-5" dirty="0" smtClean="0">
                <a:latin typeface="Arial"/>
                <a:cs typeface="Arial"/>
              </a:rPr>
              <a:t> One Botanical purchases are incremental to wine when displayed in the Wine section</a:t>
            </a:r>
          </a:p>
          <a:p>
            <a:pPr marL="469900" marR="287655" indent="-2286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lang="en-US" sz="1200" spc="-5" dirty="0" smtClean="0">
                <a:latin typeface="Arial"/>
                <a:cs typeface="Arial"/>
              </a:rPr>
              <a:t>In general, </a:t>
            </a:r>
            <a:r>
              <a:rPr lang="en-US" sz="1200" spc="-5" dirty="0" err="1" smtClean="0">
                <a:latin typeface="Arial"/>
                <a:cs typeface="Arial"/>
              </a:rPr>
              <a:t>Ketel</a:t>
            </a:r>
            <a:r>
              <a:rPr lang="en-US" sz="1200" spc="-5" dirty="0" smtClean="0">
                <a:latin typeface="Arial"/>
                <a:cs typeface="Arial"/>
              </a:rPr>
              <a:t> One drives 70% higher basket rings than Wine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Perfect for today’s mindful consumer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40% LESS CALORIES THAN A GLASS OF WINE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endParaRPr lang="en-US" sz="850" i="1" spc="1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50" i="1" spc="10" dirty="0" smtClean="0">
                <a:latin typeface="Arial"/>
                <a:cs typeface="Arial"/>
              </a:rPr>
              <a:t>Source</a:t>
            </a:r>
            <a:r>
              <a:rPr sz="850" i="1" spc="10" dirty="0">
                <a:latin typeface="Arial"/>
                <a:cs typeface="Arial"/>
              </a:rPr>
              <a:t>: </a:t>
            </a:r>
            <a:r>
              <a:rPr sz="850" i="1" spc="15" dirty="0">
                <a:latin typeface="Arial"/>
                <a:cs typeface="Arial"/>
              </a:rPr>
              <a:t>Diageo </a:t>
            </a:r>
            <a:r>
              <a:rPr sz="850" i="1" spc="10" dirty="0">
                <a:latin typeface="Arial"/>
                <a:cs typeface="Arial"/>
              </a:rPr>
              <a:t>Insider Panel </a:t>
            </a:r>
            <a:r>
              <a:rPr sz="850" i="1" spc="15" dirty="0">
                <a:latin typeface="Arial"/>
                <a:cs typeface="Arial"/>
              </a:rPr>
              <a:t>December</a:t>
            </a:r>
            <a:r>
              <a:rPr sz="850" i="1" spc="10" dirty="0">
                <a:latin typeface="Arial"/>
                <a:cs typeface="Arial"/>
              </a:rPr>
              <a:t> </a:t>
            </a:r>
            <a:r>
              <a:rPr sz="850" i="1" spc="15" dirty="0">
                <a:latin typeface="Arial"/>
                <a:cs typeface="Arial"/>
              </a:rPr>
              <a:t>2017</a:t>
            </a:r>
            <a:endParaRPr sz="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6600"/>
                </a:solidFill>
                <a:latin typeface="Arial"/>
                <a:cs typeface="Arial"/>
              </a:rPr>
              <a:t>FIFTH SECTION </a:t>
            </a:r>
            <a:r>
              <a:rPr sz="1550" b="1" spc="10" dirty="0">
                <a:latin typeface="Arial"/>
                <a:cs typeface="Arial"/>
              </a:rPr>
              <a:t>Logistics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i="1" dirty="0">
                <a:latin typeface="Arial"/>
                <a:cs typeface="Arial"/>
              </a:rPr>
              <a:t>Specs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Here’s everything you need to know about Ketel One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Botanical.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Specs</a:t>
            </a:r>
            <a:r>
              <a:rPr sz="1200" dirty="0">
                <a:latin typeface="Arial"/>
                <a:cs typeface="Arial"/>
              </a:rPr>
              <a:t> chart</a:t>
            </a: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Scannable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UPCs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[code</a:t>
            </a:r>
            <a:r>
              <a:rPr sz="1200" spc="-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images]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Scannable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SCCs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[code</a:t>
            </a:r>
            <a:r>
              <a:rPr sz="1200" spc="-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6600"/>
                </a:solidFill>
                <a:latin typeface="Arial"/>
                <a:cs typeface="Arial"/>
              </a:rPr>
              <a:t>images]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15" dirty="0"/>
              <a:t>Anthem </a:t>
            </a:r>
            <a:r>
              <a:rPr spc="10" dirty="0"/>
              <a:t>Atlanta </a:t>
            </a:r>
            <a:r>
              <a:rPr spc="0" dirty="0"/>
              <a:t>| </a:t>
            </a:r>
            <a:r>
              <a:rPr spc="15" dirty="0"/>
              <a:t>1510 </a:t>
            </a:r>
            <a:r>
              <a:rPr spc="10" dirty="0"/>
              <a:t>Ellsworth Industrial Blvd, Suite 10, Atlanta, </a:t>
            </a:r>
            <a:r>
              <a:rPr spc="25" dirty="0"/>
              <a:t>GA </a:t>
            </a:r>
            <a:r>
              <a:rPr spc="15" dirty="0"/>
              <a:t>30313</a:t>
            </a:r>
            <a:r>
              <a:rPr spc="40" dirty="0"/>
              <a:t> </a:t>
            </a:r>
            <a:r>
              <a:rPr spc="0" dirty="0"/>
              <a:t>| </a:t>
            </a:r>
            <a:r>
              <a:rPr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1.770.333.9432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</TotalTime>
  <Words>729</Words>
  <Application>Microsoft Macintosh PowerPoint</Application>
  <PresentationFormat>Custom</PresentationFormat>
  <Paragraphs>148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KETEL ONE BOTANICAL MICROSITE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KETEL ONE BOTANICAL MICROSITE</dc:title>
  <dc:creator>Santos, Florencia</dc:creator>
  <cp:lastModifiedBy>Felipe Cardenas</cp:lastModifiedBy>
  <cp:revision>14</cp:revision>
  <cp:lastPrinted>2018-02-15T21:47:47Z</cp:lastPrinted>
  <dcterms:created xsi:type="dcterms:W3CDTF">2018-02-15T20:34:16Z</dcterms:created>
  <dcterms:modified xsi:type="dcterms:W3CDTF">2018-02-19T21:11:59Z</dcterms:modified>
</cp:coreProperties>
</file>